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743" r:id="rId4"/>
  </p:sldMasterIdLst>
  <p:notesMasterIdLst>
    <p:notesMasterId r:id="rId99"/>
  </p:notesMasterIdLst>
  <p:handoutMasterIdLst>
    <p:handoutMasterId r:id="rId100"/>
  </p:handoutMasterIdLst>
  <p:sldIdLst>
    <p:sldId id="256" r:id="rId5"/>
    <p:sldId id="297" r:id="rId6"/>
    <p:sldId id="298" r:id="rId7"/>
    <p:sldId id="270" r:id="rId8"/>
    <p:sldId id="300" r:id="rId9"/>
    <p:sldId id="373" r:id="rId10"/>
    <p:sldId id="313" r:id="rId11"/>
    <p:sldId id="269" r:id="rId12"/>
    <p:sldId id="301" r:id="rId13"/>
    <p:sldId id="302" r:id="rId14"/>
    <p:sldId id="303" r:id="rId15"/>
    <p:sldId id="304" r:id="rId16"/>
    <p:sldId id="305" r:id="rId17"/>
    <p:sldId id="306" r:id="rId18"/>
    <p:sldId id="307" r:id="rId19"/>
    <p:sldId id="308" r:id="rId20"/>
    <p:sldId id="309" r:id="rId21"/>
    <p:sldId id="310" r:id="rId22"/>
    <p:sldId id="311" r:id="rId23"/>
    <p:sldId id="312" r:id="rId24"/>
    <p:sldId id="314" r:id="rId25"/>
    <p:sldId id="27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47" r:id="rId58"/>
    <p:sldId id="348" r:id="rId59"/>
    <p:sldId id="349" r:id="rId60"/>
    <p:sldId id="350" r:id="rId61"/>
    <p:sldId id="351" r:id="rId62"/>
    <p:sldId id="352" r:id="rId63"/>
    <p:sldId id="353" r:id="rId64"/>
    <p:sldId id="354" r:id="rId65"/>
    <p:sldId id="355" r:id="rId66"/>
    <p:sldId id="356" r:id="rId67"/>
    <p:sldId id="357" r:id="rId68"/>
    <p:sldId id="358" r:id="rId69"/>
    <p:sldId id="359" r:id="rId70"/>
    <p:sldId id="360" r:id="rId71"/>
    <p:sldId id="361" r:id="rId72"/>
    <p:sldId id="362" r:id="rId73"/>
    <p:sldId id="363" r:id="rId74"/>
    <p:sldId id="364" r:id="rId75"/>
    <p:sldId id="365" r:id="rId76"/>
    <p:sldId id="366" r:id="rId77"/>
    <p:sldId id="367" r:id="rId78"/>
    <p:sldId id="368" r:id="rId79"/>
    <p:sldId id="369" r:id="rId80"/>
    <p:sldId id="370" r:id="rId81"/>
    <p:sldId id="371" r:id="rId82"/>
    <p:sldId id="372" r:id="rId83"/>
    <p:sldId id="294" r:id="rId84"/>
    <p:sldId id="374" r:id="rId85"/>
    <p:sldId id="375" r:id="rId86"/>
    <p:sldId id="376" r:id="rId87"/>
    <p:sldId id="377" r:id="rId88"/>
    <p:sldId id="378" r:id="rId89"/>
    <p:sldId id="379" r:id="rId90"/>
    <p:sldId id="380" r:id="rId91"/>
    <p:sldId id="381" r:id="rId92"/>
    <p:sldId id="383" r:id="rId93"/>
    <p:sldId id="384" r:id="rId94"/>
    <p:sldId id="385" r:id="rId95"/>
    <p:sldId id="284" r:id="rId96"/>
    <p:sldId id="382" r:id="rId97"/>
    <p:sldId id="285" r:id="rId9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56863"/>
    <a:srgbClr val="DBA00A"/>
    <a:srgbClr val="E1C3A3"/>
    <a:srgbClr val="CA5E5B"/>
    <a:srgbClr val="E66863"/>
    <a:srgbClr val="FF0000"/>
    <a:srgbClr val="F2F2F2"/>
    <a:srgbClr val="E86964"/>
    <a:srgbClr val="7B7C7C"/>
    <a:srgbClr val="212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974" autoAdjust="0"/>
    <p:restoredTop sz="94641" autoAdjust="0"/>
  </p:normalViewPr>
  <p:slideViewPr>
    <p:cSldViewPr snapToGrid="0">
      <p:cViewPr varScale="1">
        <p:scale>
          <a:sx n="81" d="100"/>
          <a:sy n="81" d="100"/>
        </p:scale>
        <p:origin x="293" y="67"/>
      </p:cViewPr>
      <p:guideLst>
        <p:guide orient="horz" pos="2160"/>
        <p:guide pos="3840"/>
      </p:guideLst>
    </p:cSldViewPr>
  </p:slideViewPr>
  <p:notesTextViewPr>
    <p:cViewPr>
      <p:scale>
        <a:sx n="1" d="1"/>
        <a:sy n="1" d="1"/>
      </p:scale>
      <p:origin x="0" y="0"/>
    </p:cViewPr>
  </p:notesTextViewPr>
  <p:notesViewPr>
    <p:cSldViewPr snapToGrid="0">
      <p:cViewPr varScale="1">
        <p:scale>
          <a:sx n="68" d="100"/>
          <a:sy n="68" d="100"/>
        </p:scale>
        <p:origin x="3288" y="3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1" Type="http://schemas.openxmlformats.org/officeDocument/2006/relationships/image" Target="../media/image300.jpeg"/></Relationships>
</file>

<file path=ppt/diagrams/_rels/data10.xml.rels><?xml version="1.0" encoding="UTF-8" standalone="yes"?>
<Relationships xmlns="http://schemas.openxmlformats.org/package/2006/relationships"><Relationship Id="rId1" Type="http://schemas.openxmlformats.org/officeDocument/2006/relationships/image" Target="../media/image318.jpeg"/></Relationships>
</file>

<file path=ppt/diagrams/_rels/data11.xml.rels><?xml version="1.0" encoding="UTF-8" standalone="yes"?>
<Relationships xmlns="http://schemas.openxmlformats.org/package/2006/relationships"><Relationship Id="rId1" Type="http://schemas.openxmlformats.org/officeDocument/2006/relationships/image" Target="../media/image320.jpeg"/></Relationships>
</file>

<file path=ppt/diagrams/_rels/data12.xml.rels><?xml version="1.0" encoding="UTF-8" standalone="yes"?>
<Relationships xmlns="http://schemas.openxmlformats.org/package/2006/relationships"><Relationship Id="rId1" Type="http://schemas.openxmlformats.org/officeDocument/2006/relationships/image" Target="../media/image322.jpeg"/></Relationships>
</file>

<file path=ppt/diagrams/_rels/data2.xml.rels><?xml version="1.0" encoding="UTF-8" standalone="yes"?>
<Relationships xmlns="http://schemas.openxmlformats.org/package/2006/relationships"><Relationship Id="rId1" Type="http://schemas.openxmlformats.org/officeDocument/2006/relationships/image" Target="../media/image302.jpeg"/></Relationships>
</file>

<file path=ppt/diagrams/_rels/data3.xml.rels><?xml version="1.0" encoding="UTF-8" standalone="yes"?>
<Relationships xmlns="http://schemas.openxmlformats.org/package/2006/relationships"><Relationship Id="rId1" Type="http://schemas.openxmlformats.org/officeDocument/2006/relationships/image" Target="../media/image304.jpeg"/></Relationships>
</file>

<file path=ppt/diagrams/_rels/data4.xml.rels><?xml version="1.0" encoding="UTF-8" standalone="yes"?>
<Relationships xmlns="http://schemas.openxmlformats.org/package/2006/relationships"><Relationship Id="rId1" Type="http://schemas.openxmlformats.org/officeDocument/2006/relationships/image" Target="../media/image306.jpeg"/></Relationships>
</file>

<file path=ppt/diagrams/_rels/data5.xml.rels><?xml version="1.0" encoding="UTF-8" standalone="yes"?>
<Relationships xmlns="http://schemas.openxmlformats.org/package/2006/relationships"><Relationship Id="rId1" Type="http://schemas.openxmlformats.org/officeDocument/2006/relationships/image" Target="../media/image308.jpeg"/></Relationships>
</file>

<file path=ppt/diagrams/_rels/data6.xml.rels><?xml version="1.0" encoding="UTF-8" standalone="yes"?>
<Relationships xmlns="http://schemas.openxmlformats.org/package/2006/relationships"><Relationship Id="rId1" Type="http://schemas.openxmlformats.org/officeDocument/2006/relationships/image" Target="../media/image310.jpeg"/></Relationships>
</file>

<file path=ppt/diagrams/_rels/data7.xml.rels><?xml version="1.0" encoding="UTF-8" standalone="yes"?>
<Relationships xmlns="http://schemas.openxmlformats.org/package/2006/relationships"><Relationship Id="rId1" Type="http://schemas.openxmlformats.org/officeDocument/2006/relationships/image" Target="../media/image312.jpeg"/></Relationships>
</file>

<file path=ppt/diagrams/_rels/data8.xml.rels><?xml version="1.0" encoding="UTF-8" standalone="yes"?>
<Relationships xmlns="http://schemas.openxmlformats.org/package/2006/relationships"><Relationship Id="rId1" Type="http://schemas.openxmlformats.org/officeDocument/2006/relationships/image" Target="../media/image314.jpeg"/></Relationships>
</file>

<file path=ppt/diagrams/_rels/data9.xml.rels><?xml version="1.0" encoding="UTF-8" standalone="yes"?>
<Relationships xmlns="http://schemas.openxmlformats.org/package/2006/relationships"><Relationship Id="rId1" Type="http://schemas.openxmlformats.org/officeDocument/2006/relationships/image" Target="../media/image31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00.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318.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320.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32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02.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304.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306.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308.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310.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312.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314.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3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258C00-AB23-415A-9F29-2160255CAB48}"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DE0A9C34-190A-4CAB-B469-6B87AF310C7D}">
      <dgm:prSet phldrT="[Text]" custT="1"/>
      <dgm:spPr>
        <a:solidFill>
          <a:srgbClr val="DBA00A"/>
        </a:solidFill>
      </dgm:spPr>
      <dgm:t>
        <a:bodyPr/>
        <a:lstStyle/>
        <a:p>
          <a:r>
            <a:rPr lang="en-US" sz="3200" dirty="0">
              <a:latin typeface="Nunito" panose="00000500000000000000" pitchFamily="2" charset="0"/>
            </a:rPr>
            <a:t>PETROLEUM</a:t>
          </a:r>
          <a:endParaRPr lang="en-US" sz="3200" dirty="0"/>
        </a:p>
      </dgm:t>
    </dgm:pt>
    <dgm:pt modelId="{33E3D373-6049-4088-B94C-AB0D4670CB59}" type="parTrans" cxnId="{86DC8CF8-D1FD-4474-B973-6E8E104D7993}">
      <dgm:prSet/>
      <dgm:spPr/>
      <dgm:t>
        <a:bodyPr/>
        <a:lstStyle/>
        <a:p>
          <a:endParaRPr lang="en-US"/>
        </a:p>
      </dgm:t>
    </dgm:pt>
    <dgm:pt modelId="{5CB005C3-2E22-45BD-9F0B-AF753BFA0623}" type="sibTrans" cxnId="{86DC8CF8-D1FD-4474-B973-6E8E104D7993}">
      <dgm:prSet/>
      <dgm:spPr/>
      <dgm:t>
        <a:bodyPr/>
        <a:lstStyle/>
        <a:p>
          <a:endParaRPr lang="en-US"/>
        </a:p>
      </dgm:t>
    </dgm:pt>
    <dgm:pt modelId="{0336B4E6-2AF7-40F7-A70C-4F70694D4A12}" type="pres">
      <dgm:prSet presAssocID="{9B258C00-AB23-415A-9F29-2160255CAB48}" presName="diagram" presStyleCnt="0">
        <dgm:presLayoutVars>
          <dgm:dir/>
        </dgm:presLayoutVars>
      </dgm:prSet>
      <dgm:spPr/>
    </dgm:pt>
    <dgm:pt modelId="{5E65E822-087F-4714-944E-DFB878E68574}" type="pres">
      <dgm:prSet presAssocID="{DE0A9C34-190A-4CAB-B469-6B87AF310C7D}" presName="composite" presStyleCnt="0"/>
      <dgm:spPr/>
    </dgm:pt>
    <dgm:pt modelId="{21222285-E9EF-4A26-B2ED-A8B2C5CA3C97}" type="pres">
      <dgm:prSet presAssocID="{DE0A9C34-190A-4CAB-B469-6B87AF310C7D}" presName="Image" presStyleLbl="bgShp"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0298702-136F-407A-9C58-3E84BA7963CD}" type="pres">
      <dgm:prSet presAssocID="{DE0A9C34-190A-4CAB-B469-6B87AF310C7D}" presName="Parent" presStyleLbl="node0" presStyleIdx="0" presStyleCnt="1" custLinFactNeighborX="20168" custLinFactNeighborY="3937">
        <dgm:presLayoutVars>
          <dgm:bulletEnabled val="1"/>
        </dgm:presLayoutVars>
      </dgm:prSet>
      <dgm:spPr/>
    </dgm:pt>
  </dgm:ptLst>
  <dgm:cxnLst>
    <dgm:cxn modelId="{667D66D5-2353-4AB8-923D-88C6EFF6B858}" type="presOf" srcId="{DE0A9C34-190A-4CAB-B469-6B87AF310C7D}" destId="{B0298702-136F-407A-9C58-3E84BA7963CD}" srcOrd="0" destOrd="0" presId="urn:microsoft.com/office/officeart/2008/layout/BendingPictureCaption"/>
    <dgm:cxn modelId="{848074D5-7F42-44D6-BA2B-207A8E30B00E}" type="presOf" srcId="{9B258C00-AB23-415A-9F29-2160255CAB48}" destId="{0336B4E6-2AF7-40F7-A70C-4F70694D4A12}" srcOrd="0" destOrd="0" presId="urn:microsoft.com/office/officeart/2008/layout/BendingPictureCaption"/>
    <dgm:cxn modelId="{86DC8CF8-D1FD-4474-B973-6E8E104D7993}" srcId="{9B258C00-AB23-415A-9F29-2160255CAB48}" destId="{DE0A9C34-190A-4CAB-B469-6B87AF310C7D}" srcOrd="0" destOrd="0" parTransId="{33E3D373-6049-4088-B94C-AB0D4670CB59}" sibTransId="{5CB005C3-2E22-45BD-9F0B-AF753BFA0623}"/>
    <dgm:cxn modelId="{403CFD2E-AA91-4294-8974-B5ABEB076C6E}" type="presParOf" srcId="{0336B4E6-2AF7-40F7-A70C-4F70694D4A12}" destId="{5E65E822-087F-4714-944E-DFB878E68574}" srcOrd="0" destOrd="0" presId="urn:microsoft.com/office/officeart/2008/layout/BendingPictureCaption"/>
    <dgm:cxn modelId="{3145D00F-761E-4B33-BF7F-E4245B475343}" type="presParOf" srcId="{5E65E822-087F-4714-944E-DFB878E68574}" destId="{21222285-E9EF-4A26-B2ED-A8B2C5CA3C97}" srcOrd="0" destOrd="0" presId="urn:microsoft.com/office/officeart/2008/layout/BendingPictureCaption"/>
    <dgm:cxn modelId="{564CA2D0-A864-48DD-90C9-5E5E8B97FE01}" type="presParOf" srcId="{5E65E822-087F-4714-944E-DFB878E68574}" destId="{B0298702-136F-407A-9C58-3E84BA7963CD}"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B258C00-AB23-415A-9F29-2160255CAB48}"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DE0A9C34-190A-4CAB-B469-6B87AF310C7D}">
      <dgm:prSet phldrT="[Text]" custT="1"/>
      <dgm:spPr>
        <a:solidFill>
          <a:srgbClr val="DBA00A"/>
        </a:solidFill>
      </dgm:spPr>
      <dgm:t>
        <a:bodyPr/>
        <a:lstStyle/>
        <a:p>
          <a:r>
            <a:rPr lang="en-US" sz="3200" dirty="0">
              <a:latin typeface="Nunito" panose="00000500000000000000" pitchFamily="2" charset="0"/>
            </a:rPr>
            <a:t>FEED</a:t>
          </a:r>
          <a:endParaRPr lang="en-US" sz="3200" dirty="0"/>
        </a:p>
      </dgm:t>
    </dgm:pt>
    <dgm:pt modelId="{33E3D373-6049-4088-B94C-AB0D4670CB59}" type="parTrans" cxnId="{86DC8CF8-D1FD-4474-B973-6E8E104D7993}">
      <dgm:prSet/>
      <dgm:spPr/>
      <dgm:t>
        <a:bodyPr/>
        <a:lstStyle/>
        <a:p>
          <a:endParaRPr lang="en-US"/>
        </a:p>
      </dgm:t>
    </dgm:pt>
    <dgm:pt modelId="{5CB005C3-2E22-45BD-9F0B-AF753BFA0623}" type="sibTrans" cxnId="{86DC8CF8-D1FD-4474-B973-6E8E104D7993}">
      <dgm:prSet/>
      <dgm:spPr/>
      <dgm:t>
        <a:bodyPr/>
        <a:lstStyle/>
        <a:p>
          <a:endParaRPr lang="en-US"/>
        </a:p>
      </dgm:t>
    </dgm:pt>
    <dgm:pt modelId="{0336B4E6-2AF7-40F7-A70C-4F70694D4A12}" type="pres">
      <dgm:prSet presAssocID="{9B258C00-AB23-415A-9F29-2160255CAB48}" presName="diagram" presStyleCnt="0">
        <dgm:presLayoutVars>
          <dgm:dir/>
        </dgm:presLayoutVars>
      </dgm:prSet>
      <dgm:spPr/>
    </dgm:pt>
    <dgm:pt modelId="{5E65E822-087F-4714-944E-DFB878E68574}" type="pres">
      <dgm:prSet presAssocID="{DE0A9C34-190A-4CAB-B469-6B87AF310C7D}" presName="composite" presStyleCnt="0"/>
      <dgm:spPr/>
    </dgm:pt>
    <dgm:pt modelId="{21222285-E9EF-4A26-B2ED-A8B2C5CA3C97}" type="pres">
      <dgm:prSet presAssocID="{DE0A9C34-190A-4CAB-B469-6B87AF310C7D}" presName="Image" presStyleLbl="bgShp"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0298702-136F-407A-9C58-3E84BA7963CD}" type="pres">
      <dgm:prSet presAssocID="{DE0A9C34-190A-4CAB-B469-6B87AF310C7D}" presName="Parent" presStyleLbl="node0" presStyleIdx="0" presStyleCnt="1" custLinFactNeighborX="20168" custLinFactNeighborY="3937">
        <dgm:presLayoutVars>
          <dgm:bulletEnabled val="1"/>
        </dgm:presLayoutVars>
      </dgm:prSet>
      <dgm:spPr/>
    </dgm:pt>
  </dgm:ptLst>
  <dgm:cxnLst>
    <dgm:cxn modelId="{667D66D5-2353-4AB8-923D-88C6EFF6B858}" type="presOf" srcId="{DE0A9C34-190A-4CAB-B469-6B87AF310C7D}" destId="{B0298702-136F-407A-9C58-3E84BA7963CD}" srcOrd="0" destOrd="0" presId="urn:microsoft.com/office/officeart/2008/layout/BendingPictureCaption"/>
    <dgm:cxn modelId="{848074D5-7F42-44D6-BA2B-207A8E30B00E}" type="presOf" srcId="{9B258C00-AB23-415A-9F29-2160255CAB48}" destId="{0336B4E6-2AF7-40F7-A70C-4F70694D4A12}" srcOrd="0" destOrd="0" presId="urn:microsoft.com/office/officeart/2008/layout/BendingPictureCaption"/>
    <dgm:cxn modelId="{86DC8CF8-D1FD-4474-B973-6E8E104D7993}" srcId="{9B258C00-AB23-415A-9F29-2160255CAB48}" destId="{DE0A9C34-190A-4CAB-B469-6B87AF310C7D}" srcOrd="0" destOrd="0" parTransId="{33E3D373-6049-4088-B94C-AB0D4670CB59}" sibTransId="{5CB005C3-2E22-45BD-9F0B-AF753BFA0623}"/>
    <dgm:cxn modelId="{403CFD2E-AA91-4294-8974-B5ABEB076C6E}" type="presParOf" srcId="{0336B4E6-2AF7-40F7-A70C-4F70694D4A12}" destId="{5E65E822-087F-4714-944E-DFB878E68574}" srcOrd="0" destOrd="0" presId="urn:microsoft.com/office/officeart/2008/layout/BendingPictureCaption"/>
    <dgm:cxn modelId="{3145D00F-761E-4B33-BF7F-E4245B475343}" type="presParOf" srcId="{5E65E822-087F-4714-944E-DFB878E68574}" destId="{21222285-E9EF-4A26-B2ED-A8B2C5CA3C97}" srcOrd="0" destOrd="0" presId="urn:microsoft.com/office/officeart/2008/layout/BendingPictureCaption"/>
    <dgm:cxn modelId="{564CA2D0-A864-48DD-90C9-5E5E8B97FE01}" type="presParOf" srcId="{5E65E822-087F-4714-944E-DFB878E68574}" destId="{B0298702-136F-407A-9C58-3E84BA7963CD}"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B258C00-AB23-415A-9F29-2160255CAB48}"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DE0A9C34-190A-4CAB-B469-6B87AF310C7D}">
      <dgm:prSet phldrT="[Text]" custT="1"/>
      <dgm:spPr>
        <a:solidFill>
          <a:srgbClr val="DBA00A"/>
        </a:solidFill>
      </dgm:spPr>
      <dgm:t>
        <a:bodyPr/>
        <a:lstStyle/>
        <a:p>
          <a:r>
            <a:rPr lang="en-US" sz="3200" dirty="0">
              <a:latin typeface="Nunito" panose="00000500000000000000" pitchFamily="2" charset="0"/>
            </a:rPr>
            <a:t>SUIIZ FOOD</a:t>
          </a:r>
          <a:endParaRPr lang="en-US" sz="3200" dirty="0"/>
        </a:p>
      </dgm:t>
    </dgm:pt>
    <dgm:pt modelId="{33E3D373-6049-4088-B94C-AB0D4670CB59}" type="parTrans" cxnId="{86DC8CF8-D1FD-4474-B973-6E8E104D7993}">
      <dgm:prSet/>
      <dgm:spPr/>
      <dgm:t>
        <a:bodyPr/>
        <a:lstStyle/>
        <a:p>
          <a:endParaRPr lang="en-US"/>
        </a:p>
      </dgm:t>
    </dgm:pt>
    <dgm:pt modelId="{5CB005C3-2E22-45BD-9F0B-AF753BFA0623}" type="sibTrans" cxnId="{86DC8CF8-D1FD-4474-B973-6E8E104D7993}">
      <dgm:prSet/>
      <dgm:spPr/>
      <dgm:t>
        <a:bodyPr/>
        <a:lstStyle/>
        <a:p>
          <a:endParaRPr lang="en-US"/>
        </a:p>
      </dgm:t>
    </dgm:pt>
    <dgm:pt modelId="{0336B4E6-2AF7-40F7-A70C-4F70694D4A12}" type="pres">
      <dgm:prSet presAssocID="{9B258C00-AB23-415A-9F29-2160255CAB48}" presName="diagram" presStyleCnt="0">
        <dgm:presLayoutVars>
          <dgm:dir/>
        </dgm:presLayoutVars>
      </dgm:prSet>
      <dgm:spPr/>
    </dgm:pt>
    <dgm:pt modelId="{5E65E822-087F-4714-944E-DFB878E68574}" type="pres">
      <dgm:prSet presAssocID="{DE0A9C34-190A-4CAB-B469-6B87AF310C7D}" presName="composite" presStyleCnt="0"/>
      <dgm:spPr/>
    </dgm:pt>
    <dgm:pt modelId="{21222285-E9EF-4A26-B2ED-A8B2C5CA3C97}" type="pres">
      <dgm:prSet presAssocID="{DE0A9C34-190A-4CAB-B469-6B87AF310C7D}" presName="Image" presStyleLbl="bgShp"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0298702-136F-407A-9C58-3E84BA7963CD}" type="pres">
      <dgm:prSet presAssocID="{DE0A9C34-190A-4CAB-B469-6B87AF310C7D}" presName="Parent" presStyleLbl="node0" presStyleIdx="0" presStyleCnt="1" custLinFactNeighborX="20168" custLinFactNeighborY="3937">
        <dgm:presLayoutVars>
          <dgm:bulletEnabled val="1"/>
        </dgm:presLayoutVars>
      </dgm:prSet>
      <dgm:spPr/>
    </dgm:pt>
  </dgm:ptLst>
  <dgm:cxnLst>
    <dgm:cxn modelId="{667D66D5-2353-4AB8-923D-88C6EFF6B858}" type="presOf" srcId="{DE0A9C34-190A-4CAB-B469-6B87AF310C7D}" destId="{B0298702-136F-407A-9C58-3E84BA7963CD}" srcOrd="0" destOrd="0" presId="urn:microsoft.com/office/officeart/2008/layout/BendingPictureCaption"/>
    <dgm:cxn modelId="{848074D5-7F42-44D6-BA2B-207A8E30B00E}" type="presOf" srcId="{9B258C00-AB23-415A-9F29-2160255CAB48}" destId="{0336B4E6-2AF7-40F7-A70C-4F70694D4A12}" srcOrd="0" destOrd="0" presId="urn:microsoft.com/office/officeart/2008/layout/BendingPictureCaption"/>
    <dgm:cxn modelId="{86DC8CF8-D1FD-4474-B973-6E8E104D7993}" srcId="{9B258C00-AB23-415A-9F29-2160255CAB48}" destId="{DE0A9C34-190A-4CAB-B469-6B87AF310C7D}" srcOrd="0" destOrd="0" parTransId="{33E3D373-6049-4088-B94C-AB0D4670CB59}" sibTransId="{5CB005C3-2E22-45BD-9F0B-AF753BFA0623}"/>
    <dgm:cxn modelId="{403CFD2E-AA91-4294-8974-B5ABEB076C6E}" type="presParOf" srcId="{0336B4E6-2AF7-40F7-A70C-4F70694D4A12}" destId="{5E65E822-087F-4714-944E-DFB878E68574}" srcOrd="0" destOrd="0" presId="urn:microsoft.com/office/officeart/2008/layout/BendingPictureCaption"/>
    <dgm:cxn modelId="{3145D00F-761E-4B33-BF7F-E4245B475343}" type="presParOf" srcId="{5E65E822-087F-4714-944E-DFB878E68574}" destId="{21222285-E9EF-4A26-B2ED-A8B2C5CA3C97}" srcOrd="0" destOrd="0" presId="urn:microsoft.com/office/officeart/2008/layout/BendingPictureCaption"/>
    <dgm:cxn modelId="{564CA2D0-A864-48DD-90C9-5E5E8B97FE01}" type="presParOf" srcId="{5E65E822-087F-4714-944E-DFB878E68574}" destId="{B0298702-136F-407A-9C58-3E84BA7963CD}"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B258C00-AB23-415A-9F29-2160255CAB48}"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DE0A9C34-190A-4CAB-B469-6B87AF310C7D}">
      <dgm:prSet phldrT="[Text]" custT="1"/>
      <dgm:spPr>
        <a:solidFill>
          <a:srgbClr val="DBA00A"/>
        </a:solidFill>
      </dgm:spPr>
      <dgm:t>
        <a:bodyPr/>
        <a:lstStyle/>
        <a:p>
          <a:r>
            <a:rPr lang="en-US" sz="2800" dirty="0">
              <a:latin typeface="Nunito" panose="00000500000000000000" pitchFamily="2" charset="0"/>
            </a:rPr>
            <a:t>SECURITY SYSTEM</a:t>
          </a:r>
          <a:endParaRPr lang="en-US" sz="2800" dirty="0"/>
        </a:p>
      </dgm:t>
    </dgm:pt>
    <dgm:pt modelId="{33E3D373-6049-4088-B94C-AB0D4670CB59}" type="parTrans" cxnId="{86DC8CF8-D1FD-4474-B973-6E8E104D7993}">
      <dgm:prSet/>
      <dgm:spPr/>
      <dgm:t>
        <a:bodyPr/>
        <a:lstStyle/>
        <a:p>
          <a:endParaRPr lang="en-US"/>
        </a:p>
      </dgm:t>
    </dgm:pt>
    <dgm:pt modelId="{5CB005C3-2E22-45BD-9F0B-AF753BFA0623}" type="sibTrans" cxnId="{86DC8CF8-D1FD-4474-B973-6E8E104D7993}">
      <dgm:prSet/>
      <dgm:spPr/>
      <dgm:t>
        <a:bodyPr/>
        <a:lstStyle/>
        <a:p>
          <a:endParaRPr lang="en-US"/>
        </a:p>
      </dgm:t>
    </dgm:pt>
    <dgm:pt modelId="{0336B4E6-2AF7-40F7-A70C-4F70694D4A12}" type="pres">
      <dgm:prSet presAssocID="{9B258C00-AB23-415A-9F29-2160255CAB48}" presName="diagram" presStyleCnt="0">
        <dgm:presLayoutVars>
          <dgm:dir/>
        </dgm:presLayoutVars>
      </dgm:prSet>
      <dgm:spPr/>
    </dgm:pt>
    <dgm:pt modelId="{5E65E822-087F-4714-944E-DFB878E68574}" type="pres">
      <dgm:prSet presAssocID="{DE0A9C34-190A-4CAB-B469-6B87AF310C7D}" presName="composite" presStyleCnt="0"/>
      <dgm:spPr/>
    </dgm:pt>
    <dgm:pt modelId="{21222285-E9EF-4A26-B2ED-A8B2C5CA3C97}" type="pres">
      <dgm:prSet presAssocID="{DE0A9C34-190A-4CAB-B469-6B87AF310C7D}" presName="Image" presStyleLbl="bgShp"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0298702-136F-407A-9C58-3E84BA7963CD}" type="pres">
      <dgm:prSet presAssocID="{DE0A9C34-190A-4CAB-B469-6B87AF310C7D}" presName="Parent" presStyleLbl="node0" presStyleIdx="0" presStyleCnt="1" custLinFactNeighborX="20168" custLinFactNeighborY="3937">
        <dgm:presLayoutVars>
          <dgm:bulletEnabled val="1"/>
        </dgm:presLayoutVars>
      </dgm:prSet>
      <dgm:spPr/>
    </dgm:pt>
  </dgm:ptLst>
  <dgm:cxnLst>
    <dgm:cxn modelId="{667D66D5-2353-4AB8-923D-88C6EFF6B858}" type="presOf" srcId="{DE0A9C34-190A-4CAB-B469-6B87AF310C7D}" destId="{B0298702-136F-407A-9C58-3E84BA7963CD}" srcOrd="0" destOrd="0" presId="urn:microsoft.com/office/officeart/2008/layout/BendingPictureCaption"/>
    <dgm:cxn modelId="{848074D5-7F42-44D6-BA2B-207A8E30B00E}" type="presOf" srcId="{9B258C00-AB23-415A-9F29-2160255CAB48}" destId="{0336B4E6-2AF7-40F7-A70C-4F70694D4A12}" srcOrd="0" destOrd="0" presId="urn:microsoft.com/office/officeart/2008/layout/BendingPictureCaption"/>
    <dgm:cxn modelId="{86DC8CF8-D1FD-4474-B973-6E8E104D7993}" srcId="{9B258C00-AB23-415A-9F29-2160255CAB48}" destId="{DE0A9C34-190A-4CAB-B469-6B87AF310C7D}" srcOrd="0" destOrd="0" parTransId="{33E3D373-6049-4088-B94C-AB0D4670CB59}" sibTransId="{5CB005C3-2E22-45BD-9F0B-AF753BFA0623}"/>
    <dgm:cxn modelId="{403CFD2E-AA91-4294-8974-B5ABEB076C6E}" type="presParOf" srcId="{0336B4E6-2AF7-40F7-A70C-4F70694D4A12}" destId="{5E65E822-087F-4714-944E-DFB878E68574}" srcOrd="0" destOrd="0" presId="urn:microsoft.com/office/officeart/2008/layout/BendingPictureCaption"/>
    <dgm:cxn modelId="{3145D00F-761E-4B33-BF7F-E4245B475343}" type="presParOf" srcId="{5E65E822-087F-4714-944E-DFB878E68574}" destId="{21222285-E9EF-4A26-B2ED-A8B2C5CA3C97}" srcOrd="0" destOrd="0" presId="urn:microsoft.com/office/officeart/2008/layout/BendingPictureCaption"/>
    <dgm:cxn modelId="{564CA2D0-A864-48DD-90C9-5E5E8B97FE01}" type="presParOf" srcId="{5E65E822-087F-4714-944E-DFB878E68574}" destId="{B0298702-136F-407A-9C58-3E84BA7963CD}"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258C00-AB23-415A-9F29-2160255CAB48}"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DE0A9C34-190A-4CAB-B469-6B87AF310C7D}">
      <dgm:prSet phldrT="[Text]" custT="1"/>
      <dgm:spPr>
        <a:solidFill>
          <a:srgbClr val="DBA00A"/>
        </a:solidFill>
      </dgm:spPr>
      <dgm:t>
        <a:bodyPr/>
        <a:lstStyle/>
        <a:p>
          <a:r>
            <a:rPr lang="en-US" sz="3200" dirty="0">
              <a:latin typeface="Nunito" panose="00000500000000000000" pitchFamily="2" charset="0"/>
            </a:rPr>
            <a:t>MINING</a:t>
          </a:r>
          <a:endParaRPr lang="en-US" sz="3200" dirty="0"/>
        </a:p>
      </dgm:t>
    </dgm:pt>
    <dgm:pt modelId="{33E3D373-6049-4088-B94C-AB0D4670CB59}" type="parTrans" cxnId="{86DC8CF8-D1FD-4474-B973-6E8E104D7993}">
      <dgm:prSet/>
      <dgm:spPr/>
      <dgm:t>
        <a:bodyPr/>
        <a:lstStyle/>
        <a:p>
          <a:endParaRPr lang="en-US"/>
        </a:p>
      </dgm:t>
    </dgm:pt>
    <dgm:pt modelId="{5CB005C3-2E22-45BD-9F0B-AF753BFA0623}" type="sibTrans" cxnId="{86DC8CF8-D1FD-4474-B973-6E8E104D7993}">
      <dgm:prSet/>
      <dgm:spPr/>
      <dgm:t>
        <a:bodyPr/>
        <a:lstStyle/>
        <a:p>
          <a:endParaRPr lang="en-US"/>
        </a:p>
      </dgm:t>
    </dgm:pt>
    <dgm:pt modelId="{0336B4E6-2AF7-40F7-A70C-4F70694D4A12}" type="pres">
      <dgm:prSet presAssocID="{9B258C00-AB23-415A-9F29-2160255CAB48}" presName="diagram" presStyleCnt="0">
        <dgm:presLayoutVars>
          <dgm:dir/>
        </dgm:presLayoutVars>
      </dgm:prSet>
      <dgm:spPr/>
    </dgm:pt>
    <dgm:pt modelId="{5E65E822-087F-4714-944E-DFB878E68574}" type="pres">
      <dgm:prSet presAssocID="{DE0A9C34-190A-4CAB-B469-6B87AF310C7D}" presName="composite" presStyleCnt="0"/>
      <dgm:spPr/>
    </dgm:pt>
    <dgm:pt modelId="{21222285-E9EF-4A26-B2ED-A8B2C5CA3C97}" type="pres">
      <dgm:prSet presAssocID="{DE0A9C34-190A-4CAB-B469-6B87AF310C7D}" presName="Image" presStyleLbl="bgShp"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0298702-136F-407A-9C58-3E84BA7963CD}" type="pres">
      <dgm:prSet presAssocID="{DE0A9C34-190A-4CAB-B469-6B87AF310C7D}" presName="Parent" presStyleLbl="node0" presStyleIdx="0" presStyleCnt="1" custLinFactNeighborX="20168" custLinFactNeighborY="3937">
        <dgm:presLayoutVars>
          <dgm:bulletEnabled val="1"/>
        </dgm:presLayoutVars>
      </dgm:prSet>
      <dgm:spPr/>
    </dgm:pt>
  </dgm:ptLst>
  <dgm:cxnLst>
    <dgm:cxn modelId="{667D66D5-2353-4AB8-923D-88C6EFF6B858}" type="presOf" srcId="{DE0A9C34-190A-4CAB-B469-6B87AF310C7D}" destId="{B0298702-136F-407A-9C58-3E84BA7963CD}" srcOrd="0" destOrd="0" presId="urn:microsoft.com/office/officeart/2008/layout/BendingPictureCaption"/>
    <dgm:cxn modelId="{848074D5-7F42-44D6-BA2B-207A8E30B00E}" type="presOf" srcId="{9B258C00-AB23-415A-9F29-2160255CAB48}" destId="{0336B4E6-2AF7-40F7-A70C-4F70694D4A12}" srcOrd="0" destOrd="0" presId="urn:microsoft.com/office/officeart/2008/layout/BendingPictureCaption"/>
    <dgm:cxn modelId="{86DC8CF8-D1FD-4474-B973-6E8E104D7993}" srcId="{9B258C00-AB23-415A-9F29-2160255CAB48}" destId="{DE0A9C34-190A-4CAB-B469-6B87AF310C7D}" srcOrd="0" destOrd="0" parTransId="{33E3D373-6049-4088-B94C-AB0D4670CB59}" sibTransId="{5CB005C3-2E22-45BD-9F0B-AF753BFA0623}"/>
    <dgm:cxn modelId="{403CFD2E-AA91-4294-8974-B5ABEB076C6E}" type="presParOf" srcId="{0336B4E6-2AF7-40F7-A70C-4F70694D4A12}" destId="{5E65E822-087F-4714-944E-DFB878E68574}" srcOrd="0" destOrd="0" presId="urn:microsoft.com/office/officeart/2008/layout/BendingPictureCaption"/>
    <dgm:cxn modelId="{3145D00F-761E-4B33-BF7F-E4245B475343}" type="presParOf" srcId="{5E65E822-087F-4714-944E-DFB878E68574}" destId="{21222285-E9EF-4A26-B2ED-A8B2C5CA3C97}" srcOrd="0" destOrd="0" presId="urn:microsoft.com/office/officeart/2008/layout/BendingPictureCaption"/>
    <dgm:cxn modelId="{564CA2D0-A864-48DD-90C9-5E5E8B97FE01}" type="presParOf" srcId="{5E65E822-087F-4714-944E-DFB878E68574}" destId="{B0298702-136F-407A-9C58-3E84BA7963CD}"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258C00-AB23-415A-9F29-2160255CAB48}"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DE0A9C34-190A-4CAB-B469-6B87AF310C7D}">
      <dgm:prSet phldrT="[Text]" custT="1"/>
      <dgm:spPr>
        <a:solidFill>
          <a:srgbClr val="DBA00A"/>
        </a:solidFill>
      </dgm:spPr>
      <dgm:t>
        <a:bodyPr/>
        <a:lstStyle/>
        <a:p>
          <a:r>
            <a:rPr lang="en-US" sz="3200" dirty="0">
              <a:latin typeface="Nunito" panose="00000500000000000000" pitchFamily="2" charset="0"/>
            </a:rPr>
            <a:t>AGRICULTURE</a:t>
          </a:r>
          <a:endParaRPr lang="en-US" sz="3200" dirty="0"/>
        </a:p>
      </dgm:t>
    </dgm:pt>
    <dgm:pt modelId="{33E3D373-6049-4088-B94C-AB0D4670CB59}" type="parTrans" cxnId="{86DC8CF8-D1FD-4474-B973-6E8E104D7993}">
      <dgm:prSet/>
      <dgm:spPr/>
      <dgm:t>
        <a:bodyPr/>
        <a:lstStyle/>
        <a:p>
          <a:endParaRPr lang="en-US"/>
        </a:p>
      </dgm:t>
    </dgm:pt>
    <dgm:pt modelId="{5CB005C3-2E22-45BD-9F0B-AF753BFA0623}" type="sibTrans" cxnId="{86DC8CF8-D1FD-4474-B973-6E8E104D7993}">
      <dgm:prSet/>
      <dgm:spPr/>
      <dgm:t>
        <a:bodyPr/>
        <a:lstStyle/>
        <a:p>
          <a:endParaRPr lang="en-US"/>
        </a:p>
      </dgm:t>
    </dgm:pt>
    <dgm:pt modelId="{0336B4E6-2AF7-40F7-A70C-4F70694D4A12}" type="pres">
      <dgm:prSet presAssocID="{9B258C00-AB23-415A-9F29-2160255CAB48}" presName="diagram" presStyleCnt="0">
        <dgm:presLayoutVars>
          <dgm:dir/>
        </dgm:presLayoutVars>
      </dgm:prSet>
      <dgm:spPr/>
    </dgm:pt>
    <dgm:pt modelId="{5E65E822-087F-4714-944E-DFB878E68574}" type="pres">
      <dgm:prSet presAssocID="{DE0A9C34-190A-4CAB-B469-6B87AF310C7D}" presName="composite" presStyleCnt="0"/>
      <dgm:spPr/>
    </dgm:pt>
    <dgm:pt modelId="{21222285-E9EF-4A26-B2ED-A8B2C5CA3C97}" type="pres">
      <dgm:prSet presAssocID="{DE0A9C34-190A-4CAB-B469-6B87AF310C7D}" presName="Image" presStyleLbl="bgShp"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0298702-136F-407A-9C58-3E84BA7963CD}" type="pres">
      <dgm:prSet presAssocID="{DE0A9C34-190A-4CAB-B469-6B87AF310C7D}" presName="Parent" presStyleLbl="node0" presStyleIdx="0" presStyleCnt="1" custLinFactNeighborX="20168" custLinFactNeighborY="3937">
        <dgm:presLayoutVars>
          <dgm:bulletEnabled val="1"/>
        </dgm:presLayoutVars>
      </dgm:prSet>
      <dgm:spPr/>
    </dgm:pt>
  </dgm:ptLst>
  <dgm:cxnLst>
    <dgm:cxn modelId="{667D66D5-2353-4AB8-923D-88C6EFF6B858}" type="presOf" srcId="{DE0A9C34-190A-4CAB-B469-6B87AF310C7D}" destId="{B0298702-136F-407A-9C58-3E84BA7963CD}" srcOrd="0" destOrd="0" presId="urn:microsoft.com/office/officeart/2008/layout/BendingPictureCaption"/>
    <dgm:cxn modelId="{848074D5-7F42-44D6-BA2B-207A8E30B00E}" type="presOf" srcId="{9B258C00-AB23-415A-9F29-2160255CAB48}" destId="{0336B4E6-2AF7-40F7-A70C-4F70694D4A12}" srcOrd="0" destOrd="0" presId="urn:microsoft.com/office/officeart/2008/layout/BendingPictureCaption"/>
    <dgm:cxn modelId="{86DC8CF8-D1FD-4474-B973-6E8E104D7993}" srcId="{9B258C00-AB23-415A-9F29-2160255CAB48}" destId="{DE0A9C34-190A-4CAB-B469-6B87AF310C7D}" srcOrd="0" destOrd="0" parTransId="{33E3D373-6049-4088-B94C-AB0D4670CB59}" sibTransId="{5CB005C3-2E22-45BD-9F0B-AF753BFA0623}"/>
    <dgm:cxn modelId="{403CFD2E-AA91-4294-8974-B5ABEB076C6E}" type="presParOf" srcId="{0336B4E6-2AF7-40F7-A70C-4F70694D4A12}" destId="{5E65E822-087F-4714-944E-DFB878E68574}" srcOrd="0" destOrd="0" presId="urn:microsoft.com/office/officeart/2008/layout/BendingPictureCaption"/>
    <dgm:cxn modelId="{3145D00F-761E-4B33-BF7F-E4245B475343}" type="presParOf" srcId="{5E65E822-087F-4714-944E-DFB878E68574}" destId="{21222285-E9EF-4A26-B2ED-A8B2C5CA3C97}" srcOrd="0" destOrd="0" presId="urn:microsoft.com/office/officeart/2008/layout/BendingPictureCaption"/>
    <dgm:cxn modelId="{564CA2D0-A864-48DD-90C9-5E5E8B97FE01}" type="presParOf" srcId="{5E65E822-087F-4714-944E-DFB878E68574}" destId="{B0298702-136F-407A-9C58-3E84BA7963CD}"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258C00-AB23-415A-9F29-2160255CAB48}"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DE0A9C34-190A-4CAB-B469-6B87AF310C7D}">
      <dgm:prSet phldrT="[Text]" custT="1"/>
      <dgm:spPr>
        <a:solidFill>
          <a:srgbClr val="DBA00A"/>
        </a:solidFill>
      </dgm:spPr>
      <dgm:t>
        <a:bodyPr/>
        <a:lstStyle/>
        <a:p>
          <a:r>
            <a:rPr lang="en-US" sz="3200" dirty="0">
              <a:latin typeface="Nunito" panose="00000500000000000000" pitchFamily="2" charset="0"/>
            </a:rPr>
            <a:t>FERTILIZERS</a:t>
          </a:r>
          <a:endParaRPr lang="en-US" sz="3200" dirty="0"/>
        </a:p>
      </dgm:t>
    </dgm:pt>
    <dgm:pt modelId="{33E3D373-6049-4088-B94C-AB0D4670CB59}" type="parTrans" cxnId="{86DC8CF8-D1FD-4474-B973-6E8E104D7993}">
      <dgm:prSet/>
      <dgm:spPr/>
      <dgm:t>
        <a:bodyPr/>
        <a:lstStyle/>
        <a:p>
          <a:endParaRPr lang="en-US"/>
        </a:p>
      </dgm:t>
    </dgm:pt>
    <dgm:pt modelId="{5CB005C3-2E22-45BD-9F0B-AF753BFA0623}" type="sibTrans" cxnId="{86DC8CF8-D1FD-4474-B973-6E8E104D7993}">
      <dgm:prSet/>
      <dgm:spPr/>
      <dgm:t>
        <a:bodyPr/>
        <a:lstStyle/>
        <a:p>
          <a:endParaRPr lang="en-US"/>
        </a:p>
      </dgm:t>
    </dgm:pt>
    <dgm:pt modelId="{0336B4E6-2AF7-40F7-A70C-4F70694D4A12}" type="pres">
      <dgm:prSet presAssocID="{9B258C00-AB23-415A-9F29-2160255CAB48}" presName="diagram" presStyleCnt="0">
        <dgm:presLayoutVars>
          <dgm:dir/>
        </dgm:presLayoutVars>
      </dgm:prSet>
      <dgm:spPr/>
    </dgm:pt>
    <dgm:pt modelId="{5E65E822-087F-4714-944E-DFB878E68574}" type="pres">
      <dgm:prSet presAssocID="{DE0A9C34-190A-4CAB-B469-6B87AF310C7D}" presName="composite" presStyleCnt="0"/>
      <dgm:spPr/>
    </dgm:pt>
    <dgm:pt modelId="{21222285-E9EF-4A26-B2ED-A8B2C5CA3C97}" type="pres">
      <dgm:prSet presAssocID="{DE0A9C34-190A-4CAB-B469-6B87AF310C7D}" presName="Image" presStyleLbl="bgShp"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0298702-136F-407A-9C58-3E84BA7963CD}" type="pres">
      <dgm:prSet presAssocID="{DE0A9C34-190A-4CAB-B469-6B87AF310C7D}" presName="Parent" presStyleLbl="node0" presStyleIdx="0" presStyleCnt="1" custLinFactNeighborX="20168" custLinFactNeighborY="3937">
        <dgm:presLayoutVars>
          <dgm:bulletEnabled val="1"/>
        </dgm:presLayoutVars>
      </dgm:prSet>
      <dgm:spPr/>
    </dgm:pt>
  </dgm:ptLst>
  <dgm:cxnLst>
    <dgm:cxn modelId="{667D66D5-2353-4AB8-923D-88C6EFF6B858}" type="presOf" srcId="{DE0A9C34-190A-4CAB-B469-6B87AF310C7D}" destId="{B0298702-136F-407A-9C58-3E84BA7963CD}" srcOrd="0" destOrd="0" presId="urn:microsoft.com/office/officeart/2008/layout/BendingPictureCaption"/>
    <dgm:cxn modelId="{848074D5-7F42-44D6-BA2B-207A8E30B00E}" type="presOf" srcId="{9B258C00-AB23-415A-9F29-2160255CAB48}" destId="{0336B4E6-2AF7-40F7-A70C-4F70694D4A12}" srcOrd="0" destOrd="0" presId="urn:microsoft.com/office/officeart/2008/layout/BendingPictureCaption"/>
    <dgm:cxn modelId="{86DC8CF8-D1FD-4474-B973-6E8E104D7993}" srcId="{9B258C00-AB23-415A-9F29-2160255CAB48}" destId="{DE0A9C34-190A-4CAB-B469-6B87AF310C7D}" srcOrd="0" destOrd="0" parTransId="{33E3D373-6049-4088-B94C-AB0D4670CB59}" sibTransId="{5CB005C3-2E22-45BD-9F0B-AF753BFA0623}"/>
    <dgm:cxn modelId="{403CFD2E-AA91-4294-8974-B5ABEB076C6E}" type="presParOf" srcId="{0336B4E6-2AF7-40F7-A70C-4F70694D4A12}" destId="{5E65E822-087F-4714-944E-DFB878E68574}" srcOrd="0" destOrd="0" presId="urn:microsoft.com/office/officeart/2008/layout/BendingPictureCaption"/>
    <dgm:cxn modelId="{3145D00F-761E-4B33-BF7F-E4245B475343}" type="presParOf" srcId="{5E65E822-087F-4714-944E-DFB878E68574}" destId="{21222285-E9EF-4A26-B2ED-A8B2C5CA3C97}" srcOrd="0" destOrd="0" presId="urn:microsoft.com/office/officeart/2008/layout/BendingPictureCaption"/>
    <dgm:cxn modelId="{564CA2D0-A864-48DD-90C9-5E5E8B97FE01}" type="presParOf" srcId="{5E65E822-087F-4714-944E-DFB878E68574}" destId="{B0298702-136F-407A-9C58-3E84BA7963CD}"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258C00-AB23-415A-9F29-2160255CAB48}"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DE0A9C34-190A-4CAB-B469-6B87AF310C7D}">
      <dgm:prSet phldrT="[Text]" custT="1"/>
      <dgm:spPr>
        <a:solidFill>
          <a:srgbClr val="DBA00A"/>
        </a:solidFill>
      </dgm:spPr>
      <dgm:t>
        <a:bodyPr/>
        <a:lstStyle/>
        <a:p>
          <a:r>
            <a:rPr lang="en-US" sz="3200" dirty="0">
              <a:latin typeface="Nunito" panose="00000500000000000000" pitchFamily="2" charset="0"/>
            </a:rPr>
            <a:t>OILS</a:t>
          </a:r>
          <a:endParaRPr lang="en-US" sz="3200" dirty="0"/>
        </a:p>
      </dgm:t>
    </dgm:pt>
    <dgm:pt modelId="{33E3D373-6049-4088-B94C-AB0D4670CB59}" type="parTrans" cxnId="{86DC8CF8-D1FD-4474-B973-6E8E104D7993}">
      <dgm:prSet/>
      <dgm:spPr/>
      <dgm:t>
        <a:bodyPr/>
        <a:lstStyle/>
        <a:p>
          <a:endParaRPr lang="en-US"/>
        </a:p>
      </dgm:t>
    </dgm:pt>
    <dgm:pt modelId="{5CB005C3-2E22-45BD-9F0B-AF753BFA0623}" type="sibTrans" cxnId="{86DC8CF8-D1FD-4474-B973-6E8E104D7993}">
      <dgm:prSet/>
      <dgm:spPr/>
      <dgm:t>
        <a:bodyPr/>
        <a:lstStyle/>
        <a:p>
          <a:endParaRPr lang="en-US"/>
        </a:p>
      </dgm:t>
    </dgm:pt>
    <dgm:pt modelId="{0336B4E6-2AF7-40F7-A70C-4F70694D4A12}" type="pres">
      <dgm:prSet presAssocID="{9B258C00-AB23-415A-9F29-2160255CAB48}" presName="diagram" presStyleCnt="0">
        <dgm:presLayoutVars>
          <dgm:dir/>
        </dgm:presLayoutVars>
      </dgm:prSet>
      <dgm:spPr/>
    </dgm:pt>
    <dgm:pt modelId="{5E65E822-087F-4714-944E-DFB878E68574}" type="pres">
      <dgm:prSet presAssocID="{DE0A9C34-190A-4CAB-B469-6B87AF310C7D}" presName="composite" presStyleCnt="0"/>
      <dgm:spPr/>
    </dgm:pt>
    <dgm:pt modelId="{21222285-E9EF-4A26-B2ED-A8B2C5CA3C97}" type="pres">
      <dgm:prSet presAssocID="{DE0A9C34-190A-4CAB-B469-6B87AF310C7D}" presName="Image" presStyleLbl="bgShp"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0298702-136F-407A-9C58-3E84BA7963CD}" type="pres">
      <dgm:prSet presAssocID="{DE0A9C34-190A-4CAB-B469-6B87AF310C7D}" presName="Parent" presStyleLbl="node0" presStyleIdx="0" presStyleCnt="1" custLinFactNeighborX="20168" custLinFactNeighborY="3937">
        <dgm:presLayoutVars>
          <dgm:bulletEnabled val="1"/>
        </dgm:presLayoutVars>
      </dgm:prSet>
      <dgm:spPr/>
    </dgm:pt>
  </dgm:ptLst>
  <dgm:cxnLst>
    <dgm:cxn modelId="{667D66D5-2353-4AB8-923D-88C6EFF6B858}" type="presOf" srcId="{DE0A9C34-190A-4CAB-B469-6B87AF310C7D}" destId="{B0298702-136F-407A-9C58-3E84BA7963CD}" srcOrd="0" destOrd="0" presId="urn:microsoft.com/office/officeart/2008/layout/BendingPictureCaption"/>
    <dgm:cxn modelId="{848074D5-7F42-44D6-BA2B-207A8E30B00E}" type="presOf" srcId="{9B258C00-AB23-415A-9F29-2160255CAB48}" destId="{0336B4E6-2AF7-40F7-A70C-4F70694D4A12}" srcOrd="0" destOrd="0" presId="urn:microsoft.com/office/officeart/2008/layout/BendingPictureCaption"/>
    <dgm:cxn modelId="{86DC8CF8-D1FD-4474-B973-6E8E104D7993}" srcId="{9B258C00-AB23-415A-9F29-2160255CAB48}" destId="{DE0A9C34-190A-4CAB-B469-6B87AF310C7D}" srcOrd="0" destOrd="0" parTransId="{33E3D373-6049-4088-B94C-AB0D4670CB59}" sibTransId="{5CB005C3-2E22-45BD-9F0B-AF753BFA0623}"/>
    <dgm:cxn modelId="{403CFD2E-AA91-4294-8974-B5ABEB076C6E}" type="presParOf" srcId="{0336B4E6-2AF7-40F7-A70C-4F70694D4A12}" destId="{5E65E822-087F-4714-944E-DFB878E68574}" srcOrd="0" destOrd="0" presId="urn:microsoft.com/office/officeart/2008/layout/BendingPictureCaption"/>
    <dgm:cxn modelId="{3145D00F-761E-4B33-BF7F-E4245B475343}" type="presParOf" srcId="{5E65E822-087F-4714-944E-DFB878E68574}" destId="{21222285-E9EF-4A26-B2ED-A8B2C5CA3C97}" srcOrd="0" destOrd="0" presId="urn:microsoft.com/office/officeart/2008/layout/BendingPictureCaption"/>
    <dgm:cxn modelId="{564CA2D0-A864-48DD-90C9-5E5E8B97FE01}" type="presParOf" srcId="{5E65E822-087F-4714-944E-DFB878E68574}" destId="{B0298702-136F-407A-9C58-3E84BA7963CD}"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B258C00-AB23-415A-9F29-2160255CAB48}"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DE0A9C34-190A-4CAB-B469-6B87AF310C7D}">
      <dgm:prSet phldrT="[Text]" custT="1"/>
      <dgm:spPr>
        <a:solidFill>
          <a:srgbClr val="DBA00A"/>
        </a:solidFill>
      </dgm:spPr>
      <dgm:t>
        <a:bodyPr/>
        <a:lstStyle/>
        <a:p>
          <a:r>
            <a:rPr lang="en-US" sz="3200" dirty="0">
              <a:latin typeface="Nunito" panose="00000500000000000000" pitchFamily="2" charset="0"/>
            </a:rPr>
            <a:t>SUGAR</a:t>
          </a:r>
          <a:endParaRPr lang="en-US" sz="3200" dirty="0"/>
        </a:p>
      </dgm:t>
    </dgm:pt>
    <dgm:pt modelId="{33E3D373-6049-4088-B94C-AB0D4670CB59}" type="parTrans" cxnId="{86DC8CF8-D1FD-4474-B973-6E8E104D7993}">
      <dgm:prSet/>
      <dgm:spPr/>
      <dgm:t>
        <a:bodyPr/>
        <a:lstStyle/>
        <a:p>
          <a:endParaRPr lang="en-US"/>
        </a:p>
      </dgm:t>
    </dgm:pt>
    <dgm:pt modelId="{5CB005C3-2E22-45BD-9F0B-AF753BFA0623}" type="sibTrans" cxnId="{86DC8CF8-D1FD-4474-B973-6E8E104D7993}">
      <dgm:prSet/>
      <dgm:spPr/>
      <dgm:t>
        <a:bodyPr/>
        <a:lstStyle/>
        <a:p>
          <a:endParaRPr lang="en-US"/>
        </a:p>
      </dgm:t>
    </dgm:pt>
    <dgm:pt modelId="{0336B4E6-2AF7-40F7-A70C-4F70694D4A12}" type="pres">
      <dgm:prSet presAssocID="{9B258C00-AB23-415A-9F29-2160255CAB48}" presName="diagram" presStyleCnt="0">
        <dgm:presLayoutVars>
          <dgm:dir/>
        </dgm:presLayoutVars>
      </dgm:prSet>
      <dgm:spPr/>
    </dgm:pt>
    <dgm:pt modelId="{5E65E822-087F-4714-944E-DFB878E68574}" type="pres">
      <dgm:prSet presAssocID="{DE0A9C34-190A-4CAB-B469-6B87AF310C7D}" presName="composite" presStyleCnt="0"/>
      <dgm:spPr/>
    </dgm:pt>
    <dgm:pt modelId="{21222285-E9EF-4A26-B2ED-A8B2C5CA3C97}" type="pres">
      <dgm:prSet presAssocID="{DE0A9C34-190A-4CAB-B469-6B87AF310C7D}" presName="Image" presStyleLbl="bgShp"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0298702-136F-407A-9C58-3E84BA7963CD}" type="pres">
      <dgm:prSet presAssocID="{DE0A9C34-190A-4CAB-B469-6B87AF310C7D}" presName="Parent" presStyleLbl="node0" presStyleIdx="0" presStyleCnt="1" custLinFactNeighborX="20168" custLinFactNeighborY="3937">
        <dgm:presLayoutVars>
          <dgm:bulletEnabled val="1"/>
        </dgm:presLayoutVars>
      </dgm:prSet>
      <dgm:spPr/>
    </dgm:pt>
  </dgm:ptLst>
  <dgm:cxnLst>
    <dgm:cxn modelId="{667D66D5-2353-4AB8-923D-88C6EFF6B858}" type="presOf" srcId="{DE0A9C34-190A-4CAB-B469-6B87AF310C7D}" destId="{B0298702-136F-407A-9C58-3E84BA7963CD}" srcOrd="0" destOrd="0" presId="urn:microsoft.com/office/officeart/2008/layout/BendingPictureCaption"/>
    <dgm:cxn modelId="{848074D5-7F42-44D6-BA2B-207A8E30B00E}" type="presOf" srcId="{9B258C00-AB23-415A-9F29-2160255CAB48}" destId="{0336B4E6-2AF7-40F7-A70C-4F70694D4A12}" srcOrd="0" destOrd="0" presId="urn:microsoft.com/office/officeart/2008/layout/BendingPictureCaption"/>
    <dgm:cxn modelId="{86DC8CF8-D1FD-4474-B973-6E8E104D7993}" srcId="{9B258C00-AB23-415A-9F29-2160255CAB48}" destId="{DE0A9C34-190A-4CAB-B469-6B87AF310C7D}" srcOrd="0" destOrd="0" parTransId="{33E3D373-6049-4088-B94C-AB0D4670CB59}" sibTransId="{5CB005C3-2E22-45BD-9F0B-AF753BFA0623}"/>
    <dgm:cxn modelId="{403CFD2E-AA91-4294-8974-B5ABEB076C6E}" type="presParOf" srcId="{0336B4E6-2AF7-40F7-A70C-4F70694D4A12}" destId="{5E65E822-087F-4714-944E-DFB878E68574}" srcOrd="0" destOrd="0" presId="urn:microsoft.com/office/officeart/2008/layout/BendingPictureCaption"/>
    <dgm:cxn modelId="{3145D00F-761E-4B33-BF7F-E4245B475343}" type="presParOf" srcId="{5E65E822-087F-4714-944E-DFB878E68574}" destId="{21222285-E9EF-4A26-B2ED-A8B2C5CA3C97}" srcOrd="0" destOrd="0" presId="urn:microsoft.com/office/officeart/2008/layout/BendingPictureCaption"/>
    <dgm:cxn modelId="{564CA2D0-A864-48DD-90C9-5E5E8B97FE01}" type="presParOf" srcId="{5E65E822-087F-4714-944E-DFB878E68574}" destId="{B0298702-136F-407A-9C58-3E84BA7963CD}"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258C00-AB23-415A-9F29-2160255CAB48}"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DE0A9C34-190A-4CAB-B469-6B87AF310C7D}">
      <dgm:prSet phldrT="[Text]" custT="1"/>
      <dgm:spPr>
        <a:solidFill>
          <a:srgbClr val="DBA00A"/>
        </a:solidFill>
      </dgm:spPr>
      <dgm:t>
        <a:bodyPr/>
        <a:lstStyle/>
        <a:p>
          <a:r>
            <a:rPr lang="en-US" sz="3200" dirty="0">
              <a:latin typeface="Nunito" panose="00000500000000000000" pitchFamily="2" charset="0"/>
            </a:rPr>
            <a:t>CHICKEN</a:t>
          </a:r>
          <a:endParaRPr lang="en-US" sz="3200" dirty="0"/>
        </a:p>
      </dgm:t>
    </dgm:pt>
    <dgm:pt modelId="{33E3D373-6049-4088-B94C-AB0D4670CB59}" type="parTrans" cxnId="{86DC8CF8-D1FD-4474-B973-6E8E104D7993}">
      <dgm:prSet/>
      <dgm:spPr/>
      <dgm:t>
        <a:bodyPr/>
        <a:lstStyle/>
        <a:p>
          <a:endParaRPr lang="en-US"/>
        </a:p>
      </dgm:t>
    </dgm:pt>
    <dgm:pt modelId="{5CB005C3-2E22-45BD-9F0B-AF753BFA0623}" type="sibTrans" cxnId="{86DC8CF8-D1FD-4474-B973-6E8E104D7993}">
      <dgm:prSet/>
      <dgm:spPr/>
      <dgm:t>
        <a:bodyPr/>
        <a:lstStyle/>
        <a:p>
          <a:endParaRPr lang="en-US"/>
        </a:p>
      </dgm:t>
    </dgm:pt>
    <dgm:pt modelId="{0336B4E6-2AF7-40F7-A70C-4F70694D4A12}" type="pres">
      <dgm:prSet presAssocID="{9B258C00-AB23-415A-9F29-2160255CAB48}" presName="diagram" presStyleCnt="0">
        <dgm:presLayoutVars>
          <dgm:dir/>
        </dgm:presLayoutVars>
      </dgm:prSet>
      <dgm:spPr/>
    </dgm:pt>
    <dgm:pt modelId="{5E65E822-087F-4714-944E-DFB878E68574}" type="pres">
      <dgm:prSet presAssocID="{DE0A9C34-190A-4CAB-B469-6B87AF310C7D}" presName="composite" presStyleCnt="0"/>
      <dgm:spPr/>
    </dgm:pt>
    <dgm:pt modelId="{21222285-E9EF-4A26-B2ED-A8B2C5CA3C97}" type="pres">
      <dgm:prSet presAssocID="{DE0A9C34-190A-4CAB-B469-6B87AF310C7D}" presName="Image" presStyleLbl="bgShp"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0298702-136F-407A-9C58-3E84BA7963CD}" type="pres">
      <dgm:prSet presAssocID="{DE0A9C34-190A-4CAB-B469-6B87AF310C7D}" presName="Parent" presStyleLbl="node0" presStyleIdx="0" presStyleCnt="1" custLinFactNeighborX="20168" custLinFactNeighborY="3937">
        <dgm:presLayoutVars>
          <dgm:bulletEnabled val="1"/>
        </dgm:presLayoutVars>
      </dgm:prSet>
      <dgm:spPr/>
    </dgm:pt>
  </dgm:ptLst>
  <dgm:cxnLst>
    <dgm:cxn modelId="{667D66D5-2353-4AB8-923D-88C6EFF6B858}" type="presOf" srcId="{DE0A9C34-190A-4CAB-B469-6B87AF310C7D}" destId="{B0298702-136F-407A-9C58-3E84BA7963CD}" srcOrd="0" destOrd="0" presId="urn:microsoft.com/office/officeart/2008/layout/BendingPictureCaption"/>
    <dgm:cxn modelId="{848074D5-7F42-44D6-BA2B-207A8E30B00E}" type="presOf" srcId="{9B258C00-AB23-415A-9F29-2160255CAB48}" destId="{0336B4E6-2AF7-40F7-A70C-4F70694D4A12}" srcOrd="0" destOrd="0" presId="urn:microsoft.com/office/officeart/2008/layout/BendingPictureCaption"/>
    <dgm:cxn modelId="{86DC8CF8-D1FD-4474-B973-6E8E104D7993}" srcId="{9B258C00-AB23-415A-9F29-2160255CAB48}" destId="{DE0A9C34-190A-4CAB-B469-6B87AF310C7D}" srcOrd="0" destOrd="0" parTransId="{33E3D373-6049-4088-B94C-AB0D4670CB59}" sibTransId="{5CB005C3-2E22-45BD-9F0B-AF753BFA0623}"/>
    <dgm:cxn modelId="{403CFD2E-AA91-4294-8974-B5ABEB076C6E}" type="presParOf" srcId="{0336B4E6-2AF7-40F7-A70C-4F70694D4A12}" destId="{5E65E822-087F-4714-944E-DFB878E68574}" srcOrd="0" destOrd="0" presId="urn:microsoft.com/office/officeart/2008/layout/BendingPictureCaption"/>
    <dgm:cxn modelId="{3145D00F-761E-4B33-BF7F-E4245B475343}" type="presParOf" srcId="{5E65E822-087F-4714-944E-DFB878E68574}" destId="{21222285-E9EF-4A26-B2ED-A8B2C5CA3C97}" srcOrd="0" destOrd="0" presId="urn:microsoft.com/office/officeart/2008/layout/BendingPictureCaption"/>
    <dgm:cxn modelId="{564CA2D0-A864-48DD-90C9-5E5E8B97FE01}" type="presParOf" srcId="{5E65E822-087F-4714-944E-DFB878E68574}" destId="{B0298702-136F-407A-9C58-3E84BA7963CD}"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258C00-AB23-415A-9F29-2160255CAB48}"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DE0A9C34-190A-4CAB-B469-6B87AF310C7D}">
      <dgm:prSet phldrT="[Text]" custT="1"/>
      <dgm:spPr>
        <a:solidFill>
          <a:srgbClr val="DBA00A"/>
        </a:solidFill>
      </dgm:spPr>
      <dgm:t>
        <a:bodyPr/>
        <a:lstStyle/>
        <a:p>
          <a:r>
            <a:rPr lang="en-US" sz="3200" dirty="0">
              <a:latin typeface="Nunito" panose="00000500000000000000" pitchFamily="2" charset="0"/>
            </a:rPr>
            <a:t>MEAT</a:t>
          </a:r>
          <a:endParaRPr lang="en-US" sz="3200" dirty="0"/>
        </a:p>
      </dgm:t>
    </dgm:pt>
    <dgm:pt modelId="{33E3D373-6049-4088-B94C-AB0D4670CB59}" type="parTrans" cxnId="{86DC8CF8-D1FD-4474-B973-6E8E104D7993}">
      <dgm:prSet/>
      <dgm:spPr/>
      <dgm:t>
        <a:bodyPr/>
        <a:lstStyle/>
        <a:p>
          <a:endParaRPr lang="en-US"/>
        </a:p>
      </dgm:t>
    </dgm:pt>
    <dgm:pt modelId="{5CB005C3-2E22-45BD-9F0B-AF753BFA0623}" type="sibTrans" cxnId="{86DC8CF8-D1FD-4474-B973-6E8E104D7993}">
      <dgm:prSet/>
      <dgm:spPr/>
      <dgm:t>
        <a:bodyPr/>
        <a:lstStyle/>
        <a:p>
          <a:endParaRPr lang="en-US"/>
        </a:p>
      </dgm:t>
    </dgm:pt>
    <dgm:pt modelId="{0336B4E6-2AF7-40F7-A70C-4F70694D4A12}" type="pres">
      <dgm:prSet presAssocID="{9B258C00-AB23-415A-9F29-2160255CAB48}" presName="diagram" presStyleCnt="0">
        <dgm:presLayoutVars>
          <dgm:dir/>
        </dgm:presLayoutVars>
      </dgm:prSet>
      <dgm:spPr/>
    </dgm:pt>
    <dgm:pt modelId="{5E65E822-087F-4714-944E-DFB878E68574}" type="pres">
      <dgm:prSet presAssocID="{DE0A9C34-190A-4CAB-B469-6B87AF310C7D}" presName="composite" presStyleCnt="0"/>
      <dgm:spPr/>
    </dgm:pt>
    <dgm:pt modelId="{21222285-E9EF-4A26-B2ED-A8B2C5CA3C97}" type="pres">
      <dgm:prSet presAssocID="{DE0A9C34-190A-4CAB-B469-6B87AF310C7D}" presName="Image" presStyleLbl="bgShp"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0298702-136F-407A-9C58-3E84BA7963CD}" type="pres">
      <dgm:prSet presAssocID="{DE0A9C34-190A-4CAB-B469-6B87AF310C7D}" presName="Parent" presStyleLbl="node0" presStyleIdx="0" presStyleCnt="1" custLinFactNeighborX="20168" custLinFactNeighborY="3937">
        <dgm:presLayoutVars>
          <dgm:bulletEnabled val="1"/>
        </dgm:presLayoutVars>
      </dgm:prSet>
      <dgm:spPr/>
    </dgm:pt>
  </dgm:ptLst>
  <dgm:cxnLst>
    <dgm:cxn modelId="{667D66D5-2353-4AB8-923D-88C6EFF6B858}" type="presOf" srcId="{DE0A9C34-190A-4CAB-B469-6B87AF310C7D}" destId="{B0298702-136F-407A-9C58-3E84BA7963CD}" srcOrd="0" destOrd="0" presId="urn:microsoft.com/office/officeart/2008/layout/BendingPictureCaption"/>
    <dgm:cxn modelId="{848074D5-7F42-44D6-BA2B-207A8E30B00E}" type="presOf" srcId="{9B258C00-AB23-415A-9F29-2160255CAB48}" destId="{0336B4E6-2AF7-40F7-A70C-4F70694D4A12}" srcOrd="0" destOrd="0" presId="urn:microsoft.com/office/officeart/2008/layout/BendingPictureCaption"/>
    <dgm:cxn modelId="{86DC8CF8-D1FD-4474-B973-6E8E104D7993}" srcId="{9B258C00-AB23-415A-9F29-2160255CAB48}" destId="{DE0A9C34-190A-4CAB-B469-6B87AF310C7D}" srcOrd="0" destOrd="0" parTransId="{33E3D373-6049-4088-B94C-AB0D4670CB59}" sibTransId="{5CB005C3-2E22-45BD-9F0B-AF753BFA0623}"/>
    <dgm:cxn modelId="{403CFD2E-AA91-4294-8974-B5ABEB076C6E}" type="presParOf" srcId="{0336B4E6-2AF7-40F7-A70C-4F70694D4A12}" destId="{5E65E822-087F-4714-944E-DFB878E68574}" srcOrd="0" destOrd="0" presId="urn:microsoft.com/office/officeart/2008/layout/BendingPictureCaption"/>
    <dgm:cxn modelId="{3145D00F-761E-4B33-BF7F-E4245B475343}" type="presParOf" srcId="{5E65E822-087F-4714-944E-DFB878E68574}" destId="{21222285-E9EF-4A26-B2ED-A8B2C5CA3C97}" srcOrd="0" destOrd="0" presId="urn:microsoft.com/office/officeart/2008/layout/BendingPictureCaption"/>
    <dgm:cxn modelId="{564CA2D0-A864-48DD-90C9-5E5E8B97FE01}" type="presParOf" srcId="{5E65E822-087F-4714-944E-DFB878E68574}" destId="{B0298702-136F-407A-9C58-3E84BA7963CD}"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B258C00-AB23-415A-9F29-2160255CAB48}"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DE0A9C34-190A-4CAB-B469-6B87AF310C7D}">
      <dgm:prSet phldrT="[Text]" custT="1"/>
      <dgm:spPr>
        <a:solidFill>
          <a:srgbClr val="DBA00A"/>
        </a:solidFill>
      </dgm:spPr>
      <dgm:t>
        <a:bodyPr/>
        <a:lstStyle/>
        <a:p>
          <a:r>
            <a:rPr lang="en-US" sz="3200" dirty="0">
              <a:latin typeface="Nunito" panose="00000500000000000000" pitchFamily="2" charset="0"/>
            </a:rPr>
            <a:t>FISH</a:t>
          </a:r>
          <a:endParaRPr lang="en-US" sz="3200" dirty="0"/>
        </a:p>
      </dgm:t>
    </dgm:pt>
    <dgm:pt modelId="{33E3D373-6049-4088-B94C-AB0D4670CB59}" type="parTrans" cxnId="{86DC8CF8-D1FD-4474-B973-6E8E104D7993}">
      <dgm:prSet/>
      <dgm:spPr/>
      <dgm:t>
        <a:bodyPr/>
        <a:lstStyle/>
        <a:p>
          <a:endParaRPr lang="en-US"/>
        </a:p>
      </dgm:t>
    </dgm:pt>
    <dgm:pt modelId="{5CB005C3-2E22-45BD-9F0B-AF753BFA0623}" type="sibTrans" cxnId="{86DC8CF8-D1FD-4474-B973-6E8E104D7993}">
      <dgm:prSet/>
      <dgm:spPr/>
      <dgm:t>
        <a:bodyPr/>
        <a:lstStyle/>
        <a:p>
          <a:endParaRPr lang="en-US"/>
        </a:p>
      </dgm:t>
    </dgm:pt>
    <dgm:pt modelId="{0336B4E6-2AF7-40F7-A70C-4F70694D4A12}" type="pres">
      <dgm:prSet presAssocID="{9B258C00-AB23-415A-9F29-2160255CAB48}" presName="diagram" presStyleCnt="0">
        <dgm:presLayoutVars>
          <dgm:dir/>
        </dgm:presLayoutVars>
      </dgm:prSet>
      <dgm:spPr/>
    </dgm:pt>
    <dgm:pt modelId="{5E65E822-087F-4714-944E-DFB878E68574}" type="pres">
      <dgm:prSet presAssocID="{DE0A9C34-190A-4CAB-B469-6B87AF310C7D}" presName="composite" presStyleCnt="0"/>
      <dgm:spPr/>
    </dgm:pt>
    <dgm:pt modelId="{21222285-E9EF-4A26-B2ED-A8B2C5CA3C97}" type="pres">
      <dgm:prSet presAssocID="{DE0A9C34-190A-4CAB-B469-6B87AF310C7D}" presName="Image" presStyleLbl="bgShp"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0298702-136F-407A-9C58-3E84BA7963CD}" type="pres">
      <dgm:prSet presAssocID="{DE0A9C34-190A-4CAB-B469-6B87AF310C7D}" presName="Parent" presStyleLbl="node0" presStyleIdx="0" presStyleCnt="1" custLinFactNeighborX="20168" custLinFactNeighborY="3937">
        <dgm:presLayoutVars>
          <dgm:bulletEnabled val="1"/>
        </dgm:presLayoutVars>
      </dgm:prSet>
      <dgm:spPr/>
    </dgm:pt>
  </dgm:ptLst>
  <dgm:cxnLst>
    <dgm:cxn modelId="{667D66D5-2353-4AB8-923D-88C6EFF6B858}" type="presOf" srcId="{DE0A9C34-190A-4CAB-B469-6B87AF310C7D}" destId="{B0298702-136F-407A-9C58-3E84BA7963CD}" srcOrd="0" destOrd="0" presId="urn:microsoft.com/office/officeart/2008/layout/BendingPictureCaption"/>
    <dgm:cxn modelId="{848074D5-7F42-44D6-BA2B-207A8E30B00E}" type="presOf" srcId="{9B258C00-AB23-415A-9F29-2160255CAB48}" destId="{0336B4E6-2AF7-40F7-A70C-4F70694D4A12}" srcOrd="0" destOrd="0" presId="urn:microsoft.com/office/officeart/2008/layout/BendingPictureCaption"/>
    <dgm:cxn modelId="{86DC8CF8-D1FD-4474-B973-6E8E104D7993}" srcId="{9B258C00-AB23-415A-9F29-2160255CAB48}" destId="{DE0A9C34-190A-4CAB-B469-6B87AF310C7D}" srcOrd="0" destOrd="0" parTransId="{33E3D373-6049-4088-B94C-AB0D4670CB59}" sibTransId="{5CB005C3-2E22-45BD-9F0B-AF753BFA0623}"/>
    <dgm:cxn modelId="{403CFD2E-AA91-4294-8974-B5ABEB076C6E}" type="presParOf" srcId="{0336B4E6-2AF7-40F7-A70C-4F70694D4A12}" destId="{5E65E822-087F-4714-944E-DFB878E68574}" srcOrd="0" destOrd="0" presId="urn:microsoft.com/office/officeart/2008/layout/BendingPictureCaption"/>
    <dgm:cxn modelId="{3145D00F-761E-4B33-BF7F-E4245B475343}" type="presParOf" srcId="{5E65E822-087F-4714-944E-DFB878E68574}" destId="{21222285-E9EF-4A26-B2ED-A8B2C5CA3C97}" srcOrd="0" destOrd="0" presId="urn:microsoft.com/office/officeart/2008/layout/BendingPictureCaption"/>
    <dgm:cxn modelId="{564CA2D0-A864-48DD-90C9-5E5E8B97FE01}" type="presParOf" srcId="{5E65E822-087F-4714-944E-DFB878E68574}" destId="{B0298702-136F-407A-9C58-3E84BA7963CD}"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22285-E9EF-4A26-B2ED-A8B2C5CA3C97}">
      <dsp:nvSpPr>
        <dsp:cNvPr id="0" name=""/>
        <dsp:cNvSpPr/>
      </dsp:nvSpPr>
      <dsp:spPr>
        <a:xfrm>
          <a:off x="39969" y="0"/>
          <a:ext cx="4253542" cy="3143352"/>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0298702-136F-407A-9C58-3E84BA7963CD}">
      <dsp:nvSpPr>
        <dsp:cNvPr id="0" name=""/>
        <dsp:cNvSpPr/>
      </dsp:nvSpPr>
      <dsp:spPr>
        <a:xfrm>
          <a:off x="939697" y="2573403"/>
          <a:ext cx="3665286" cy="880829"/>
        </a:xfrm>
        <a:prstGeom prst="rect">
          <a:avLst/>
        </a:prstGeom>
        <a:solidFill>
          <a:srgbClr val="DBA00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a:latin typeface="Nunito" panose="00000500000000000000" pitchFamily="2" charset="0"/>
            </a:rPr>
            <a:t>PETROLEUM</a:t>
          </a:r>
          <a:endParaRPr lang="en-US" sz="3200" kern="1200" dirty="0"/>
        </a:p>
      </dsp:txBody>
      <dsp:txXfrm>
        <a:off x="939697" y="2573403"/>
        <a:ext cx="3665286" cy="8808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22285-E9EF-4A26-B2ED-A8B2C5CA3C97}">
      <dsp:nvSpPr>
        <dsp:cNvPr id="0" name=""/>
        <dsp:cNvSpPr/>
      </dsp:nvSpPr>
      <dsp:spPr>
        <a:xfrm>
          <a:off x="39969" y="0"/>
          <a:ext cx="4253542" cy="3143352"/>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0298702-136F-407A-9C58-3E84BA7963CD}">
      <dsp:nvSpPr>
        <dsp:cNvPr id="0" name=""/>
        <dsp:cNvSpPr/>
      </dsp:nvSpPr>
      <dsp:spPr>
        <a:xfrm>
          <a:off x="939697" y="2573403"/>
          <a:ext cx="3665286" cy="880829"/>
        </a:xfrm>
        <a:prstGeom prst="rect">
          <a:avLst/>
        </a:prstGeom>
        <a:solidFill>
          <a:srgbClr val="DBA00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a:latin typeface="Nunito" panose="00000500000000000000" pitchFamily="2" charset="0"/>
            </a:rPr>
            <a:t>FEED</a:t>
          </a:r>
          <a:endParaRPr lang="en-US" sz="3200" kern="1200" dirty="0"/>
        </a:p>
      </dsp:txBody>
      <dsp:txXfrm>
        <a:off x="939697" y="2573403"/>
        <a:ext cx="3665286" cy="8808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22285-E9EF-4A26-B2ED-A8B2C5CA3C97}">
      <dsp:nvSpPr>
        <dsp:cNvPr id="0" name=""/>
        <dsp:cNvSpPr/>
      </dsp:nvSpPr>
      <dsp:spPr>
        <a:xfrm>
          <a:off x="39969" y="0"/>
          <a:ext cx="4253542" cy="3143352"/>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0298702-136F-407A-9C58-3E84BA7963CD}">
      <dsp:nvSpPr>
        <dsp:cNvPr id="0" name=""/>
        <dsp:cNvSpPr/>
      </dsp:nvSpPr>
      <dsp:spPr>
        <a:xfrm>
          <a:off x="939697" y="2573403"/>
          <a:ext cx="3665286" cy="880829"/>
        </a:xfrm>
        <a:prstGeom prst="rect">
          <a:avLst/>
        </a:prstGeom>
        <a:solidFill>
          <a:srgbClr val="DBA00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a:latin typeface="Nunito" panose="00000500000000000000" pitchFamily="2" charset="0"/>
            </a:rPr>
            <a:t>SUIIZ FOOD</a:t>
          </a:r>
          <a:endParaRPr lang="en-US" sz="3200" kern="1200" dirty="0"/>
        </a:p>
      </dsp:txBody>
      <dsp:txXfrm>
        <a:off x="939697" y="2573403"/>
        <a:ext cx="3665286" cy="8808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22285-E9EF-4A26-B2ED-A8B2C5CA3C97}">
      <dsp:nvSpPr>
        <dsp:cNvPr id="0" name=""/>
        <dsp:cNvSpPr/>
      </dsp:nvSpPr>
      <dsp:spPr>
        <a:xfrm>
          <a:off x="39969" y="0"/>
          <a:ext cx="4253542" cy="3143352"/>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0298702-136F-407A-9C58-3E84BA7963CD}">
      <dsp:nvSpPr>
        <dsp:cNvPr id="0" name=""/>
        <dsp:cNvSpPr/>
      </dsp:nvSpPr>
      <dsp:spPr>
        <a:xfrm>
          <a:off x="939697" y="2573403"/>
          <a:ext cx="3665286" cy="880829"/>
        </a:xfrm>
        <a:prstGeom prst="rect">
          <a:avLst/>
        </a:prstGeom>
        <a:solidFill>
          <a:srgbClr val="DBA00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5000"/>
            </a:spcAft>
            <a:buNone/>
          </a:pPr>
          <a:r>
            <a:rPr lang="en-US" sz="2800" kern="1200" dirty="0">
              <a:latin typeface="Nunito" panose="00000500000000000000" pitchFamily="2" charset="0"/>
            </a:rPr>
            <a:t>SECURITY SYSTEM</a:t>
          </a:r>
          <a:endParaRPr lang="en-US" sz="2800" kern="1200" dirty="0"/>
        </a:p>
      </dsp:txBody>
      <dsp:txXfrm>
        <a:off x="939697" y="2573403"/>
        <a:ext cx="3665286" cy="8808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22285-E9EF-4A26-B2ED-A8B2C5CA3C97}">
      <dsp:nvSpPr>
        <dsp:cNvPr id="0" name=""/>
        <dsp:cNvSpPr/>
      </dsp:nvSpPr>
      <dsp:spPr>
        <a:xfrm>
          <a:off x="39969" y="0"/>
          <a:ext cx="4253542" cy="3143352"/>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0298702-136F-407A-9C58-3E84BA7963CD}">
      <dsp:nvSpPr>
        <dsp:cNvPr id="0" name=""/>
        <dsp:cNvSpPr/>
      </dsp:nvSpPr>
      <dsp:spPr>
        <a:xfrm>
          <a:off x="939697" y="2573403"/>
          <a:ext cx="3665286" cy="880829"/>
        </a:xfrm>
        <a:prstGeom prst="rect">
          <a:avLst/>
        </a:prstGeom>
        <a:solidFill>
          <a:srgbClr val="DBA00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a:latin typeface="Nunito" panose="00000500000000000000" pitchFamily="2" charset="0"/>
            </a:rPr>
            <a:t>MINING</a:t>
          </a:r>
          <a:endParaRPr lang="en-US" sz="3200" kern="1200" dirty="0"/>
        </a:p>
      </dsp:txBody>
      <dsp:txXfrm>
        <a:off x="939697" y="2573403"/>
        <a:ext cx="3665286" cy="8808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22285-E9EF-4A26-B2ED-A8B2C5CA3C97}">
      <dsp:nvSpPr>
        <dsp:cNvPr id="0" name=""/>
        <dsp:cNvSpPr/>
      </dsp:nvSpPr>
      <dsp:spPr>
        <a:xfrm>
          <a:off x="39969" y="0"/>
          <a:ext cx="4253542" cy="3143352"/>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0298702-136F-407A-9C58-3E84BA7963CD}">
      <dsp:nvSpPr>
        <dsp:cNvPr id="0" name=""/>
        <dsp:cNvSpPr/>
      </dsp:nvSpPr>
      <dsp:spPr>
        <a:xfrm>
          <a:off x="939697" y="2573403"/>
          <a:ext cx="3665286" cy="880829"/>
        </a:xfrm>
        <a:prstGeom prst="rect">
          <a:avLst/>
        </a:prstGeom>
        <a:solidFill>
          <a:srgbClr val="DBA00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a:latin typeface="Nunito" panose="00000500000000000000" pitchFamily="2" charset="0"/>
            </a:rPr>
            <a:t>AGRICULTURE</a:t>
          </a:r>
          <a:endParaRPr lang="en-US" sz="3200" kern="1200" dirty="0"/>
        </a:p>
      </dsp:txBody>
      <dsp:txXfrm>
        <a:off x="939697" y="2573403"/>
        <a:ext cx="3665286" cy="8808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22285-E9EF-4A26-B2ED-A8B2C5CA3C97}">
      <dsp:nvSpPr>
        <dsp:cNvPr id="0" name=""/>
        <dsp:cNvSpPr/>
      </dsp:nvSpPr>
      <dsp:spPr>
        <a:xfrm>
          <a:off x="39969" y="0"/>
          <a:ext cx="4253542" cy="3143352"/>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0298702-136F-407A-9C58-3E84BA7963CD}">
      <dsp:nvSpPr>
        <dsp:cNvPr id="0" name=""/>
        <dsp:cNvSpPr/>
      </dsp:nvSpPr>
      <dsp:spPr>
        <a:xfrm>
          <a:off x="939697" y="2573403"/>
          <a:ext cx="3665286" cy="880829"/>
        </a:xfrm>
        <a:prstGeom prst="rect">
          <a:avLst/>
        </a:prstGeom>
        <a:solidFill>
          <a:srgbClr val="DBA00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a:latin typeface="Nunito" panose="00000500000000000000" pitchFamily="2" charset="0"/>
            </a:rPr>
            <a:t>FERTILIZERS</a:t>
          </a:r>
          <a:endParaRPr lang="en-US" sz="3200" kern="1200" dirty="0"/>
        </a:p>
      </dsp:txBody>
      <dsp:txXfrm>
        <a:off x="939697" y="2573403"/>
        <a:ext cx="3665286" cy="8808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22285-E9EF-4A26-B2ED-A8B2C5CA3C97}">
      <dsp:nvSpPr>
        <dsp:cNvPr id="0" name=""/>
        <dsp:cNvSpPr/>
      </dsp:nvSpPr>
      <dsp:spPr>
        <a:xfrm>
          <a:off x="39969" y="0"/>
          <a:ext cx="4253542" cy="3143352"/>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0298702-136F-407A-9C58-3E84BA7963CD}">
      <dsp:nvSpPr>
        <dsp:cNvPr id="0" name=""/>
        <dsp:cNvSpPr/>
      </dsp:nvSpPr>
      <dsp:spPr>
        <a:xfrm>
          <a:off x="939697" y="2573403"/>
          <a:ext cx="3665286" cy="880829"/>
        </a:xfrm>
        <a:prstGeom prst="rect">
          <a:avLst/>
        </a:prstGeom>
        <a:solidFill>
          <a:srgbClr val="DBA00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a:latin typeface="Nunito" panose="00000500000000000000" pitchFamily="2" charset="0"/>
            </a:rPr>
            <a:t>OILS</a:t>
          </a:r>
          <a:endParaRPr lang="en-US" sz="3200" kern="1200" dirty="0"/>
        </a:p>
      </dsp:txBody>
      <dsp:txXfrm>
        <a:off x="939697" y="2573403"/>
        <a:ext cx="3665286" cy="8808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22285-E9EF-4A26-B2ED-A8B2C5CA3C97}">
      <dsp:nvSpPr>
        <dsp:cNvPr id="0" name=""/>
        <dsp:cNvSpPr/>
      </dsp:nvSpPr>
      <dsp:spPr>
        <a:xfrm>
          <a:off x="39969" y="0"/>
          <a:ext cx="4253542" cy="3143352"/>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0298702-136F-407A-9C58-3E84BA7963CD}">
      <dsp:nvSpPr>
        <dsp:cNvPr id="0" name=""/>
        <dsp:cNvSpPr/>
      </dsp:nvSpPr>
      <dsp:spPr>
        <a:xfrm>
          <a:off x="939697" y="2573403"/>
          <a:ext cx="3665286" cy="880829"/>
        </a:xfrm>
        <a:prstGeom prst="rect">
          <a:avLst/>
        </a:prstGeom>
        <a:solidFill>
          <a:srgbClr val="DBA00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a:latin typeface="Nunito" panose="00000500000000000000" pitchFamily="2" charset="0"/>
            </a:rPr>
            <a:t>SUGAR</a:t>
          </a:r>
          <a:endParaRPr lang="en-US" sz="3200" kern="1200" dirty="0"/>
        </a:p>
      </dsp:txBody>
      <dsp:txXfrm>
        <a:off x="939697" y="2573403"/>
        <a:ext cx="3665286" cy="8808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22285-E9EF-4A26-B2ED-A8B2C5CA3C97}">
      <dsp:nvSpPr>
        <dsp:cNvPr id="0" name=""/>
        <dsp:cNvSpPr/>
      </dsp:nvSpPr>
      <dsp:spPr>
        <a:xfrm>
          <a:off x="39969" y="0"/>
          <a:ext cx="4253542" cy="3143352"/>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0298702-136F-407A-9C58-3E84BA7963CD}">
      <dsp:nvSpPr>
        <dsp:cNvPr id="0" name=""/>
        <dsp:cNvSpPr/>
      </dsp:nvSpPr>
      <dsp:spPr>
        <a:xfrm>
          <a:off x="939697" y="2573403"/>
          <a:ext cx="3665286" cy="880829"/>
        </a:xfrm>
        <a:prstGeom prst="rect">
          <a:avLst/>
        </a:prstGeom>
        <a:solidFill>
          <a:srgbClr val="DBA00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a:latin typeface="Nunito" panose="00000500000000000000" pitchFamily="2" charset="0"/>
            </a:rPr>
            <a:t>CHICKEN</a:t>
          </a:r>
          <a:endParaRPr lang="en-US" sz="3200" kern="1200" dirty="0"/>
        </a:p>
      </dsp:txBody>
      <dsp:txXfrm>
        <a:off x="939697" y="2573403"/>
        <a:ext cx="3665286" cy="8808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22285-E9EF-4A26-B2ED-A8B2C5CA3C97}">
      <dsp:nvSpPr>
        <dsp:cNvPr id="0" name=""/>
        <dsp:cNvSpPr/>
      </dsp:nvSpPr>
      <dsp:spPr>
        <a:xfrm>
          <a:off x="39969" y="0"/>
          <a:ext cx="4253542" cy="3143352"/>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0298702-136F-407A-9C58-3E84BA7963CD}">
      <dsp:nvSpPr>
        <dsp:cNvPr id="0" name=""/>
        <dsp:cNvSpPr/>
      </dsp:nvSpPr>
      <dsp:spPr>
        <a:xfrm>
          <a:off x="939697" y="2573403"/>
          <a:ext cx="3665286" cy="880829"/>
        </a:xfrm>
        <a:prstGeom prst="rect">
          <a:avLst/>
        </a:prstGeom>
        <a:solidFill>
          <a:srgbClr val="DBA00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a:latin typeface="Nunito" panose="00000500000000000000" pitchFamily="2" charset="0"/>
            </a:rPr>
            <a:t>MEAT</a:t>
          </a:r>
          <a:endParaRPr lang="en-US" sz="3200" kern="1200" dirty="0"/>
        </a:p>
      </dsp:txBody>
      <dsp:txXfrm>
        <a:off x="939697" y="2573403"/>
        <a:ext cx="3665286" cy="8808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22285-E9EF-4A26-B2ED-A8B2C5CA3C97}">
      <dsp:nvSpPr>
        <dsp:cNvPr id="0" name=""/>
        <dsp:cNvSpPr/>
      </dsp:nvSpPr>
      <dsp:spPr>
        <a:xfrm>
          <a:off x="39969" y="0"/>
          <a:ext cx="4253542" cy="3143352"/>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0298702-136F-407A-9C58-3E84BA7963CD}">
      <dsp:nvSpPr>
        <dsp:cNvPr id="0" name=""/>
        <dsp:cNvSpPr/>
      </dsp:nvSpPr>
      <dsp:spPr>
        <a:xfrm>
          <a:off x="939697" y="2573403"/>
          <a:ext cx="3665286" cy="880829"/>
        </a:xfrm>
        <a:prstGeom prst="rect">
          <a:avLst/>
        </a:prstGeom>
        <a:solidFill>
          <a:srgbClr val="DBA00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a:latin typeface="Nunito" panose="00000500000000000000" pitchFamily="2" charset="0"/>
            </a:rPr>
            <a:t>FISH</a:t>
          </a:r>
          <a:endParaRPr lang="en-US" sz="3200" kern="1200" dirty="0"/>
        </a:p>
      </dsp:txBody>
      <dsp:txXfrm>
        <a:off x="939697" y="2573403"/>
        <a:ext cx="3665286" cy="880829"/>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03FB87-790C-4850-A90C-12C5FF4B94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8127921-F9C4-44F3-AC5F-130B6A406C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E59275-AFE1-4999-B78A-D0D76B9F2B0B}" type="datetimeFigureOut">
              <a:rPr lang="en-US" smtClean="0"/>
              <a:t>2/28/2022</a:t>
            </a:fld>
            <a:endParaRPr lang="en-US" dirty="0"/>
          </a:p>
        </p:txBody>
      </p:sp>
      <p:sp>
        <p:nvSpPr>
          <p:cNvPr id="4" name="Footer Placeholder 3">
            <a:extLst>
              <a:ext uri="{FF2B5EF4-FFF2-40B4-BE49-F238E27FC236}">
                <a16:creationId xmlns:a16="http://schemas.microsoft.com/office/drawing/2014/main" id="{4765E047-F1CB-4066-A459-9EDC95F2E6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8A77EF5-5277-4BAF-8BB4-2E02103988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668C69-0C3E-40A2-B4A0-B2C8B71D8E3A}" type="slidenum">
              <a:rPr lang="en-US" smtClean="0"/>
              <a:t>‹#›</a:t>
            </a:fld>
            <a:endParaRPr lang="en-US" dirty="0"/>
          </a:p>
        </p:txBody>
      </p:sp>
    </p:spTree>
    <p:extLst>
      <p:ext uri="{BB962C8B-B14F-4D97-AF65-F5344CB8AC3E}">
        <p14:creationId xmlns:p14="http://schemas.microsoft.com/office/powerpoint/2010/main" val="2051586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EADD7A-FE61-48EE-BE0E-8546E5401374}" type="datetimeFigureOut">
              <a:rPr lang="en-US" smtClean="0"/>
              <a:t>2/28/2022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00EEB-8338-48D7-8EE8-EE0082EF7602}" type="slidenum">
              <a:rPr lang="en-US" smtClean="0"/>
              <a:t>‹#›</a:t>
            </a:fld>
            <a:endParaRPr lang="en-US" dirty="0"/>
          </a:p>
        </p:txBody>
      </p:sp>
    </p:spTree>
    <p:extLst>
      <p:ext uri="{BB962C8B-B14F-4D97-AF65-F5344CB8AC3E}">
        <p14:creationId xmlns:p14="http://schemas.microsoft.com/office/powerpoint/2010/main" val="3767770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1</a:t>
            </a:fld>
            <a:endParaRPr lang="en-US" dirty="0"/>
          </a:p>
        </p:txBody>
      </p:sp>
    </p:spTree>
    <p:extLst>
      <p:ext uri="{BB962C8B-B14F-4D97-AF65-F5344CB8AC3E}">
        <p14:creationId xmlns:p14="http://schemas.microsoft.com/office/powerpoint/2010/main" val="400533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50760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96068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51521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4045440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81152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54753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68121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66693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0034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94007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09244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61730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29808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36546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11755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96932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00583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cstate="screen">
            <a:extLst>
              <a:ext uri="{28A0092B-C50C-407E-A947-70E740481C1C}">
                <a14:useLocalDpi xmlns:a14="http://schemas.microsoft.com/office/drawing/2010/main"/>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1" cstate="screen">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cstate="screen">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smtClean="0"/>
              <a:t>2/28/2022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4235191076"/>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png"/><Relationship Id="rId3" Type="http://schemas.openxmlformats.org/officeDocument/2006/relationships/image" Target="../media/image7.jpeg"/><Relationship Id="rId7" Type="http://schemas.openxmlformats.org/officeDocument/2006/relationships/slide" Target="slide4.xml"/><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slide" Target="slide3.xml"/><Relationship Id="rId4" Type="http://schemas.openxmlformats.org/officeDocument/2006/relationships/image" Target="../media/image8.png"/><Relationship Id="rId9" Type="http://schemas.openxmlformats.org/officeDocument/2006/relationships/slide" Target="slide2.xml"/><Relationship Id="rId14" Type="http://schemas.openxmlformats.org/officeDocument/2006/relationships/slide" Target="slide9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9.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62.jfi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70.jpe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2.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71.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73.jpe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5.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74.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77.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76.jpe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9.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78.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81.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80.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3.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82.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75.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84.jpe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5.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8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87.jp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86.jpe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9.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88.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91.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90.jpe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93.pn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92.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95.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94.jpe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97.jfif"/><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96.jfi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99.jfif"/><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98.jfif"/></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1.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74.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01.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00.jpeg"/></Relationships>
</file>

<file path=ppt/slides/_rels/slide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5.png"/><Relationship Id="rId7" Type="http://schemas.openxmlformats.org/officeDocument/2006/relationships/slide" Target="slide4.xml"/><Relationship Id="rId12"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slide" Target="slide1.xml"/><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03.jfif"/><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02.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05.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04.jfif"/></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03.jfif"/><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06.jfi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04.jfif"/></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slide" Target="slide4.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image" Target="../media/image107.png"/><Relationship Id="rId5" Type="http://schemas.openxmlformats.org/officeDocument/2006/relationships/image" Target="../media/image18.png"/><Relationship Id="rId10" Type="http://schemas.openxmlformats.org/officeDocument/2006/relationships/slide" Target="slide1.xml"/><Relationship Id="rId4" Type="http://schemas.openxmlformats.org/officeDocument/2006/relationships/image" Target="../media/image17.png"/><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09.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08.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11.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10.jpe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13.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12.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15.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14.jpe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17.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16.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19.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18.jpe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21.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20.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23.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22.jpe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25.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24.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23.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26.jpe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28.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27.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30.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29.jpe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32.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31.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34.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33.jpe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18.png"/><Relationship Id="rId3" Type="http://schemas.openxmlformats.org/officeDocument/2006/relationships/image" Target="../media/image22.jpeg"/><Relationship Id="rId21" Type="http://schemas.openxmlformats.org/officeDocument/2006/relationships/slide" Target="slide3.xml"/><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17.png"/><Relationship Id="rId2" Type="http://schemas.openxmlformats.org/officeDocument/2006/relationships/image" Target="../media/image21.png"/><Relationship Id="rId16" Type="http://schemas.openxmlformats.org/officeDocument/2006/relationships/image" Target="../media/image16.png"/><Relationship Id="rId20"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15.png"/><Relationship Id="rId23" Type="http://schemas.openxmlformats.org/officeDocument/2006/relationships/slide" Target="slide1.xml"/><Relationship Id="rId10" Type="http://schemas.openxmlformats.org/officeDocument/2006/relationships/image" Target="../media/image29.png"/><Relationship Id="rId19" Type="http://schemas.openxmlformats.org/officeDocument/2006/relationships/slide" Target="slide4.xml"/><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36.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35.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38.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37.jpeg"/></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40.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3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42.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41.jpe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44.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43.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45.jpg"/></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47.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46.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49.jp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48.jpg"/></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51.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50.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53.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52.jpg"/></Relationships>
</file>

<file path=ppt/slides/_rels/slide3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55.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54.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53.jpeg"/></Relationships>
</file>

<file path=ppt/slides/_rels/slide3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57.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5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59.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58.jpg"/></Relationships>
</file>

<file path=ppt/slides/_rels/slide3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61.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60.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62.jpg"/></Relationships>
</file>

<file path=ppt/slides/_rels/slide3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64.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63.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65.jpg"/></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67.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66.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69.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68.png"/></Relationships>
</file>

<file path=ppt/slides/_rels/slide4.xml.rels><?xml version="1.0" encoding="UTF-8" standalone="yes"?>
<Relationships xmlns="http://schemas.openxmlformats.org/package/2006/relationships"><Relationship Id="rId13" Type="http://schemas.openxmlformats.org/officeDocument/2006/relationships/slide" Target="slide5.xml"/><Relationship Id="rId18" Type="http://schemas.openxmlformats.org/officeDocument/2006/relationships/image" Target="../media/image18.png"/><Relationship Id="rId26" Type="http://schemas.openxmlformats.org/officeDocument/2006/relationships/slide" Target="slide23.xml"/><Relationship Id="rId3" Type="http://schemas.openxmlformats.org/officeDocument/2006/relationships/image" Target="../media/image35.jpeg"/><Relationship Id="rId21" Type="http://schemas.openxmlformats.org/officeDocument/2006/relationships/slide" Target="slide3.xml"/><Relationship Id="rId7" Type="http://schemas.openxmlformats.org/officeDocument/2006/relationships/image" Target="../media/image39.jpeg"/><Relationship Id="rId12" Type="http://schemas.openxmlformats.org/officeDocument/2006/relationships/image" Target="../media/image44.jpeg"/><Relationship Id="rId17" Type="http://schemas.openxmlformats.org/officeDocument/2006/relationships/image" Target="../media/image17.png"/><Relationship Id="rId25" Type="http://schemas.openxmlformats.org/officeDocument/2006/relationships/slide" Target="slide7.xml"/><Relationship Id="rId33" Type="http://schemas.openxmlformats.org/officeDocument/2006/relationships/slide" Target="slide73.xml"/><Relationship Id="rId2" Type="http://schemas.openxmlformats.org/officeDocument/2006/relationships/image" Target="../media/image34.jpeg"/><Relationship Id="rId16" Type="http://schemas.openxmlformats.org/officeDocument/2006/relationships/image" Target="../media/image16.png"/><Relationship Id="rId20" Type="http://schemas.openxmlformats.org/officeDocument/2006/relationships/slide" Target="slide2.xml"/><Relationship Id="rId29" Type="http://schemas.openxmlformats.org/officeDocument/2006/relationships/slide" Target="slide48.xml"/><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jpeg"/><Relationship Id="rId24" Type="http://schemas.openxmlformats.org/officeDocument/2006/relationships/image" Target="../media/image45.jpeg"/><Relationship Id="rId32" Type="http://schemas.openxmlformats.org/officeDocument/2006/relationships/slide" Target="slide77.xml"/><Relationship Id="rId5" Type="http://schemas.openxmlformats.org/officeDocument/2006/relationships/image" Target="../media/image37.jpeg"/><Relationship Id="rId15" Type="http://schemas.openxmlformats.org/officeDocument/2006/relationships/image" Target="../media/image15.png"/><Relationship Id="rId23" Type="http://schemas.openxmlformats.org/officeDocument/2006/relationships/slide" Target="slide1.xml"/><Relationship Id="rId28" Type="http://schemas.openxmlformats.org/officeDocument/2006/relationships/slide" Target="slide36.xml"/><Relationship Id="rId10" Type="http://schemas.openxmlformats.org/officeDocument/2006/relationships/image" Target="../media/image42.jpeg"/><Relationship Id="rId19" Type="http://schemas.openxmlformats.org/officeDocument/2006/relationships/slide" Target="slide4.xml"/><Relationship Id="rId31" Type="http://schemas.openxmlformats.org/officeDocument/2006/relationships/slide" Target="slide66.xml"/><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21.png"/><Relationship Id="rId22" Type="http://schemas.openxmlformats.org/officeDocument/2006/relationships/image" Target="../media/image19.png"/><Relationship Id="rId27" Type="http://schemas.openxmlformats.org/officeDocument/2006/relationships/slide" Target="slide33.xml"/><Relationship Id="rId30" Type="http://schemas.openxmlformats.org/officeDocument/2006/relationships/slide" Target="slide54.xml"/><Relationship Id="rId8" Type="http://schemas.openxmlformats.org/officeDocument/2006/relationships/image" Target="../media/image40.jpeg"/></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71.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70.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73.jp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72.jpg"/></Relationships>
</file>

<file path=ppt/slides/_rels/slide4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75.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74.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77.jp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76.jpg"/></Relationships>
</file>

<file path=ppt/slides/_rels/slide4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79.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78.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81.jp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80.jpg"/></Relationships>
</file>

<file path=ppt/slides/_rels/slide4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83.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82.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85.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84.jpeg"/></Relationships>
</file>

<file path=ppt/slides/_rels/slide4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87.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86.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89.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88.jpeg"/></Relationships>
</file>

<file path=ppt/slides/_rels/slide4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1.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90.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93.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92.jpeg"/></Relationships>
</file>

<file path=ppt/slides/_rels/slide4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5.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94.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196.jpeg"/></Relationships>
</file>

<file path=ppt/slides/_rels/slide4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97.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4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9.pn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9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01.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00.png"/></Relationships>
</file>

<file path=ppt/slides/_rels/slide4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3.pn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202.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05.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0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47.jpeg"/><Relationship Id="rId7" Type="http://schemas.openxmlformats.org/officeDocument/2006/relationships/image" Target="../media/image15.png"/><Relationship Id="rId12" Type="http://schemas.openxmlformats.org/officeDocument/2006/relationships/slide" Target="slide3.xml"/><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slide" Target="slide2.xml"/><Relationship Id="rId5" Type="http://schemas.openxmlformats.org/officeDocument/2006/relationships/slide" Target="slide4.xml"/><Relationship Id="rId10" Type="http://schemas.openxmlformats.org/officeDocument/2006/relationships/image" Target="../media/image18.png"/><Relationship Id="rId4" Type="http://schemas.openxmlformats.org/officeDocument/2006/relationships/slide" Target="slide1.xml"/><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7.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206.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09.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08.jpeg"/></Relationships>
</file>

<file path=ppt/slides/_rels/slide5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1.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210.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13.jp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12.png"/></Relationships>
</file>

<file path=ppt/slides/_rels/slide5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8.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214.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16.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15.jpeg"/></Relationships>
</file>

<file path=ppt/slides/_rels/slide5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8.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217.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5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5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5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5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5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5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slide" Target="slide84.xml"/><Relationship Id="rId26" Type="http://schemas.openxmlformats.org/officeDocument/2006/relationships/slide" Target="slide4.xml"/><Relationship Id="rId3" Type="http://schemas.openxmlformats.org/officeDocument/2006/relationships/image" Target="../media/image21.png"/><Relationship Id="rId21" Type="http://schemas.openxmlformats.org/officeDocument/2006/relationships/slide" Target="slide87.xml"/><Relationship Id="rId34" Type="http://schemas.openxmlformats.org/officeDocument/2006/relationships/slide" Target="slide91.xml"/><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slide" Target="slide82.xml"/><Relationship Id="rId25" Type="http://schemas.openxmlformats.org/officeDocument/2006/relationships/image" Target="../media/image17.png"/><Relationship Id="rId33" Type="http://schemas.openxmlformats.org/officeDocument/2006/relationships/slide" Target="slide90.xml"/><Relationship Id="rId2" Type="http://schemas.openxmlformats.org/officeDocument/2006/relationships/image" Target="../media/image48.png"/><Relationship Id="rId16" Type="http://schemas.openxmlformats.org/officeDocument/2006/relationships/slide" Target="slide83.xml"/><Relationship Id="rId20" Type="http://schemas.openxmlformats.org/officeDocument/2006/relationships/slide" Target="slide86.xml"/><Relationship Id="rId29"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16.png"/><Relationship Id="rId32" Type="http://schemas.openxmlformats.org/officeDocument/2006/relationships/slide" Target="slide89.xml"/><Relationship Id="rId5" Type="http://schemas.openxmlformats.org/officeDocument/2006/relationships/image" Target="../media/image49.png"/><Relationship Id="rId15" Type="http://schemas.openxmlformats.org/officeDocument/2006/relationships/slide" Target="slide80.xml"/><Relationship Id="rId23" Type="http://schemas.openxmlformats.org/officeDocument/2006/relationships/image" Target="../media/image15.png"/><Relationship Id="rId28" Type="http://schemas.openxmlformats.org/officeDocument/2006/relationships/slide" Target="slide3.xml"/><Relationship Id="rId10" Type="http://schemas.openxmlformats.org/officeDocument/2006/relationships/image" Target="../media/image54.png"/><Relationship Id="rId19" Type="http://schemas.openxmlformats.org/officeDocument/2006/relationships/slide" Target="slide85.xml"/><Relationship Id="rId31" Type="http://schemas.openxmlformats.org/officeDocument/2006/relationships/image" Target="../media/image60.png"/><Relationship Id="rId4" Type="http://schemas.openxmlformats.org/officeDocument/2006/relationships/image" Target="../media/image12.png"/><Relationship Id="rId9" Type="http://schemas.openxmlformats.org/officeDocument/2006/relationships/image" Target="../media/image53.png"/><Relationship Id="rId14" Type="http://schemas.openxmlformats.org/officeDocument/2006/relationships/slide" Target="slide81.xml"/><Relationship Id="rId22" Type="http://schemas.openxmlformats.org/officeDocument/2006/relationships/slide" Target="slide88.xml"/><Relationship Id="rId27" Type="http://schemas.openxmlformats.org/officeDocument/2006/relationships/slide" Target="slide2.xml"/><Relationship Id="rId30" Type="http://schemas.openxmlformats.org/officeDocument/2006/relationships/image" Target="../media/image59.png"/><Relationship Id="rId8" Type="http://schemas.openxmlformats.org/officeDocument/2006/relationships/image" Target="../media/image52.png"/></Relationships>
</file>

<file path=ppt/slides/_rels/slide6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6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6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6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6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6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6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0.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219.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22.jp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21.jpg"/></Relationships>
</file>

<file path=ppt/slides/_rels/slide6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4.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223.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26.jp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25.jpg"/></Relationships>
</file>

<file path=ppt/slides/_rels/slide6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8.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227.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29.jpg"/></Relationships>
</file>

<file path=ppt/slides/_rels/slide6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1.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230.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33.jp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32.jp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jfif"/><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61.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64.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63.jpeg"/></Relationships>
</file>

<file path=ppt/slides/_rels/slide7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5.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234.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36.jpg"/></Relationships>
</file>

<file path=ppt/slides/_rels/slide7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8.jp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237.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7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40.jpeg"/><Relationship Id="rId18" Type="http://schemas.openxmlformats.org/officeDocument/2006/relationships/image" Target="../media/image245.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239.jpeg"/><Relationship Id="rId17" Type="http://schemas.openxmlformats.org/officeDocument/2006/relationships/image" Target="../media/image244.jpeg"/><Relationship Id="rId2" Type="http://schemas.openxmlformats.org/officeDocument/2006/relationships/image" Target="../media/image21.png"/><Relationship Id="rId16" Type="http://schemas.openxmlformats.org/officeDocument/2006/relationships/image" Target="../media/image243.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42.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41.jpeg"/></Relationships>
</file>

<file path=ppt/slides/_rels/slide7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47.jpeg"/><Relationship Id="rId18" Type="http://schemas.openxmlformats.org/officeDocument/2006/relationships/image" Target="../media/image252.jpg"/><Relationship Id="rId3" Type="http://schemas.openxmlformats.org/officeDocument/2006/relationships/image" Target="../media/image19.png"/><Relationship Id="rId21" Type="http://schemas.openxmlformats.org/officeDocument/2006/relationships/image" Target="../media/image255.png"/><Relationship Id="rId7" Type="http://schemas.openxmlformats.org/officeDocument/2006/relationships/image" Target="../media/image17.png"/><Relationship Id="rId12" Type="http://schemas.openxmlformats.org/officeDocument/2006/relationships/image" Target="../media/image246.jpg"/><Relationship Id="rId17" Type="http://schemas.openxmlformats.org/officeDocument/2006/relationships/image" Target="../media/image251.jfif"/><Relationship Id="rId2" Type="http://schemas.openxmlformats.org/officeDocument/2006/relationships/image" Target="../media/image21.png"/><Relationship Id="rId16" Type="http://schemas.openxmlformats.org/officeDocument/2006/relationships/image" Target="../media/image250.jpeg"/><Relationship Id="rId20" Type="http://schemas.openxmlformats.org/officeDocument/2006/relationships/image" Target="../media/image254.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49.jpeg"/><Relationship Id="rId10" Type="http://schemas.openxmlformats.org/officeDocument/2006/relationships/slide" Target="slide2.xml"/><Relationship Id="rId19" Type="http://schemas.openxmlformats.org/officeDocument/2006/relationships/image" Target="../media/image253.jpeg"/><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48.jpeg"/></Relationships>
</file>

<file path=ppt/slides/_rels/slide7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7.jpeg"/><Relationship Id="rId18" Type="http://schemas.openxmlformats.org/officeDocument/2006/relationships/image" Target="../media/image262.jpeg"/><Relationship Id="rId3" Type="http://schemas.openxmlformats.org/officeDocument/2006/relationships/image" Target="../media/image19.png"/><Relationship Id="rId21" Type="http://schemas.openxmlformats.org/officeDocument/2006/relationships/image" Target="../media/image265.jpeg"/><Relationship Id="rId7" Type="http://schemas.openxmlformats.org/officeDocument/2006/relationships/image" Target="../media/image17.png"/><Relationship Id="rId12" Type="http://schemas.openxmlformats.org/officeDocument/2006/relationships/image" Target="../media/image256.jpg"/><Relationship Id="rId17" Type="http://schemas.openxmlformats.org/officeDocument/2006/relationships/image" Target="../media/image261.jpeg"/><Relationship Id="rId2" Type="http://schemas.openxmlformats.org/officeDocument/2006/relationships/image" Target="../media/image21.png"/><Relationship Id="rId16" Type="http://schemas.openxmlformats.org/officeDocument/2006/relationships/image" Target="../media/image260.jpeg"/><Relationship Id="rId20" Type="http://schemas.openxmlformats.org/officeDocument/2006/relationships/image" Target="../media/image264.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59.jpg"/><Relationship Id="rId10" Type="http://schemas.openxmlformats.org/officeDocument/2006/relationships/slide" Target="slide2.xml"/><Relationship Id="rId19" Type="http://schemas.openxmlformats.org/officeDocument/2006/relationships/image" Target="../media/image263.jpeg"/><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58.jpeg"/></Relationships>
</file>

<file path=ppt/slides/_rels/slide7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7.jpg"/><Relationship Id="rId18" Type="http://schemas.openxmlformats.org/officeDocument/2006/relationships/image" Target="../media/image272.jpg"/><Relationship Id="rId3" Type="http://schemas.openxmlformats.org/officeDocument/2006/relationships/image" Target="../media/image19.png"/><Relationship Id="rId21" Type="http://schemas.openxmlformats.org/officeDocument/2006/relationships/image" Target="../media/image275.jfif"/><Relationship Id="rId7" Type="http://schemas.openxmlformats.org/officeDocument/2006/relationships/image" Target="../media/image17.png"/><Relationship Id="rId12" Type="http://schemas.openxmlformats.org/officeDocument/2006/relationships/image" Target="../media/image266.jpg"/><Relationship Id="rId17" Type="http://schemas.openxmlformats.org/officeDocument/2006/relationships/image" Target="../media/image271.jpg"/><Relationship Id="rId2" Type="http://schemas.openxmlformats.org/officeDocument/2006/relationships/image" Target="../media/image21.png"/><Relationship Id="rId16" Type="http://schemas.openxmlformats.org/officeDocument/2006/relationships/image" Target="../media/image270.jpg"/><Relationship Id="rId20" Type="http://schemas.openxmlformats.org/officeDocument/2006/relationships/image" Target="../media/image274.jfif"/><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69.jpg"/><Relationship Id="rId10" Type="http://schemas.openxmlformats.org/officeDocument/2006/relationships/slide" Target="slide2.xml"/><Relationship Id="rId19" Type="http://schemas.openxmlformats.org/officeDocument/2006/relationships/image" Target="../media/image273.jfif"/><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68.jpeg"/></Relationships>
</file>

<file path=ppt/slides/_rels/slide7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77.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276.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79.jfif"/><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78.png"/></Relationships>
</file>

<file path=ppt/slides/_rels/slide7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1.jpeg"/><Relationship Id="rId18" Type="http://schemas.openxmlformats.org/officeDocument/2006/relationships/image" Target="../media/image286.jpg"/><Relationship Id="rId3" Type="http://schemas.openxmlformats.org/officeDocument/2006/relationships/image" Target="../media/image19.png"/><Relationship Id="rId21" Type="http://schemas.openxmlformats.org/officeDocument/2006/relationships/image" Target="../media/image289.jpeg"/><Relationship Id="rId7" Type="http://schemas.openxmlformats.org/officeDocument/2006/relationships/image" Target="../media/image17.png"/><Relationship Id="rId12" Type="http://schemas.openxmlformats.org/officeDocument/2006/relationships/image" Target="../media/image280.jpeg"/><Relationship Id="rId17" Type="http://schemas.openxmlformats.org/officeDocument/2006/relationships/image" Target="../media/image285.jpeg"/><Relationship Id="rId2" Type="http://schemas.openxmlformats.org/officeDocument/2006/relationships/image" Target="../media/image21.png"/><Relationship Id="rId16" Type="http://schemas.openxmlformats.org/officeDocument/2006/relationships/image" Target="../media/image284.jpeg"/><Relationship Id="rId20" Type="http://schemas.openxmlformats.org/officeDocument/2006/relationships/image" Target="../media/image288.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83.jpeg"/><Relationship Id="rId10" Type="http://schemas.openxmlformats.org/officeDocument/2006/relationships/slide" Target="slide2.xml"/><Relationship Id="rId19" Type="http://schemas.openxmlformats.org/officeDocument/2006/relationships/image" Target="../media/image287.jpg"/><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82.jpeg"/></Relationships>
</file>

<file path=ppt/slides/_rels/slide7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1.jpeg"/><Relationship Id="rId18" Type="http://schemas.openxmlformats.org/officeDocument/2006/relationships/image" Target="../media/image296.jpeg"/><Relationship Id="rId3" Type="http://schemas.openxmlformats.org/officeDocument/2006/relationships/image" Target="../media/image19.png"/><Relationship Id="rId21" Type="http://schemas.openxmlformats.org/officeDocument/2006/relationships/image" Target="../media/image299.jpg"/><Relationship Id="rId7" Type="http://schemas.openxmlformats.org/officeDocument/2006/relationships/image" Target="../media/image17.png"/><Relationship Id="rId12" Type="http://schemas.openxmlformats.org/officeDocument/2006/relationships/image" Target="../media/image290.jpeg"/><Relationship Id="rId17" Type="http://schemas.openxmlformats.org/officeDocument/2006/relationships/image" Target="../media/image295.jpeg"/><Relationship Id="rId2" Type="http://schemas.openxmlformats.org/officeDocument/2006/relationships/image" Target="../media/image21.png"/><Relationship Id="rId16" Type="http://schemas.openxmlformats.org/officeDocument/2006/relationships/image" Target="../media/image294.png"/><Relationship Id="rId20" Type="http://schemas.openxmlformats.org/officeDocument/2006/relationships/image" Target="../media/image298.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93.jpeg"/><Relationship Id="rId10" Type="http://schemas.openxmlformats.org/officeDocument/2006/relationships/slide" Target="slide2.xml"/><Relationship Id="rId19" Type="http://schemas.openxmlformats.org/officeDocument/2006/relationships/image" Target="../media/image297.jpg"/><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92.jpeg"/></Relationships>
</file>

<file path=ppt/slides/_rels/slide7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40.jpeg"/><Relationship Id="rId18" Type="http://schemas.openxmlformats.org/officeDocument/2006/relationships/image" Target="../media/image245.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239.jpeg"/><Relationship Id="rId17" Type="http://schemas.openxmlformats.org/officeDocument/2006/relationships/image" Target="../media/image244.jpeg"/><Relationship Id="rId2" Type="http://schemas.openxmlformats.org/officeDocument/2006/relationships/image" Target="../media/image21.png"/><Relationship Id="rId16" Type="http://schemas.openxmlformats.org/officeDocument/2006/relationships/image" Target="../media/image243.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242.jpe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241.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6.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65.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 Id="rId14" Type="http://schemas.openxmlformats.org/officeDocument/2006/relationships/image" Target="../media/image67.jpeg"/></Relationships>
</file>

<file path=ppt/slides/_rels/slide8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7.png"/><Relationship Id="rId3" Type="http://schemas.openxmlformats.org/officeDocument/2006/relationships/diagramLayout" Target="../diagrams/layout1.xml"/><Relationship Id="rId7" Type="http://schemas.openxmlformats.org/officeDocument/2006/relationships/image" Target="../media/image21.png"/><Relationship Id="rId12" Type="http://schemas.openxmlformats.org/officeDocument/2006/relationships/image" Target="../media/image16.png"/><Relationship Id="rId17" Type="http://schemas.openxmlformats.org/officeDocument/2006/relationships/slide" Target="slide3.xml"/><Relationship Id="rId2" Type="http://schemas.openxmlformats.org/officeDocument/2006/relationships/diagramData" Target="../diagrams/data1.xml"/><Relationship Id="rId16" Type="http://schemas.openxmlformats.org/officeDocument/2006/relationships/slide" Target="slide2.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15.png"/><Relationship Id="rId5" Type="http://schemas.openxmlformats.org/officeDocument/2006/relationships/diagramColors" Target="../diagrams/colors1.xml"/><Relationship Id="rId15" Type="http://schemas.openxmlformats.org/officeDocument/2006/relationships/slide" Target="slide4.xml"/><Relationship Id="rId10" Type="http://schemas.openxmlformats.org/officeDocument/2006/relationships/image" Target="../media/image301.png"/><Relationship Id="rId4" Type="http://schemas.openxmlformats.org/officeDocument/2006/relationships/diagramQuickStyle" Target="../diagrams/quickStyle1.xml"/><Relationship Id="rId9" Type="http://schemas.openxmlformats.org/officeDocument/2006/relationships/slide" Target="slide1.xml"/><Relationship Id="rId14" Type="http://schemas.openxmlformats.org/officeDocument/2006/relationships/image" Target="../media/image18.png"/></Relationships>
</file>

<file path=ppt/slides/_rels/slide8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diagramLayout" Target="../diagrams/layout2.xml"/><Relationship Id="rId7" Type="http://schemas.openxmlformats.org/officeDocument/2006/relationships/image" Target="../media/image21.png"/><Relationship Id="rId12" Type="http://schemas.openxmlformats.org/officeDocument/2006/relationships/image" Target="../media/image17.png"/><Relationship Id="rId17" Type="http://schemas.openxmlformats.org/officeDocument/2006/relationships/image" Target="../media/image303.png"/><Relationship Id="rId2" Type="http://schemas.openxmlformats.org/officeDocument/2006/relationships/diagramData" Target="../diagrams/data2.xml"/><Relationship Id="rId16" Type="http://schemas.openxmlformats.org/officeDocument/2006/relationships/slide" Target="slide3.xml"/><Relationship Id="rId1" Type="http://schemas.openxmlformats.org/officeDocument/2006/relationships/slideLayout" Target="../slideLayouts/slideLayout7.xml"/><Relationship Id="rId6" Type="http://schemas.microsoft.com/office/2007/relationships/diagramDrawing" Target="../diagrams/drawing2.xml"/><Relationship Id="rId11" Type="http://schemas.openxmlformats.org/officeDocument/2006/relationships/image" Target="../media/image16.png"/><Relationship Id="rId5" Type="http://schemas.openxmlformats.org/officeDocument/2006/relationships/diagramColors" Target="../diagrams/colors2.xml"/><Relationship Id="rId15" Type="http://schemas.openxmlformats.org/officeDocument/2006/relationships/slide" Target="slide2.xml"/><Relationship Id="rId10" Type="http://schemas.openxmlformats.org/officeDocument/2006/relationships/image" Target="../media/image15.png"/><Relationship Id="rId4" Type="http://schemas.openxmlformats.org/officeDocument/2006/relationships/diagramQuickStyle" Target="../diagrams/quickStyle2.xml"/><Relationship Id="rId9" Type="http://schemas.openxmlformats.org/officeDocument/2006/relationships/slide" Target="slide1.xml"/><Relationship Id="rId14" Type="http://schemas.openxmlformats.org/officeDocument/2006/relationships/slide" Target="slide4.xml"/></Relationships>
</file>

<file path=ppt/slides/_rels/slide8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diagramLayout" Target="../diagrams/layout3.xml"/><Relationship Id="rId7" Type="http://schemas.openxmlformats.org/officeDocument/2006/relationships/image" Target="../media/image21.png"/><Relationship Id="rId12" Type="http://schemas.openxmlformats.org/officeDocument/2006/relationships/image" Target="../media/image17.png"/><Relationship Id="rId17" Type="http://schemas.openxmlformats.org/officeDocument/2006/relationships/image" Target="../media/image305.png"/><Relationship Id="rId2" Type="http://schemas.openxmlformats.org/officeDocument/2006/relationships/diagramData" Target="../diagrams/data3.xml"/><Relationship Id="rId16" Type="http://schemas.openxmlformats.org/officeDocument/2006/relationships/slide" Target="slide3.xml"/><Relationship Id="rId1" Type="http://schemas.openxmlformats.org/officeDocument/2006/relationships/slideLayout" Target="../slideLayouts/slideLayout7.xml"/><Relationship Id="rId6" Type="http://schemas.microsoft.com/office/2007/relationships/diagramDrawing" Target="../diagrams/drawing3.xml"/><Relationship Id="rId11" Type="http://schemas.openxmlformats.org/officeDocument/2006/relationships/image" Target="../media/image16.png"/><Relationship Id="rId5" Type="http://schemas.openxmlformats.org/officeDocument/2006/relationships/diagramColors" Target="../diagrams/colors3.xml"/><Relationship Id="rId15" Type="http://schemas.openxmlformats.org/officeDocument/2006/relationships/slide" Target="slide2.xml"/><Relationship Id="rId10" Type="http://schemas.openxmlformats.org/officeDocument/2006/relationships/image" Target="../media/image15.png"/><Relationship Id="rId4" Type="http://schemas.openxmlformats.org/officeDocument/2006/relationships/diagramQuickStyle" Target="../diagrams/quickStyle3.xml"/><Relationship Id="rId9" Type="http://schemas.openxmlformats.org/officeDocument/2006/relationships/slide" Target="slide1.xml"/><Relationship Id="rId14" Type="http://schemas.openxmlformats.org/officeDocument/2006/relationships/slide" Target="slide4.xml"/></Relationships>
</file>

<file path=ppt/slides/_rels/slide8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diagramLayout" Target="../diagrams/layout4.xml"/><Relationship Id="rId7" Type="http://schemas.openxmlformats.org/officeDocument/2006/relationships/image" Target="../media/image21.png"/><Relationship Id="rId12" Type="http://schemas.openxmlformats.org/officeDocument/2006/relationships/image" Target="../media/image17.png"/><Relationship Id="rId17" Type="http://schemas.openxmlformats.org/officeDocument/2006/relationships/image" Target="../media/image307.png"/><Relationship Id="rId2" Type="http://schemas.openxmlformats.org/officeDocument/2006/relationships/diagramData" Target="../diagrams/data4.xml"/><Relationship Id="rId16" Type="http://schemas.openxmlformats.org/officeDocument/2006/relationships/slide" Target="slide3.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image" Target="../media/image16.png"/><Relationship Id="rId5" Type="http://schemas.openxmlformats.org/officeDocument/2006/relationships/diagramColors" Target="../diagrams/colors4.xml"/><Relationship Id="rId15" Type="http://schemas.openxmlformats.org/officeDocument/2006/relationships/slide" Target="slide2.xml"/><Relationship Id="rId10" Type="http://schemas.openxmlformats.org/officeDocument/2006/relationships/image" Target="../media/image15.png"/><Relationship Id="rId4" Type="http://schemas.openxmlformats.org/officeDocument/2006/relationships/diagramQuickStyle" Target="../diagrams/quickStyle4.xml"/><Relationship Id="rId9" Type="http://schemas.openxmlformats.org/officeDocument/2006/relationships/slide" Target="slide1.xml"/><Relationship Id="rId14" Type="http://schemas.openxmlformats.org/officeDocument/2006/relationships/slide" Target="slide4.xml"/></Relationships>
</file>

<file path=ppt/slides/_rels/slide8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diagramLayout" Target="../diagrams/layout5.xml"/><Relationship Id="rId7" Type="http://schemas.openxmlformats.org/officeDocument/2006/relationships/image" Target="../media/image21.png"/><Relationship Id="rId12" Type="http://schemas.openxmlformats.org/officeDocument/2006/relationships/image" Target="../media/image17.png"/><Relationship Id="rId17" Type="http://schemas.openxmlformats.org/officeDocument/2006/relationships/image" Target="../media/image309.png"/><Relationship Id="rId2" Type="http://schemas.openxmlformats.org/officeDocument/2006/relationships/diagramData" Target="../diagrams/data5.xml"/><Relationship Id="rId16" Type="http://schemas.openxmlformats.org/officeDocument/2006/relationships/slide" Target="slide3.xml"/><Relationship Id="rId1" Type="http://schemas.openxmlformats.org/officeDocument/2006/relationships/slideLayout" Target="../slideLayouts/slideLayout7.xml"/><Relationship Id="rId6" Type="http://schemas.microsoft.com/office/2007/relationships/diagramDrawing" Target="../diagrams/drawing5.xml"/><Relationship Id="rId11" Type="http://schemas.openxmlformats.org/officeDocument/2006/relationships/image" Target="../media/image16.png"/><Relationship Id="rId5" Type="http://schemas.openxmlformats.org/officeDocument/2006/relationships/diagramColors" Target="../diagrams/colors5.xml"/><Relationship Id="rId15" Type="http://schemas.openxmlformats.org/officeDocument/2006/relationships/slide" Target="slide2.xml"/><Relationship Id="rId10" Type="http://schemas.openxmlformats.org/officeDocument/2006/relationships/image" Target="../media/image15.png"/><Relationship Id="rId4" Type="http://schemas.openxmlformats.org/officeDocument/2006/relationships/diagramQuickStyle" Target="../diagrams/quickStyle5.xml"/><Relationship Id="rId9" Type="http://schemas.openxmlformats.org/officeDocument/2006/relationships/slide" Target="slide1.xml"/><Relationship Id="rId14" Type="http://schemas.openxmlformats.org/officeDocument/2006/relationships/slide" Target="slide4.xml"/></Relationships>
</file>

<file path=ppt/slides/_rels/slide8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diagramLayout" Target="../diagrams/layout6.xml"/><Relationship Id="rId7" Type="http://schemas.openxmlformats.org/officeDocument/2006/relationships/image" Target="../media/image21.png"/><Relationship Id="rId12" Type="http://schemas.openxmlformats.org/officeDocument/2006/relationships/image" Target="../media/image17.png"/><Relationship Id="rId17" Type="http://schemas.openxmlformats.org/officeDocument/2006/relationships/image" Target="../media/image311.png"/><Relationship Id="rId2" Type="http://schemas.openxmlformats.org/officeDocument/2006/relationships/diagramData" Target="../diagrams/data6.xml"/><Relationship Id="rId16" Type="http://schemas.openxmlformats.org/officeDocument/2006/relationships/slide" Target="slide3.xml"/><Relationship Id="rId1" Type="http://schemas.openxmlformats.org/officeDocument/2006/relationships/slideLayout" Target="../slideLayouts/slideLayout7.xml"/><Relationship Id="rId6" Type="http://schemas.microsoft.com/office/2007/relationships/diagramDrawing" Target="../diagrams/drawing6.xml"/><Relationship Id="rId11" Type="http://schemas.openxmlformats.org/officeDocument/2006/relationships/image" Target="../media/image16.png"/><Relationship Id="rId5" Type="http://schemas.openxmlformats.org/officeDocument/2006/relationships/diagramColors" Target="../diagrams/colors6.xml"/><Relationship Id="rId15" Type="http://schemas.openxmlformats.org/officeDocument/2006/relationships/slide" Target="slide2.xml"/><Relationship Id="rId10" Type="http://schemas.openxmlformats.org/officeDocument/2006/relationships/image" Target="../media/image15.png"/><Relationship Id="rId4" Type="http://schemas.openxmlformats.org/officeDocument/2006/relationships/diagramQuickStyle" Target="../diagrams/quickStyle6.xml"/><Relationship Id="rId9" Type="http://schemas.openxmlformats.org/officeDocument/2006/relationships/slide" Target="slide1.xml"/><Relationship Id="rId14" Type="http://schemas.openxmlformats.org/officeDocument/2006/relationships/slide" Target="slide4.xml"/></Relationships>
</file>

<file path=ppt/slides/_rels/slide8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diagramLayout" Target="../diagrams/layout7.xml"/><Relationship Id="rId7" Type="http://schemas.openxmlformats.org/officeDocument/2006/relationships/image" Target="../media/image21.png"/><Relationship Id="rId12" Type="http://schemas.openxmlformats.org/officeDocument/2006/relationships/image" Target="../media/image17.png"/><Relationship Id="rId17" Type="http://schemas.openxmlformats.org/officeDocument/2006/relationships/image" Target="../media/image313.png"/><Relationship Id="rId2" Type="http://schemas.openxmlformats.org/officeDocument/2006/relationships/diagramData" Target="../diagrams/data7.xml"/><Relationship Id="rId16" Type="http://schemas.openxmlformats.org/officeDocument/2006/relationships/slide" Target="slide3.xml"/><Relationship Id="rId1" Type="http://schemas.openxmlformats.org/officeDocument/2006/relationships/slideLayout" Target="../slideLayouts/slideLayout7.xml"/><Relationship Id="rId6" Type="http://schemas.microsoft.com/office/2007/relationships/diagramDrawing" Target="../diagrams/drawing7.xml"/><Relationship Id="rId11" Type="http://schemas.openxmlformats.org/officeDocument/2006/relationships/image" Target="../media/image16.png"/><Relationship Id="rId5" Type="http://schemas.openxmlformats.org/officeDocument/2006/relationships/diagramColors" Target="../diagrams/colors7.xml"/><Relationship Id="rId15" Type="http://schemas.openxmlformats.org/officeDocument/2006/relationships/slide" Target="slide2.xml"/><Relationship Id="rId10" Type="http://schemas.openxmlformats.org/officeDocument/2006/relationships/image" Target="../media/image15.png"/><Relationship Id="rId4" Type="http://schemas.openxmlformats.org/officeDocument/2006/relationships/diagramQuickStyle" Target="../diagrams/quickStyle7.xml"/><Relationship Id="rId9" Type="http://schemas.openxmlformats.org/officeDocument/2006/relationships/slide" Target="slide1.xml"/><Relationship Id="rId14" Type="http://schemas.openxmlformats.org/officeDocument/2006/relationships/slide" Target="slide4.xml"/></Relationships>
</file>

<file path=ppt/slides/_rels/slide8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diagramLayout" Target="../diagrams/layout8.xml"/><Relationship Id="rId7" Type="http://schemas.openxmlformats.org/officeDocument/2006/relationships/image" Target="../media/image21.png"/><Relationship Id="rId12" Type="http://schemas.openxmlformats.org/officeDocument/2006/relationships/image" Target="../media/image17.png"/><Relationship Id="rId17" Type="http://schemas.openxmlformats.org/officeDocument/2006/relationships/image" Target="../media/image315.png"/><Relationship Id="rId2" Type="http://schemas.openxmlformats.org/officeDocument/2006/relationships/diagramData" Target="../diagrams/data8.xml"/><Relationship Id="rId16" Type="http://schemas.openxmlformats.org/officeDocument/2006/relationships/slide" Target="slide3.xml"/><Relationship Id="rId1" Type="http://schemas.openxmlformats.org/officeDocument/2006/relationships/slideLayout" Target="../slideLayouts/slideLayout7.xml"/><Relationship Id="rId6" Type="http://schemas.microsoft.com/office/2007/relationships/diagramDrawing" Target="../diagrams/drawing8.xml"/><Relationship Id="rId11" Type="http://schemas.openxmlformats.org/officeDocument/2006/relationships/image" Target="../media/image16.png"/><Relationship Id="rId5" Type="http://schemas.openxmlformats.org/officeDocument/2006/relationships/diagramColors" Target="../diagrams/colors8.xml"/><Relationship Id="rId15" Type="http://schemas.openxmlformats.org/officeDocument/2006/relationships/slide" Target="slide2.xml"/><Relationship Id="rId10" Type="http://schemas.openxmlformats.org/officeDocument/2006/relationships/image" Target="../media/image15.png"/><Relationship Id="rId4" Type="http://schemas.openxmlformats.org/officeDocument/2006/relationships/diagramQuickStyle" Target="../diagrams/quickStyle8.xml"/><Relationship Id="rId9" Type="http://schemas.openxmlformats.org/officeDocument/2006/relationships/slide" Target="slide1.xml"/><Relationship Id="rId14" Type="http://schemas.openxmlformats.org/officeDocument/2006/relationships/slide" Target="slide4.xml"/></Relationships>
</file>

<file path=ppt/slides/_rels/slide8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diagramLayout" Target="../diagrams/layout9.xml"/><Relationship Id="rId7" Type="http://schemas.openxmlformats.org/officeDocument/2006/relationships/image" Target="../media/image21.png"/><Relationship Id="rId12" Type="http://schemas.openxmlformats.org/officeDocument/2006/relationships/image" Target="../media/image17.png"/><Relationship Id="rId17" Type="http://schemas.openxmlformats.org/officeDocument/2006/relationships/image" Target="../media/image317.png"/><Relationship Id="rId2" Type="http://schemas.openxmlformats.org/officeDocument/2006/relationships/diagramData" Target="../diagrams/data9.xml"/><Relationship Id="rId16" Type="http://schemas.openxmlformats.org/officeDocument/2006/relationships/slide" Target="slide3.xml"/><Relationship Id="rId1" Type="http://schemas.openxmlformats.org/officeDocument/2006/relationships/slideLayout" Target="../slideLayouts/slideLayout7.xml"/><Relationship Id="rId6" Type="http://schemas.microsoft.com/office/2007/relationships/diagramDrawing" Target="../diagrams/drawing9.xml"/><Relationship Id="rId11" Type="http://schemas.openxmlformats.org/officeDocument/2006/relationships/image" Target="../media/image16.png"/><Relationship Id="rId5" Type="http://schemas.openxmlformats.org/officeDocument/2006/relationships/diagramColors" Target="../diagrams/colors9.xml"/><Relationship Id="rId15" Type="http://schemas.openxmlformats.org/officeDocument/2006/relationships/slide" Target="slide2.xml"/><Relationship Id="rId10" Type="http://schemas.openxmlformats.org/officeDocument/2006/relationships/image" Target="../media/image15.png"/><Relationship Id="rId4" Type="http://schemas.openxmlformats.org/officeDocument/2006/relationships/diagramQuickStyle" Target="../diagrams/quickStyle9.xml"/><Relationship Id="rId9" Type="http://schemas.openxmlformats.org/officeDocument/2006/relationships/slide" Target="slide1.xml"/><Relationship Id="rId14" Type="http://schemas.openxmlformats.org/officeDocument/2006/relationships/slide" Target="slide4.xml"/></Relationships>
</file>

<file path=ppt/slides/_rels/slide8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diagramLayout" Target="../diagrams/layout10.xml"/><Relationship Id="rId7" Type="http://schemas.openxmlformats.org/officeDocument/2006/relationships/image" Target="../media/image21.png"/><Relationship Id="rId12" Type="http://schemas.openxmlformats.org/officeDocument/2006/relationships/image" Target="../media/image17.png"/><Relationship Id="rId17" Type="http://schemas.openxmlformats.org/officeDocument/2006/relationships/image" Target="../media/image319.png"/><Relationship Id="rId2" Type="http://schemas.openxmlformats.org/officeDocument/2006/relationships/diagramData" Target="../diagrams/data10.xml"/><Relationship Id="rId16" Type="http://schemas.openxmlformats.org/officeDocument/2006/relationships/slide" Target="slide3.xml"/><Relationship Id="rId1" Type="http://schemas.openxmlformats.org/officeDocument/2006/relationships/slideLayout" Target="../slideLayouts/slideLayout7.xml"/><Relationship Id="rId6" Type="http://schemas.microsoft.com/office/2007/relationships/diagramDrawing" Target="../diagrams/drawing10.xml"/><Relationship Id="rId11" Type="http://schemas.openxmlformats.org/officeDocument/2006/relationships/image" Target="../media/image16.png"/><Relationship Id="rId5" Type="http://schemas.openxmlformats.org/officeDocument/2006/relationships/diagramColors" Target="../diagrams/colors10.xml"/><Relationship Id="rId15" Type="http://schemas.openxmlformats.org/officeDocument/2006/relationships/slide" Target="slide2.xml"/><Relationship Id="rId10" Type="http://schemas.openxmlformats.org/officeDocument/2006/relationships/image" Target="../media/image15.png"/><Relationship Id="rId4" Type="http://schemas.openxmlformats.org/officeDocument/2006/relationships/diagramQuickStyle" Target="../diagrams/quickStyle10.xml"/><Relationship Id="rId9" Type="http://schemas.openxmlformats.org/officeDocument/2006/relationships/slide" Target="slide1.xml"/><Relationship Id="rId1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3.jpe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68.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4.xml"/></Relationships>
</file>

<file path=ppt/slides/_rels/slide9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diagramLayout" Target="../diagrams/layout11.xml"/><Relationship Id="rId7" Type="http://schemas.openxmlformats.org/officeDocument/2006/relationships/image" Target="../media/image21.png"/><Relationship Id="rId12" Type="http://schemas.openxmlformats.org/officeDocument/2006/relationships/image" Target="../media/image17.png"/><Relationship Id="rId17" Type="http://schemas.openxmlformats.org/officeDocument/2006/relationships/image" Target="../media/image321.png"/><Relationship Id="rId2" Type="http://schemas.openxmlformats.org/officeDocument/2006/relationships/diagramData" Target="../diagrams/data11.xml"/><Relationship Id="rId16" Type="http://schemas.openxmlformats.org/officeDocument/2006/relationships/slide" Target="slide3.xml"/><Relationship Id="rId1" Type="http://schemas.openxmlformats.org/officeDocument/2006/relationships/slideLayout" Target="../slideLayouts/slideLayout7.xml"/><Relationship Id="rId6" Type="http://schemas.microsoft.com/office/2007/relationships/diagramDrawing" Target="../diagrams/drawing11.xml"/><Relationship Id="rId11" Type="http://schemas.openxmlformats.org/officeDocument/2006/relationships/image" Target="../media/image16.png"/><Relationship Id="rId5" Type="http://schemas.openxmlformats.org/officeDocument/2006/relationships/diagramColors" Target="../diagrams/colors11.xml"/><Relationship Id="rId15" Type="http://schemas.openxmlformats.org/officeDocument/2006/relationships/slide" Target="slide2.xml"/><Relationship Id="rId10" Type="http://schemas.openxmlformats.org/officeDocument/2006/relationships/image" Target="../media/image15.png"/><Relationship Id="rId4" Type="http://schemas.openxmlformats.org/officeDocument/2006/relationships/diagramQuickStyle" Target="../diagrams/quickStyle11.xml"/><Relationship Id="rId9" Type="http://schemas.openxmlformats.org/officeDocument/2006/relationships/slide" Target="slide1.xml"/><Relationship Id="rId14" Type="http://schemas.openxmlformats.org/officeDocument/2006/relationships/slide" Target="slide4.xml"/></Relationships>
</file>

<file path=ppt/slides/_rels/slide9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diagramLayout" Target="../diagrams/layout12.xml"/><Relationship Id="rId7" Type="http://schemas.openxmlformats.org/officeDocument/2006/relationships/image" Target="../media/image21.png"/><Relationship Id="rId12" Type="http://schemas.openxmlformats.org/officeDocument/2006/relationships/image" Target="../media/image17.png"/><Relationship Id="rId17" Type="http://schemas.openxmlformats.org/officeDocument/2006/relationships/image" Target="../media/image323.png"/><Relationship Id="rId2" Type="http://schemas.openxmlformats.org/officeDocument/2006/relationships/diagramData" Target="../diagrams/data12.xml"/><Relationship Id="rId16" Type="http://schemas.openxmlformats.org/officeDocument/2006/relationships/slide" Target="slide3.xml"/><Relationship Id="rId1" Type="http://schemas.openxmlformats.org/officeDocument/2006/relationships/slideLayout" Target="../slideLayouts/slideLayout7.xml"/><Relationship Id="rId6" Type="http://schemas.microsoft.com/office/2007/relationships/diagramDrawing" Target="../diagrams/drawing12.xml"/><Relationship Id="rId11" Type="http://schemas.openxmlformats.org/officeDocument/2006/relationships/image" Target="../media/image16.png"/><Relationship Id="rId5" Type="http://schemas.openxmlformats.org/officeDocument/2006/relationships/diagramColors" Target="../diagrams/colors12.xml"/><Relationship Id="rId15" Type="http://schemas.openxmlformats.org/officeDocument/2006/relationships/slide" Target="slide2.xml"/><Relationship Id="rId10" Type="http://schemas.openxmlformats.org/officeDocument/2006/relationships/image" Target="../media/image15.png"/><Relationship Id="rId4" Type="http://schemas.openxmlformats.org/officeDocument/2006/relationships/diagramQuickStyle" Target="../diagrams/quickStyle12.xml"/><Relationship Id="rId9" Type="http://schemas.openxmlformats.org/officeDocument/2006/relationships/slide" Target="slide1.xml"/><Relationship Id="rId14" Type="http://schemas.openxmlformats.org/officeDocument/2006/relationships/slide" Target="slide4.xml"/></Relationships>
</file>

<file path=ppt/slides/_rels/slide92.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18.png"/><Relationship Id="rId18" Type="http://schemas.openxmlformats.org/officeDocument/2006/relationships/image" Target="../media/image327.jpeg"/><Relationship Id="rId3" Type="http://schemas.openxmlformats.org/officeDocument/2006/relationships/video" Target="https://www.youtube.com/embed/2VbEXrIBS_o?feature=oembed" TargetMode="External"/><Relationship Id="rId7" Type="http://schemas.openxmlformats.org/officeDocument/2006/relationships/image" Target="../media/image19.png"/><Relationship Id="rId12" Type="http://schemas.openxmlformats.org/officeDocument/2006/relationships/image" Target="../media/image17.png"/><Relationship Id="rId17" Type="http://schemas.openxmlformats.org/officeDocument/2006/relationships/image" Target="../media/image326.jpeg"/><Relationship Id="rId2" Type="http://schemas.openxmlformats.org/officeDocument/2006/relationships/video" Target="https://www.youtube.com/embed/EGSEey9ok1A?feature=oembed" TargetMode="External"/><Relationship Id="rId16" Type="http://schemas.openxmlformats.org/officeDocument/2006/relationships/slide" Target="slide3.xml"/><Relationship Id="rId1" Type="http://schemas.openxmlformats.org/officeDocument/2006/relationships/video" Target="https://www.youtube.com/embed/uCSxunKP0eg?feature=oembed" TargetMode="External"/><Relationship Id="rId6" Type="http://schemas.openxmlformats.org/officeDocument/2006/relationships/image" Target="../media/image324.png"/><Relationship Id="rId11" Type="http://schemas.openxmlformats.org/officeDocument/2006/relationships/image" Target="../media/image16.png"/><Relationship Id="rId5" Type="http://schemas.openxmlformats.org/officeDocument/2006/relationships/slideLayout" Target="../slideLayouts/slideLayout7.xml"/><Relationship Id="rId15" Type="http://schemas.openxmlformats.org/officeDocument/2006/relationships/slide" Target="slide2.xml"/><Relationship Id="rId10" Type="http://schemas.openxmlformats.org/officeDocument/2006/relationships/image" Target="../media/image15.png"/><Relationship Id="rId19" Type="http://schemas.openxmlformats.org/officeDocument/2006/relationships/image" Target="../media/image328.jpeg"/><Relationship Id="rId4" Type="http://schemas.openxmlformats.org/officeDocument/2006/relationships/video" Target="https://www.youtube.com/embed/8hb--lhdUTM?feature=oembed" TargetMode="External"/><Relationship Id="rId9" Type="http://schemas.openxmlformats.org/officeDocument/2006/relationships/image" Target="../media/image325.jpeg"/><Relationship Id="rId14" Type="http://schemas.openxmlformats.org/officeDocument/2006/relationships/slide" Target="slide4.xml"/></Relationships>
</file>

<file path=ppt/slides/_rels/slide93.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4.xml"/><Relationship Id="rId18" Type="http://schemas.openxmlformats.org/officeDocument/2006/relationships/image" Target="../media/image331.jpeg"/><Relationship Id="rId3" Type="http://schemas.openxmlformats.org/officeDocument/2006/relationships/video" Target="https://www.youtube.com/embed/h7qiCYkBwRw?feature=oembed" TargetMode="External"/><Relationship Id="rId7" Type="http://schemas.openxmlformats.org/officeDocument/2006/relationships/image" Target="../media/image19.png"/><Relationship Id="rId12" Type="http://schemas.openxmlformats.org/officeDocument/2006/relationships/image" Target="../media/image18.png"/><Relationship Id="rId17" Type="http://schemas.openxmlformats.org/officeDocument/2006/relationships/image" Target="../media/image330.jpeg"/><Relationship Id="rId2" Type="http://schemas.openxmlformats.org/officeDocument/2006/relationships/video" Target="https://www.youtube.com/embed/nGgJE44kqCE?feature=oembed" TargetMode="External"/><Relationship Id="rId16" Type="http://schemas.openxmlformats.org/officeDocument/2006/relationships/image" Target="../media/image329.jpeg"/><Relationship Id="rId1" Type="http://schemas.openxmlformats.org/officeDocument/2006/relationships/video" Target="https://www.youtube.com/embed/iEjN4LipB1k?feature=oembed" TargetMode="External"/><Relationship Id="rId6" Type="http://schemas.openxmlformats.org/officeDocument/2006/relationships/image" Target="../media/image324.png"/><Relationship Id="rId11" Type="http://schemas.openxmlformats.org/officeDocument/2006/relationships/image" Target="../media/image17.png"/><Relationship Id="rId5" Type="http://schemas.openxmlformats.org/officeDocument/2006/relationships/slideLayout" Target="../slideLayouts/slideLayout7.xml"/><Relationship Id="rId15" Type="http://schemas.openxmlformats.org/officeDocument/2006/relationships/slide" Target="slide3.xml"/><Relationship Id="rId10" Type="http://schemas.openxmlformats.org/officeDocument/2006/relationships/image" Target="../media/image16.png"/><Relationship Id="rId19" Type="http://schemas.openxmlformats.org/officeDocument/2006/relationships/image" Target="../media/image332.jpeg"/><Relationship Id="rId4" Type="http://schemas.openxmlformats.org/officeDocument/2006/relationships/video" Target="https://www.youtube.com/embed/HuUyNclz73A?feature=oembed" TargetMode="External"/><Relationship Id="rId9" Type="http://schemas.openxmlformats.org/officeDocument/2006/relationships/image" Target="../media/image15.png"/><Relationship Id="rId14" Type="http://schemas.openxmlformats.org/officeDocument/2006/relationships/slide" Target="slide2.xml"/></Relationships>
</file>

<file path=ppt/slides/_rels/slide9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Layout" Target="../slideLayouts/slideLayout7.xml"/><Relationship Id="rId1" Type="http://schemas.openxmlformats.org/officeDocument/2006/relationships/video" Target="https://www.youtube.com/embed/UIp2cvaObp0?feature=oembed" TargetMode="External"/><Relationship Id="rId5" Type="http://schemas.openxmlformats.org/officeDocument/2006/relationships/slide" Target="slide1.xml"/><Relationship Id="rId4" Type="http://schemas.openxmlformats.org/officeDocument/2006/relationships/image" Target="../media/image333.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734978" y="4782912"/>
            <a:ext cx="1178528" cy="808339"/>
            <a:chOff x="2853619" y="4041115"/>
            <a:chExt cx="1178528" cy="808339"/>
          </a:xfrm>
        </p:grpSpPr>
        <p:sp>
          <p:nvSpPr>
            <p:cNvPr id="12" name="TextBox 11"/>
            <p:cNvSpPr txBox="1"/>
            <p:nvPr/>
          </p:nvSpPr>
          <p:spPr>
            <a:xfrm>
              <a:off x="2853619" y="4480122"/>
              <a:ext cx="1178528" cy="369332"/>
            </a:xfrm>
            <a:prstGeom prst="rect">
              <a:avLst/>
            </a:prstGeom>
            <a:noFill/>
          </p:spPr>
          <p:txBody>
            <a:bodyPr wrap="none" rtlCol="0">
              <a:spAutoFit/>
            </a:bodyPr>
            <a:lstStyle/>
            <a:p>
              <a:r>
                <a:rPr lang="en-US" dirty="0">
                  <a:solidFill>
                    <a:schemeClr val="tx1">
                      <a:lumMod val="85000"/>
                    </a:schemeClr>
                  </a:solidFill>
                </a:rPr>
                <a:t>products</a:t>
              </a:r>
            </a:p>
          </p:txBody>
        </p:sp>
        <p:pic>
          <p:nvPicPr>
            <p:cNvPr id="13" name="Picture 12"/>
            <p:cNvPicPr>
              <a:picLocks noChangeAspect="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155492" y="4041115"/>
              <a:ext cx="480620" cy="480620"/>
            </a:xfrm>
            <a:prstGeom prst="rect">
              <a:avLst/>
            </a:prstGeom>
            <a:ln>
              <a:noFill/>
            </a:ln>
            <a:effectLst>
              <a:outerShdw blurRad="292100" dist="139700" dir="2700000" algn="tl" rotWithShape="0">
                <a:srgbClr val="333333">
                  <a:alpha val="65000"/>
                </a:srgbClr>
              </a:outerShdw>
            </a:effectLst>
          </p:spPr>
        </p:pic>
      </p:grpSp>
      <p:grpSp>
        <p:nvGrpSpPr>
          <p:cNvPr id="5" name="Group 4"/>
          <p:cNvGrpSpPr/>
          <p:nvPr/>
        </p:nvGrpSpPr>
        <p:grpSpPr>
          <a:xfrm>
            <a:off x="7262914" y="4740189"/>
            <a:ext cx="1422184" cy="851062"/>
            <a:chOff x="7995729" y="3998392"/>
            <a:chExt cx="1422184" cy="851062"/>
          </a:xfrm>
        </p:grpSpPr>
        <p:sp>
          <p:nvSpPr>
            <p:cNvPr id="15" name="TextBox 14"/>
            <p:cNvSpPr txBox="1"/>
            <p:nvPr/>
          </p:nvSpPr>
          <p:spPr>
            <a:xfrm>
              <a:off x="7995729" y="4480122"/>
              <a:ext cx="1422184" cy="369332"/>
            </a:xfrm>
            <a:prstGeom prst="rect">
              <a:avLst/>
            </a:prstGeom>
            <a:noFill/>
          </p:spPr>
          <p:txBody>
            <a:bodyPr wrap="none" rtlCol="0">
              <a:spAutoFit/>
            </a:bodyPr>
            <a:lstStyle/>
            <a:p>
              <a:r>
                <a:rPr lang="en-US" dirty="0">
                  <a:solidFill>
                    <a:schemeClr val="tx1">
                      <a:lumMod val="85000"/>
                    </a:schemeClr>
                  </a:solidFill>
                </a:rPr>
                <a:t>contact us</a:t>
              </a:r>
            </a:p>
          </p:txBody>
        </p:sp>
        <p:pic>
          <p:nvPicPr>
            <p:cNvPr id="16" name="Picture 15"/>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8433509" y="3998392"/>
              <a:ext cx="546624" cy="546624"/>
            </a:xfrm>
            <a:prstGeom prst="rect">
              <a:avLst/>
            </a:prstGeom>
            <a:ln>
              <a:noFill/>
            </a:ln>
            <a:effectLst>
              <a:outerShdw blurRad="292100" dist="139700" dir="2700000" algn="tl" rotWithShape="0">
                <a:srgbClr val="333333">
                  <a:alpha val="65000"/>
                </a:srgbClr>
              </a:outerShdw>
            </a:effectLst>
          </p:spPr>
        </p:pic>
      </p:grpSp>
      <p:grpSp>
        <p:nvGrpSpPr>
          <p:cNvPr id="3" name="Group 2"/>
          <p:cNvGrpSpPr/>
          <p:nvPr/>
        </p:nvGrpSpPr>
        <p:grpSpPr>
          <a:xfrm>
            <a:off x="5544634" y="4756497"/>
            <a:ext cx="1178528" cy="822689"/>
            <a:chOff x="5391295" y="4026765"/>
            <a:chExt cx="1178528" cy="822689"/>
          </a:xfrm>
        </p:grpSpPr>
        <p:sp>
          <p:nvSpPr>
            <p:cNvPr id="14" name="TextBox 13"/>
            <p:cNvSpPr txBox="1"/>
            <p:nvPr/>
          </p:nvSpPr>
          <p:spPr>
            <a:xfrm>
              <a:off x="5391295" y="4480122"/>
              <a:ext cx="1178528" cy="369332"/>
            </a:xfrm>
            <a:prstGeom prst="rect">
              <a:avLst/>
            </a:prstGeom>
            <a:noFill/>
          </p:spPr>
          <p:txBody>
            <a:bodyPr wrap="none" rtlCol="0">
              <a:spAutoFit/>
            </a:bodyPr>
            <a:lstStyle/>
            <a:p>
              <a:r>
                <a:rPr lang="en-US" dirty="0">
                  <a:solidFill>
                    <a:schemeClr val="tx1">
                      <a:lumMod val="85000"/>
                    </a:schemeClr>
                  </a:solidFill>
                </a:rPr>
                <a:t>about us</a:t>
              </a:r>
            </a:p>
          </p:txBody>
        </p:sp>
        <p:pic>
          <p:nvPicPr>
            <p:cNvPr id="17" name="Picture 16"/>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5783909" y="4026765"/>
              <a:ext cx="479411" cy="479411"/>
            </a:xfrm>
            <a:prstGeom prst="rect">
              <a:avLst/>
            </a:prstGeom>
            <a:ln>
              <a:noFill/>
            </a:ln>
            <a:effectLst>
              <a:outerShdw blurRad="292100" dist="139700" dir="2700000" algn="tl" rotWithShape="0">
                <a:srgbClr val="333333">
                  <a:alpha val="65000"/>
                </a:srgbClr>
              </a:outerShdw>
            </a:effectLst>
          </p:spPr>
        </p:pic>
      </p:grpSp>
      <p:sp>
        <p:nvSpPr>
          <p:cNvPr id="21" name="TextBox 20"/>
          <p:cNvSpPr txBox="1"/>
          <p:nvPr/>
        </p:nvSpPr>
        <p:spPr>
          <a:xfrm>
            <a:off x="4928855" y="6227099"/>
            <a:ext cx="2496196" cy="415498"/>
          </a:xfrm>
          <a:prstGeom prst="rect">
            <a:avLst/>
          </a:prstGeom>
          <a:noFill/>
        </p:spPr>
        <p:txBody>
          <a:bodyPr wrap="none" rtlCol="0">
            <a:spAutoFit/>
          </a:bodyPr>
          <a:lstStyle/>
          <a:p>
            <a:pPr algn="ctr"/>
            <a:r>
              <a:rPr lang="en-US" sz="700" spc="300" dirty="0">
                <a:solidFill>
                  <a:schemeClr val="tx1">
                    <a:alpha val="76000"/>
                  </a:schemeClr>
                </a:solidFill>
              </a:rPr>
              <a:t>www.alahramgroupworld.com</a:t>
            </a:r>
          </a:p>
          <a:p>
            <a:pPr algn="ctr"/>
            <a:endParaRPr lang="en-US" sz="700" spc="300" dirty="0">
              <a:solidFill>
                <a:schemeClr val="tx1">
                  <a:alpha val="76000"/>
                </a:schemeClr>
              </a:solidFill>
            </a:endParaRPr>
          </a:p>
          <a:p>
            <a:pPr algn="ctr"/>
            <a:r>
              <a:rPr lang="en-US" sz="700" spc="300" dirty="0">
                <a:solidFill>
                  <a:schemeClr val="tx1">
                    <a:alpha val="76000"/>
                  </a:schemeClr>
                </a:solidFill>
              </a:rPr>
              <a:t>www.alahramgroup-eg.net</a:t>
            </a:r>
          </a:p>
        </p:txBody>
      </p:sp>
      <p:sp>
        <p:nvSpPr>
          <p:cNvPr id="6" name="Rounded Rectangle 5">
            <a:hlinkClick r:id="rId7" action="ppaction://hlinksldjump"/>
          </p:cNvPr>
          <p:cNvSpPr/>
          <p:nvPr/>
        </p:nvSpPr>
        <p:spPr>
          <a:xfrm>
            <a:off x="1450840" y="4480012"/>
            <a:ext cx="1770077" cy="145968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77DBAD0-39A7-41C8-8A2E-C033B71AE9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89207" y="-281836"/>
            <a:ext cx="4782703" cy="4239557"/>
          </a:xfrm>
          <a:prstGeom prst="rect">
            <a:avLst/>
          </a:prstGeom>
        </p:spPr>
      </p:pic>
      <p:sp>
        <p:nvSpPr>
          <p:cNvPr id="20" name="Rounded Rectangle 5">
            <a:hlinkClick r:id="rId9" action="ppaction://hlinksldjump"/>
            <a:extLst>
              <a:ext uri="{FF2B5EF4-FFF2-40B4-BE49-F238E27FC236}">
                <a16:creationId xmlns:a16="http://schemas.microsoft.com/office/drawing/2014/main" id="{DF8034E5-9A87-44B1-930B-DC5A2121F56A}"/>
              </a:ext>
            </a:extLst>
          </p:cNvPr>
          <p:cNvSpPr/>
          <p:nvPr/>
        </p:nvSpPr>
        <p:spPr>
          <a:xfrm>
            <a:off x="5297773" y="4293380"/>
            <a:ext cx="1770077" cy="145968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5">
            <a:hlinkClick r:id="rId10" action="ppaction://hlinksldjump"/>
            <a:extLst>
              <a:ext uri="{FF2B5EF4-FFF2-40B4-BE49-F238E27FC236}">
                <a16:creationId xmlns:a16="http://schemas.microsoft.com/office/drawing/2014/main" id="{BE25F290-C56D-442D-8240-92B26C0455F1}"/>
              </a:ext>
            </a:extLst>
          </p:cNvPr>
          <p:cNvSpPr/>
          <p:nvPr/>
        </p:nvSpPr>
        <p:spPr>
          <a:xfrm>
            <a:off x="7110085" y="4402486"/>
            <a:ext cx="1770077" cy="145968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7131EF1-240F-4A20-99B4-06A41C130B74}"/>
              </a:ext>
            </a:extLst>
          </p:cNvPr>
          <p:cNvGrpSpPr/>
          <p:nvPr/>
        </p:nvGrpSpPr>
        <p:grpSpPr>
          <a:xfrm>
            <a:off x="3563701" y="4675001"/>
            <a:ext cx="1470274" cy="923135"/>
            <a:chOff x="3334032" y="4800394"/>
            <a:chExt cx="1470274" cy="923135"/>
          </a:xfrm>
        </p:grpSpPr>
        <p:pic>
          <p:nvPicPr>
            <p:cNvPr id="18" name="Picture 17">
              <a:extLst>
                <a:ext uri="{FF2B5EF4-FFF2-40B4-BE49-F238E27FC236}">
                  <a16:creationId xmlns:a16="http://schemas.microsoft.com/office/drawing/2014/main" id="{7A9DEDE8-0090-4955-8122-DAC732C4CB1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15870" y="4800394"/>
              <a:ext cx="479029" cy="479029"/>
            </a:xfrm>
            <a:prstGeom prst="rect">
              <a:avLst/>
            </a:prstGeom>
          </p:spPr>
        </p:pic>
        <p:sp>
          <p:nvSpPr>
            <p:cNvPr id="19" name="TextBox 18">
              <a:extLst>
                <a:ext uri="{FF2B5EF4-FFF2-40B4-BE49-F238E27FC236}">
                  <a16:creationId xmlns:a16="http://schemas.microsoft.com/office/drawing/2014/main" id="{88108D19-1507-42D5-882D-9B149A482499}"/>
                </a:ext>
              </a:extLst>
            </p:cNvPr>
            <p:cNvSpPr txBox="1"/>
            <p:nvPr/>
          </p:nvSpPr>
          <p:spPr>
            <a:xfrm>
              <a:off x="3334032" y="5354197"/>
              <a:ext cx="1470274" cy="369332"/>
            </a:xfrm>
            <a:prstGeom prst="rect">
              <a:avLst/>
            </a:prstGeom>
            <a:noFill/>
          </p:spPr>
          <p:txBody>
            <a:bodyPr wrap="none" rtlCol="0">
              <a:spAutoFit/>
            </a:bodyPr>
            <a:lstStyle/>
            <a:p>
              <a:r>
                <a:rPr lang="en-US" dirty="0">
                  <a:solidFill>
                    <a:schemeClr val="tx1">
                      <a:lumMod val="85000"/>
                    </a:schemeClr>
                  </a:solidFill>
                </a:rPr>
                <a:t>procedures</a:t>
              </a:r>
            </a:p>
          </p:txBody>
        </p:sp>
      </p:grpSp>
      <p:sp>
        <p:nvSpPr>
          <p:cNvPr id="23" name="Rounded Rectangle 5">
            <a:hlinkClick r:id="rId12" action="ppaction://hlinksldjump"/>
            <a:extLst>
              <a:ext uri="{FF2B5EF4-FFF2-40B4-BE49-F238E27FC236}">
                <a16:creationId xmlns:a16="http://schemas.microsoft.com/office/drawing/2014/main" id="{43BA8A36-FA1F-4EB0-9774-CE58DD88AF65}"/>
              </a:ext>
            </a:extLst>
          </p:cNvPr>
          <p:cNvSpPr/>
          <p:nvPr/>
        </p:nvSpPr>
        <p:spPr>
          <a:xfrm>
            <a:off x="3414156" y="4283659"/>
            <a:ext cx="1770077" cy="145968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660771F-B708-40C1-A41D-2F4123C5F777}"/>
              </a:ext>
            </a:extLst>
          </p:cNvPr>
          <p:cNvGrpSpPr/>
          <p:nvPr/>
        </p:nvGrpSpPr>
        <p:grpSpPr>
          <a:xfrm>
            <a:off x="9475221" y="4588011"/>
            <a:ext cx="933269" cy="991175"/>
            <a:chOff x="9475221" y="4588011"/>
            <a:chExt cx="933269" cy="991175"/>
          </a:xfrm>
        </p:grpSpPr>
        <p:pic>
          <p:nvPicPr>
            <p:cNvPr id="24" name="Picture 23">
              <a:extLst>
                <a:ext uri="{FF2B5EF4-FFF2-40B4-BE49-F238E27FC236}">
                  <a16:creationId xmlns:a16="http://schemas.microsoft.com/office/drawing/2014/main" id="{5504F617-B8F7-4E7D-AEF1-30D01223E46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655814" y="4588011"/>
              <a:ext cx="566019" cy="566019"/>
            </a:xfrm>
            <a:prstGeom prst="rect">
              <a:avLst/>
            </a:prstGeom>
          </p:spPr>
        </p:pic>
        <p:sp>
          <p:nvSpPr>
            <p:cNvPr id="25" name="TextBox 24">
              <a:extLst>
                <a:ext uri="{FF2B5EF4-FFF2-40B4-BE49-F238E27FC236}">
                  <a16:creationId xmlns:a16="http://schemas.microsoft.com/office/drawing/2014/main" id="{0F430168-8A3F-479B-BB64-E35DED92D6C9}"/>
                </a:ext>
              </a:extLst>
            </p:cNvPr>
            <p:cNvSpPr txBox="1"/>
            <p:nvPr/>
          </p:nvSpPr>
          <p:spPr>
            <a:xfrm>
              <a:off x="9475221" y="5209854"/>
              <a:ext cx="933269" cy="369332"/>
            </a:xfrm>
            <a:prstGeom prst="rect">
              <a:avLst/>
            </a:prstGeom>
            <a:noFill/>
          </p:spPr>
          <p:txBody>
            <a:bodyPr wrap="none" rtlCol="0">
              <a:spAutoFit/>
            </a:bodyPr>
            <a:lstStyle/>
            <a:p>
              <a:r>
                <a:rPr lang="en-US" dirty="0">
                  <a:solidFill>
                    <a:schemeClr val="tx1">
                      <a:lumMod val="85000"/>
                    </a:schemeClr>
                  </a:solidFill>
                </a:rPr>
                <a:t>gallery</a:t>
              </a:r>
            </a:p>
          </p:txBody>
        </p:sp>
      </p:grpSp>
      <p:sp>
        <p:nvSpPr>
          <p:cNvPr id="26" name="Rounded Rectangle 5">
            <a:hlinkClick r:id="rId14" action="ppaction://hlinksldjump"/>
            <a:extLst>
              <a:ext uri="{FF2B5EF4-FFF2-40B4-BE49-F238E27FC236}">
                <a16:creationId xmlns:a16="http://schemas.microsoft.com/office/drawing/2014/main" id="{DD5E5CB5-4222-447F-A286-CF838E18FE4A}"/>
              </a:ext>
            </a:extLst>
          </p:cNvPr>
          <p:cNvSpPr/>
          <p:nvPr/>
        </p:nvSpPr>
        <p:spPr>
          <a:xfrm>
            <a:off x="9078515" y="4184673"/>
            <a:ext cx="1770077" cy="145968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00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Petroleum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8" y="2305386"/>
            <a:ext cx="4874025" cy="1712498"/>
            <a:chOff x="544668" y="2305386"/>
            <a:chExt cx="4874025" cy="1712498"/>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391794"/>
              <a:chOff x="602701" y="2305386"/>
              <a:chExt cx="4815992" cy="1391794"/>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$ 370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a:extLst>
                      <a:ext uri="{28A0092B-C50C-407E-A947-70E740481C1C}">
                        <a14:useLocalDpi xmlns:a14="http://schemas.microsoft.com/office/drawing/2010/main"/>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369016"/>
                <a:ext cx="1941918" cy="1211250"/>
                <a:chOff x="1658349" y="2369016"/>
                <a:chExt cx="1941918" cy="1211250"/>
              </a:xfrm>
            </p:grpSpPr>
            <p:sp>
              <p:nvSpPr>
                <p:cNvPr id="99" name="TextBox 98">
                  <a:extLst>
                    <a:ext uri="{FF2B5EF4-FFF2-40B4-BE49-F238E27FC236}">
                      <a16:creationId xmlns:a16="http://schemas.microsoft.com/office/drawing/2014/main" id="{09B7A9F7-2EE3-4AFA-9E8C-C17568615472}"/>
                    </a:ext>
                  </a:extLst>
                </p:cNvPr>
                <p:cNvSpPr txBox="1"/>
                <p:nvPr/>
              </p:nvSpPr>
              <p:spPr>
                <a:xfrm>
                  <a:off x="1887479" y="2369016"/>
                  <a:ext cx="1435008" cy="523220"/>
                </a:xfrm>
                <a:prstGeom prst="rect">
                  <a:avLst/>
                </a:prstGeom>
                <a:noFill/>
              </p:spPr>
              <p:txBody>
                <a:bodyPr wrap="none" rtlCol="0">
                  <a:spAutoFit/>
                </a:bodyPr>
                <a:lstStyle/>
                <a:p>
                  <a:pPr algn="ctr"/>
                  <a:r>
                    <a:rPr lang="de-DE" sz="1400" dirty="0"/>
                    <a:t>MAZUT-100 </a:t>
                  </a:r>
                </a:p>
                <a:p>
                  <a:pPr algn="ctr"/>
                  <a:r>
                    <a:rPr lang="de-DE" sz="1400" dirty="0"/>
                    <a:t>GOST10585/75</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200,000 MT / month </a:t>
                  </a:r>
                </a:p>
                <a:p>
                  <a:pPr algn="ctr"/>
                  <a:r>
                    <a:rPr lang="en-US" sz="900" b="1" dirty="0"/>
                    <a:t>Origin: Russia</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5.00 seller side, USD 5.00 Buyer side Per Metric Ton</a:t>
              </a:r>
            </a:p>
          </p:txBody>
        </p:sp>
      </p:grpSp>
      <p:grpSp>
        <p:nvGrpSpPr>
          <p:cNvPr id="131" name="Group 130">
            <a:extLst>
              <a:ext uri="{FF2B5EF4-FFF2-40B4-BE49-F238E27FC236}">
                <a16:creationId xmlns:a16="http://schemas.microsoft.com/office/drawing/2014/main" id="{BB8E9D4A-6942-40A1-9DDA-ABC7AD812802}"/>
              </a:ext>
            </a:extLst>
          </p:cNvPr>
          <p:cNvGrpSpPr/>
          <p:nvPr/>
        </p:nvGrpSpPr>
        <p:grpSpPr>
          <a:xfrm>
            <a:off x="2981680" y="4176797"/>
            <a:ext cx="4874025" cy="1712498"/>
            <a:chOff x="544668" y="2305386"/>
            <a:chExt cx="4874025" cy="1712498"/>
          </a:xfrm>
        </p:grpSpPr>
        <p:grpSp>
          <p:nvGrpSpPr>
            <p:cNvPr id="132" name="Group 131">
              <a:extLst>
                <a:ext uri="{FF2B5EF4-FFF2-40B4-BE49-F238E27FC236}">
                  <a16:creationId xmlns:a16="http://schemas.microsoft.com/office/drawing/2014/main" id="{E504D293-F5D0-429B-8E07-0B29F6E27436}"/>
                </a:ext>
              </a:extLst>
            </p:cNvPr>
            <p:cNvGrpSpPr/>
            <p:nvPr/>
          </p:nvGrpSpPr>
          <p:grpSpPr>
            <a:xfrm>
              <a:off x="602701" y="2305386"/>
              <a:ext cx="4815992" cy="1391794"/>
              <a:chOff x="602701" y="2305386"/>
              <a:chExt cx="4815992" cy="1391794"/>
            </a:xfrm>
          </p:grpSpPr>
          <p:grpSp>
            <p:nvGrpSpPr>
              <p:cNvPr id="134" name="Group 133">
                <a:extLst>
                  <a:ext uri="{FF2B5EF4-FFF2-40B4-BE49-F238E27FC236}">
                    <a16:creationId xmlns:a16="http://schemas.microsoft.com/office/drawing/2014/main" id="{D2F6FBE4-AEBE-46B0-B029-75304C0E2378}"/>
                  </a:ext>
                </a:extLst>
              </p:cNvPr>
              <p:cNvGrpSpPr/>
              <p:nvPr/>
            </p:nvGrpSpPr>
            <p:grpSpPr>
              <a:xfrm>
                <a:off x="602701" y="2305386"/>
                <a:ext cx="4815992" cy="1391794"/>
                <a:chOff x="83559" y="2400020"/>
                <a:chExt cx="4815992" cy="1391794"/>
              </a:xfrm>
            </p:grpSpPr>
            <p:sp>
              <p:nvSpPr>
                <p:cNvPr id="138" name="TextBox 137">
                  <a:extLst>
                    <a:ext uri="{FF2B5EF4-FFF2-40B4-BE49-F238E27FC236}">
                      <a16:creationId xmlns:a16="http://schemas.microsoft.com/office/drawing/2014/main" id="{539B0617-44C5-48C5-B83A-6D1FD1CCB405}"/>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39" name="Group 138">
                  <a:extLst>
                    <a:ext uri="{FF2B5EF4-FFF2-40B4-BE49-F238E27FC236}">
                      <a16:creationId xmlns:a16="http://schemas.microsoft.com/office/drawing/2014/main" id="{9B2735F0-08BF-4311-9DA1-31D59F5BBB92}"/>
                    </a:ext>
                  </a:extLst>
                </p:cNvPr>
                <p:cNvGrpSpPr/>
                <p:nvPr/>
              </p:nvGrpSpPr>
              <p:grpSpPr>
                <a:xfrm>
                  <a:off x="3030711" y="2492627"/>
                  <a:ext cx="1868840" cy="1285595"/>
                  <a:chOff x="3374795" y="2040325"/>
                  <a:chExt cx="2858365" cy="1441161"/>
                </a:xfrm>
              </p:grpSpPr>
              <p:sp>
                <p:nvSpPr>
                  <p:cNvPr id="145" name="Rectangle 144">
                    <a:extLst>
                      <a:ext uri="{FF2B5EF4-FFF2-40B4-BE49-F238E27FC236}">
                        <a16:creationId xmlns:a16="http://schemas.microsoft.com/office/drawing/2014/main" id="{E9CD0DD8-E744-418F-B156-98AF5571A6EE}"/>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FF2B86D-5B88-4885-8D0A-8F03EB7AA370}"/>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7C1E81CE-A1FF-4979-ACA0-02AA55C46406}"/>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$ 370</a:t>
                  </a:r>
                </a:p>
              </p:txBody>
            </p:sp>
            <p:grpSp>
              <p:nvGrpSpPr>
                <p:cNvPr id="141" name="Group 140">
                  <a:extLst>
                    <a:ext uri="{FF2B5EF4-FFF2-40B4-BE49-F238E27FC236}">
                      <a16:creationId xmlns:a16="http://schemas.microsoft.com/office/drawing/2014/main" id="{63E76DB1-7DA8-43CD-A619-6513F4084689}"/>
                    </a:ext>
                  </a:extLst>
                </p:cNvPr>
                <p:cNvGrpSpPr/>
                <p:nvPr/>
              </p:nvGrpSpPr>
              <p:grpSpPr>
                <a:xfrm>
                  <a:off x="1231735" y="2496793"/>
                  <a:ext cx="1759124" cy="1281428"/>
                  <a:chOff x="1231735" y="2496793"/>
                  <a:chExt cx="1759124" cy="1281428"/>
                </a:xfrm>
              </p:grpSpPr>
              <p:sp>
                <p:nvSpPr>
                  <p:cNvPr id="143" name="Rectangle 142">
                    <a:extLst>
                      <a:ext uri="{FF2B5EF4-FFF2-40B4-BE49-F238E27FC236}">
                        <a16:creationId xmlns:a16="http://schemas.microsoft.com/office/drawing/2014/main" id="{693A4026-5A4D-4F1A-8FD5-F4254F2789EA}"/>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4" name="Rectangle 143">
                    <a:extLst>
                      <a:ext uri="{FF2B5EF4-FFF2-40B4-BE49-F238E27FC236}">
                        <a16:creationId xmlns:a16="http://schemas.microsoft.com/office/drawing/2014/main" id="{CAE80D90-305A-4E5A-A0BE-E938F19A26D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42" name="Rectangle 141">
                  <a:extLst>
                    <a:ext uri="{FF2B5EF4-FFF2-40B4-BE49-F238E27FC236}">
                      <a16:creationId xmlns:a16="http://schemas.microsoft.com/office/drawing/2014/main" id="{15CB11E8-348B-4A76-8A0E-2329DCB32773}"/>
                    </a:ext>
                  </a:extLst>
                </p:cNvPr>
                <p:cNvSpPr/>
                <p:nvPr/>
              </p:nvSpPr>
              <p:spPr>
                <a:xfrm>
                  <a:off x="83559" y="2496793"/>
                  <a:ext cx="1106062" cy="1295021"/>
                </a:xfrm>
                <a:prstGeom prst="rect">
                  <a:avLst/>
                </a:prstGeom>
                <a:blipFill dpi="0" rotWithShape="1">
                  <a:blip r:embed="rId13" cstate="screen">
                    <a:extLst>
                      <a:ext uri="{28A0092B-C50C-407E-A947-70E740481C1C}">
                        <a14:useLocalDpi xmlns:a14="http://schemas.microsoft.com/office/drawing/2010/main"/>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5" name="Group 134">
                <a:extLst>
                  <a:ext uri="{FF2B5EF4-FFF2-40B4-BE49-F238E27FC236}">
                    <a16:creationId xmlns:a16="http://schemas.microsoft.com/office/drawing/2014/main" id="{E087C0FE-60A7-4ED1-A6FD-66CCB3376675}"/>
                  </a:ext>
                </a:extLst>
              </p:cNvPr>
              <p:cNvGrpSpPr/>
              <p:nvPr/>
            </p:nvGrpSpPr>
            <p:grpSpPr>
              <a:xfrm>
                <a:off x="1658349" y="2369016"/>
                <a:ext cx="1941918" cy="1211250"/>
                <a:chOff x="1658349" y="2369016"/>
                <a:chExt cx="1941918" cy="1211250"/>
              </a:xfrm>
            </p:grpSpPr>
            <p:sp>
              <p:nvSpPr>
                <p:cNvPr id="136" name="TextBox 135">
                  <a:extLst>
                    <a:ext uri="{FF2B5EF4-FFF2-40B4-BE49-F238E27FC236}">
                      <a16:creationId xmlns:a16="http://schemas.microsoft.com/office/drawing/2014/main" id="{86DDD6D4-5A2B-4038-9F0D-724F0ACC2A39}"/>
                    </a:ext>
                  </a:extLst>
                </p:cNvPr>
                <p:cNvSpPr txBox="1"/>
                <p:nvPr/>
              </p:nvSpPr>
              <p:spPr>
                <a:xfrm>
                  <a:off x="1887479" y="2369016"/>
                  <a:ext cx="1435008" cy="523220"/>
                </a:xfrm>
                <a:prstGeom prst="rect">
                  <a:avLst/>
                </a:prstGeom>
                <a:noFill/>
              </p:spPr>
              <p:txBody>
                <a:bodyPr wrap="none" rtlCol="0">
                  <a:spAutoFit/>
                </a:bodyPr>
                <a:lstStyle/>
                <a:p>
                  <a:pPr algn="ctr"/>
                  <a:r>
                    <a:rPr lang="de-DE" sz="1400" dirty="0"/>
                    <a:t>MAZUT-100 </a:t>
                  </a:r>
                </a:p>
                <a:p>
                  <a:pPr algn="ctr"/>
                  <a:r>
                    <a:rPr lang="de-DE" sz="1400" dirty="0"/>
                    <a:t>GOST10585/99</a:t>
                  </a:r>
                  <a:endParaRPr lang="en-US" sz="1400" dirty="0"/>
                </a:p>
              </p:txBody>
            </p:sp>
            <p:sp>
              <p:nvSpPr>
                <p:cNvPr id="137" name="TextBox 136">
                  <a:extLst>
                    <a:ext uri="{FF2B5EF4-FFF2-40B4-BE49-F238E27FC236}">
                      <a16:creationId xmlns:a16="http://schemas.microsoft.com/office/drawing/2014/main" id="{1F663B99-A870-4290-88C2-B3B38841AE2F}"/>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200,000 MT / month</a:t>
                  </a:r>
                </a:p>
                <a:p>
                  <a:pPr algn="ctr"/>
                  <a:r>
                    <a:rPr lang="en-US" sz="900" b="1" dirty="0"/>
                    <a:t>Origin: Russia / Iraq</a:t>
                  </a:r>
                </a:p>
              </p:txBody>
            </p:sp>
          </p:grpSp>
        </p:grpSp>
        <p:sp>
          <p:nvSpPr>
            <p:cNvPr id="133" name="TextBox 132">
              <a:extLst>
                <a:ext uri="{FF2B5EF4-FFF2-40B4-BE49-F238E27FC236}">
                  <a16:creationId xmlns:a16="http://schemas.microsoft.com/office/drawing/2014/main" id="{39D2A6B8-0280-4257-8F1A-1E7A955C554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5.00 seller side, USD 5.00 Buyer side Per Metric Ton</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4D81DBA8-BD8E-4495-956B-F5B974AA36CD}"/>
              </a:ext>
            </a:extLst>
          </p:cNvPr>
          <p:cNvGrpSpPr/>
          <p:nvPr/>
        </p:nvGrpSpPr>
        <p:grpSpPr>
          <a:xfrm>
            <a:off x="6095998" y="2351780"/>
            <a:ext cx="5754506" cy="1859289"/>
            <a:chOff x="184516" y="2302678"/>
            <a:chExt cx="5754506" cy="1859289"/>
          </a:xfrm>
        </p:grpSpPr>
        <p:grpSp>
          <p:nvGrpSpPr>
            <p:cNvPr id="90" name="Group 89">
              <a:extLst>
                <a:ext uri="{FF2B5EF4-FFF2-40B4-BE49-F238E27FC236}">
                  <a16:creationId xmlns:a16="http://schemas.microsoft.com/office/drawing/2014/main" id="{A16258E3-7A2A-40D5-AEED-39E1E9F65E66}"/>
                </a:ext>
              </a:extLst>
            </p:cNvPr>
            <p:cNvGrpSpPr/>
            <p:nvPr/>
          </p:nvGrpSpPr>
          <p:grpSpPr>
            <a:xfrm>
              <a:off x="184516" y="2302678"/>
              <a:ext cx="5754506" cy="1817156"/>
              <a:chOff x="6228042" y="2302678"/>
              <a:chExt cx="5754506" cy="1817156"/>
            </a:xfrm>
          </p:grpSpPr>
          <p:grpSp>
            <p:nvGrpSpPr>
              <p:cNvPr id="167" name="Group 166">
                <a:extLst>
                  <a:ext uri="{FF2B5EF4-FFF2-40B4-BE49-F238E27FC236}">
                    <a16:creationId xmlns:a16="http://schemas.microsoft.com/office/drawing/2014/main" id="{41759CC5-2070-47E8-A247-35C13A8AEEBB}"/>
                  </a:ext>
                </a:extLst>
              </p:cNvPr>
              <p:cNvGrpSpPr/>
              <p:nvPr/>
            </p:nvGrpSpPr>
            <p:grpSpPr>
              <a:xfrm>
                <a:off x="9197005" y="2322926"/>
                <a:ext cx="2785543" cy="1796908"/>
                <a:chOff x="5515962" y="2373991"/>
                <a:chExt cx="2785543" cy="1796908"/>
              </a:xfrm>
            </p:grpSpPr>
            <p:sp>
              <p:nvSpPr>
                <p:cNvPr id="179" name="Rectangle 178">
                  <a:extLst>
                    <a:ext uri="{FF2B5EF4-FFF2-40B4-BE49-F238E27FC236}">
                      <a16:creationId xmlns:a16="http://schemas.microsoft.com/office/drawing/2014/main" id="{CC439849-8859-4CE1-80AC-EF8F4A849D37}"/>
                    </a:ext>
                  </a:extLst>
                </p:cNvPr>
                <p:cNvSpPr/>
                <p:nvPr/>
              </p:nvSpPr>
              <p:spPr>
                <a:xfrm>
                  <a:off x="5515962" y="2373991"/>
                  <a:ext cx="2785543" cy="1796908"/>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0" name="Straight Connector 179">
                  <a:extLst>
                    <a:ext uri="{FF2B5EF4-FFF2-40B4-BE49-F238E27FC236}">
                      <a16:creationId xmlns:a16="http://schemas.microsoft.com/office/drawing/2014/main" id="{E17FC5E1-5618-47C3-8470-54769C4AF66C}"/>
                    </a:ext>
                  </a:extLst>
                </p:cNvPr>
                <p:cNvCxnSpPr>
                  <a:cxnSpLocks/>
                </p:cNvCxnSpPr>
                <p:nvPr/>
              </p:nvCxnSpPr>
              <p:spPr>
                <a:xfrm flipH="1">
                  <a:off x="5515963" y="2868492"/>
                  <a:ext cx="2785542"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5F16366-C25A-4468-B6E8-076BCD2C4E5C}"/>
                    </a:ext>
                  </a:extLst>
                </p:cNvPr>
                <p:cNvCxnSpPr>
                  <a:cxnSpLocks/>
                </p:cNvCxnSpPr>
                <p:nvPr/>
              </p:nvCxnSpPr>
              <p:spPr>
                <a:xfrm flipH="1">
                  <a:off x="6146116" y="2407005"/>
                  <a:ext cx="18050" cy="17432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0825FA12-6213-4B2A-8CAE-FFF2064FFB37}"/>
                    </a:ext>
                  </a:extLst>
                </p:cNvPr>
                <p:cNvCxnSpPr>
                  <a:cxnSpLocks/>
                </p:cNvCxnSpPr>
                <p:nvPr/>
              </p:nvCxnSpPr>
              <p:spPr>
                <a:xfrm flipH="1">
                  <a:off x="5515962" y="3304543"/>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370A1FC3-5F26-4ECD-992B-4D8A90810D57}"/>
                    </a:ext>
                  </a:extLst>
                </p:cNvPr>
                <p:cNvCxnSpPr>
                  <a:cxnSpLocks/>
                </p:cNvCxnSpPr>
                <p:nvPr/>
              </p:nvCxnSpPr>
              <p:spPr>
                <a:xfrm flipH="1">
                  <a:off x="5515962" y="3740502"/>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665214DA-BC73-4DED-9619-76C27B592FDC}"/>
                    </a:ext>
                  </a:extLst>
                </p:cNvPr>
                <p:cNvCxnSpPr>
                  <a:cxnSpLocks/>
                </p:cNvCxnSpPr>
                <p:nvPr/>
              </p:nvCxnSpPr>
              <p:spPr>
                <a:xfrm flipH="1">
                  <a:off x="5515962" y="4170898"/>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68" name="TextBox 167">
                <a:extLst>
                  <a:ext uri="{FF2B5EF4-FFF2-40B4-BE49-F238E27FC236}">
                    <a16:creationId xmlns:a16="http://schemas.microsoft.com/office/drawing/2014/main" id="{B6E7F1FA-398A-4907-B068-4EFAA397ADEB}"/>
                  </a:ext>
                </a:extLst>
              </p:cNvPr>
              <p:cNvSpPr txBox="1"/>
              <p:nvPr/>
            </p:nvSpPr>
            <p:spPr>
              <a:xfrm>
                <a:off x="10396730" y="2302678"/>
                <a:ext cx="871136" cy="521651"/>
              </a:xfrm>
              <a:prstGeom prst="rect">
                <a:avLst/>
              </a:prstGeom>
              <a:noFill/>
            </p:spPr>
            <p:txBody>
              <a:bodyPr wrap="none" rtlCol="0">
                <a:spAutoFit/>
              </a:bodyPr>
              <a:lstStyle/>
              <a:p>
                <a:pPr algn="ctr"/>
                <a:r>
                  <a:rPr lang="en-US" sz="3200" dirty="0"/>
                  <a:t>FOB</a:t>
                </a:r>
              </a:p>
            </p:txBody>
          </p:sp>
          <p:sp>
            <p:nvSpPr>
              <p:cNvPr id="169" name="TextBox 168">
                <a:extLst>
                  <a:ext uri="{FF2B5EF4-FFF2-40B4-BE49-F238E27FC236}">
                    <a16:creationId xmlns:a16="http://schemas.microsoft.com/office/drawing/2014/main" id="{8952F091-4010-460F-8DD1-7D479683A594}"/>
                  </a:ext>
                </a:extLst>
              </p:cNvPr>
              <p:cNvSpPr txBox="1"/>
              <p:nvPr/>
            </p:nvSpPr>
            <p:spPr>
              <a:xfrm>
                <a:off x="10070558" y="2771091"/>
                <a:ext cx="1346844" cy="523220"/>
              </a:xfrm>
              <a:prstGeom prst="rect">
                <a:avLst/>
              </a:prstGeom>
              <a:noFill/>
            </p:spPr>
            <p:txBody>
              <a:bodyPr wrap="square" rtlCol="0">
                <a:spAutoFit/>
              </a:bodyPr>
              <a:lstStyle/>
              <a:p>
                <a:pPr algn="ctr"/>
                <a:r>
                  <a:rPr lang="en-US" sz="2800" b="1" dirty="0"/>
                  <a:t>$ 520</a:t>
                </a:r>
              </a:p>
            </p:txBody>
          </p:sp>
          <p:grpSp>
            <p:nvGrpSpPr>
              <p:cNvPr id="170" name="Group 169">
                <a:extLst>
                  <a:ext uri="{FF2B5EF4-FFF2-40B4-BE49-F238E27FC236}">
                    <a16:creationId xmlns:a16="http://schemas.microsoft.com/office/drawing/2014/main" id="{66560F96-1F47-4502-A2FC-9D0F6742B79F}"/>
                  </a:ext>
                </a:extLst>
              </p:cNvPr>
              <p:cNvGrpSpPr/>
              <p:nvPr/>
            </p:nvGrpSpPr>
            <p:grpSpPr>
              <a:xfrm>
                <a:off x="6228042" y="2319038"/>
                <a:ext cx="2951700" cy="1295021"/>
                <a:chOff x="265083" y="2452713"/>
                <a:chExt cx="2951700" cy="1295021"/>
              </a:xfrm>
            </p:grpSpPr>
            <p:grpSp>
              <p:nvGrpSpPr>
                <p:cNvPr id="172" name="Group 171">
                  <a:extLst>
                    <a:ext uri="{FF2B5EF4-FFF2-40B4-BE49-F238E27FC236}">
                      <a16:creationId xmlns:a16="http://schemas.microsoft.com/office/drawing/2014/main" id="{76B6A54E-A872-4AEC-9FB1-526BA3ABB9C8}"/>
                    </a:ext>
                  </a:extLst>
                </p:cNvPr>
                <p:cNvGrpSpPr/>
                <p:nvPr/>
              </p:nvGrpSpPr>
              <p:grpSpPr>
                <a:xfrm>
                  <a:off x="1413259" y="2452713"/>
                  <a:ext cx="1759124" cy="1281428"/>
                  <a:chOff x="1231735" y="2496793"/>
                  <a:chExt cx="1759124" cy="1281428"/>
                </a:xfrm>
              </p:grpSpPr>
              <p:sp>
                <p:nvSpPr>
                  <p:cNvPr id="177" name="Rectangle 176">
                    <a:extLst>
                      <a:ext uri="{FF2B5EF4-FFF2-40B4-BE49-F238E27FC236}">
                        <a16:creationId xmlns:a16="http://schemas.microsoft.com/office/drawing/2014/main" id="{BA52215F-4816-4B52-B821-3BE31EB79C06}"/>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78" name="Rectangle 177">
                    <a:extLst>
                      <a:ext uri="{FF2B5EF4-FFF2-40B4-BE49-F238E27FC236}">
                        <a16:creationId xmlns:a16="http://schemas.microsoft.com/office/drawing/2014/main" id="{F7B6A08C-64DA-4EC2-B5D9-6DCE536AF057}"/>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3" name="Rectangle 172">
                  <a:extLst>
                    <a:ext uri="{FF2B5EF4-FFF2-40B4-BE49-F238E27FC236}">
                      <a16:creationId xmlns:a16="http://schemas.microsoft.com/office/drawing/2014/main" id="{B4470220-5189-4629-94E4-86D2123456B2}"/>
                    </a:ext>
                  </a:extLst>
                </p:cNvPr>
                <p:cNvSpPr/>
                <p:nvPr/>
              </p:nvSpPr>
              <p:spPr>
                <a:xfrm>
                  <a:off x="265083" y="2452713"/>
                  <a:ext cx="1106062" cy="1295021"/>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4" name="Group 173">
                  <a:extLst>
                    <a:ext uri="{FF2B5EF4-FFF2-40B4-BE49-F238E27FC236}">
                      <a16:creationId xmlns:a16="http://schemas.microsoft.com/office/drawing/2014/main" id="{8CE016E2-2813-497E-9190-2E7584DF8C93}"/>
                    </a:ext>
                  </a:extLst>
                </p:cNvPr>
                <p:cNvGrpSpPr/>
                <p:nvPr/>
              </p:nvGrpSpPr>
              <p:grpSpPr>
                <a:xfrm>
                  <a:off x="1320701" y="2501013"/>
                  <a:ext cx="1896082" cy="1140907"/>
                  <a:chOff x="1658319" y="2450459"/>
                  <a:chExt cx="1896082" cy="1140907"/>
                </a:xfrm>
              </p:grpSpPr>
              <p:sp>
                <p:nvSpPr>
                  <p:cNvPr id="175" name="TextBox 174">
                    <a:extLst>
                      <a:ext uri="{FF2B5EF4-FFF2-40B4-BE49-F238E27FC236}">
                        <a16:creationId xmlns:a16="http://schemas.microsoft.com/office/drawing/2014/main" id="{9B703FC1-89C5-473C-869A-CEA2F561F455}"/>
                      </a:ext>
                    </a:extLst>
                  </p:cNvPr>
                  <p:cNvSpPr txBox="1"/>
                  <p:nvPr/>
                </p:nvSpPr>
                <p:spPr>
                  <a:xfrm>
                    <a:off x="1926863" y="2450459"/>
                    <a:ext cx="1359667" cy="307777"/>
                  </a:xfrm>
                  <a:prstGeom prst="rect">
                    <a:avLst/>
                  </a:prstGeom>
                  <a:noFill/>
                </p:spPr>
                <p:txBody>
                  <a:bodyPr wrap="none" rtlCol="0">
                    <a:spAutoFit/>
                  </a:bodyPr>
                  <a:lstStyle/>
                  <a:p>
                    <a:pPr algn="ctr"/>
                    <a:r>
                      <a:rPr lang="de-DE" sz="1400" dirty="0"/>
                      <a:t>FUEL OIL (IFO)</a:t>
                    </a:r>
                  </a:p>
                </p:txBody>
              </p:sp>
              <p:sp>
                <p:nvSpPr>
                  <p:cNvPr id="176" name="TextBox 175">
                    <a:extLst>
                      <a:ext uri="{FF2B5EF4-FFF2-40B4-BE49-F238E27FC236}">
                        <a16:creationId xmlns:a16="http://schemas.microsoft.com/office/drawing/2014/main" id="{158AE306-A07A-41DC-B26A-7F21347AEE2D}"/>
                      </a:ext>
                    </a:extLst>
                  </p:cNvPr>
                  <p:cNvSpPr txBox="1"/>
                  <p:nvPr/>
                </p:nvSpPr>
                <p:spPr>
                  <a:xfrm>
                    <a:off x="1658319" y="2806536"/>
                    <a:ext cx="1896082" cy="784830"/>
                  </a:xfrm>
                  <a:prstGeom prst="rect">
                    <a:avLst/>
                  </a:prstGeom>
                  <a:noFill/>
                </p:spPr>
                <p:txBody>
                  <a:bodyPr wrap="square" rtlCol="0">
                    <a:spAutoFit/>
                  </a:bodyPr>
                  <a:lstStyle/>
                  <a:p>
                    <a:pPr algn="ctr"/>
                    <a:endParaRPr lang="en-US" sz="900" b="1" dirty="0"/>
                  </a:p>
                  <a:p>
                    <a:pPr algn="ctr"/>
                    <a:r>
                      <a:rPr lang="en-US" sz="900" b="1" dirty="0"/>
                      <a:t>Minimum of 30 MT / month</a:t>
                    </a:r>
                  </a:p>
                  <a:p>
                    <a:pPr algn="ctr"/>
                    <a:r>
                      <a:rPr lang="en-US" sz="900" b="1" dirty="0"/>
                      <a:t>and Maximum of 100 MT / month</a:t>
                    </a:r>
                  </a:p>
                  <a:p>
                    <a:pPr algn="ctr"/>
                    <a:r>
                      <a:rPr lang="en-US" sz="900" b="1" dirty="0"/>
                      <a:t>Origin: Russia  and others.   </a:t>
                    </a:r>
                  </a:p>
                </p:txBody>
              </p:sp>
            </p:grpSp>
          </p:grpSp>
          <p:sp>
            <p:nvSpPr>
              <p:cNvPr id="171" name="TextBox 170">
                <a:extLst>
                  <a:ext uri="{FF2B5EF4-FFF2-40B4-BE49-F238E27FC236}">
                    <a16:creationId xmlns:a16="http://schemas.microsoft.com/office/drawing/2014/main" id="{6403891C-2907-49A5-A440-1DFD97395643}"/>
                  </a:ext>
                </a:extLst>
              </p:cNvPr>
              <p:cNvSpPr txBox="1"/>
              <p:nvPr/>
            </p:nvSpPr>
            <p:spPr>
              <a:xfrm>
                <a:off x="6537551" y="3670822"/>
                <a:ext cx="2360732" cy="400110"/>
              </a:xfrm>
              <a:prstGeom prst="rect">
                <a:avLst/>
              </a:prstGeom>
              <a:noFill/>
            </p:spPr>
            <p:txBody>
              <a:bodyPr wrap="square" rtlCol="0">
                <a:spAutoFit/>
              </a:bodyPr>
              <a:lstStyle/>
              <a:p>
                <a:r>
                  <a:rPr lang="en-US" sz="1000" b="1" dirty="0"/>
                  <a:t>Commission: USD 5.00 seller side, </a:t>
                </a:r>
              </a:p>
              <a:p>
                <a:r>
                  <a:rPr lang="en-US" sz="1000" b="1" dirty="0"/>
                  <a:t>USD 5.00 Buyer side Per Metric Ton</a:t>
                </a:r>
              </a:p>
            </p:txBody>
          </p:sp>
        </p:grpSp>
        <p:sp>
          <p:nvSpPr>
            <p:cNvPr id="91" name="TextBox 90">
              <a:extLst>
                <a:ext uri="{FF2B5EF4-FFF2-40B4-BE49-F238E27FC236}">
                  <a16:creationId xmlns:a16="http://schemas.microsoft.com/office/drawing/2014/main" id="{21CC4325-A6E5-4CF6-B8A8-A8FD51C16D57}"/>
                </a:ext>
              </a:extLst>
            </p:cNvPr>
            <p:cNvSpPr txBox="1"/>
            <p:nvPr/>
          </p:nvSpPr>
          <p:spPr>
            <a:xfrm>
              <a:off x="4017806" y="3192341"/>
              <a:ext cx="1346844" cy="523220"/>
            </a:xfrm>
            <a:prstGeom prst="rect">
              <a:avLst/>
            </a:prstGeom>
            <a:noFill/>
          </p:spPr>
          <p:txBody>
            <a:bodyPr wrap="square" rtlCol="0">
              <a:spAutoFit/>
            </a:bodyPr>
            <a:lstStyle/>
            <a:p>
              <a:pPr algn="ctr"/>
              <a:r>
                <a:rPr lang="en-US" sz="2800" b="1" dirty="0"/>
                <a:t>$ 530</a:t>
              </a:r>
            </a:p>
          </p:txBody>
        </p:sp>
        <p:sp>
          <p:nvSpPr>
            <p:cNvPr id="92" name="TextBox 91">
              <a:extLst>
                <a:ext uri="{FF2B5EF4-FFF2-40B4-BE49-F238E27FC236}">
                  <a16:creationId xmlns:a16="http://schemas.microsoft.com/office/drawing/2014/main" id="{86D4F1F9-0646-47B0-BF74-BDD2DB5FB9EA}"/>
                </a:ext>
              </a:extLst>
            </p:cNvPr>
            <p:cNvSpPr txBox="1"/>
            <p:nvPr/>
          </p:nvSpPr>
          <p:spPr>
            <a:xfrm>
              <a:off x="4017806" y="3638747"/>
              <a:ext cx="1346844" cy="523220"/>
            </a:xfrm>
            <a:prstGeom prst="rect">
              <a:avLst/>
            </a:prstGeom>
            <a:noFill/>
          </p:spPr>
          <p:txBody>
            <a:bodyPr wrap="square" rtlCol="0">
              <a:spAutoFit/>
            </a:bodyPr>
            <a:lstStyle/>
            <a:p>
              <a:pPr algn="ctr"/>
              <a:r>
                <a:rPr lang="en-US" sz="2800" b="1" dirty="0"/>
                <a:t>$ 540</a:t>
              </a:r>
            </a:p>
          </p:txBody>
        </p:sp>
        <p:sp>
          <p:nvSpPr>
            <p:cNvPr id="95" name="TextBox 94">
              <a:extLst>
                <a:ext uri="{FF2B5EF4-FFF2-40B4-BE49-F238E27FC236}">
                  <a16:creationId xmlns:a16="http://schemas.microsoft.com/office/drawing/2014/main" id="{49BED738-5331-4954-807B-FD05407B64CF}"/>
                </a:ext>
              </a:extLst>
            </p:cNvPr>
            <p:cNvSpPr txBox="1"/>
            <p:nvPr/>
          </p:nvSpPr>
          <p:spPr>
            <a:xfrm>
              <a:off x="3205912" y="2856452"/>
              <a:ext cx="526105" cy="338554"/>
            </a:xfrm>
            <a:prstGeom prst="rect">
              <a:avLst/>
            </a:prstGeom>
            <a:noFill/>
          </p:spPr>
          <p:txBody>
            <a:bodyPr wrap="none" rtlCol="0">
              <a:spAutoFit/>
            </a:bodyPr>
            <a:lstStyle/>
            <a:p>
              <a:pPr algn="ctr"/>
              <a:r>
                <a:rPr lang="en-US" sz="1600" dirty="0"/>
                <a:t>180</a:t>
              </a:r>
            </a:p>
          </p:txBody>
        </p:sp>
        <p:sp>
          <p:nvSpPr>
            <p:cNvPr id="97" name="TextBox 96">
              <a:extLst>
                <a:ext uri="{FF2B5EF4-FFF2-40B4-BE49-F238E27FC236}">
                  <a16:creationId xmlns:a16="http://schemas.microsoft.com/office/drawing/2014/main" id="{0ED9E666-0218-4360-A843-F22916AD7E57}"/>
                </a:ext>
              </a:extLst>
            </p:cNvPr>
            <p:cNvSpPr txBox="1"/>
            <p:nvPr/>
          </p:nvSpPr>
          <p:spPr>
            <a:xfrm>
              <a:off x="3215509" y="3717224"/>
              <a:ext cx="526105" cy="338554"/>
            </a:xfrm>
            <a:prstGeom prst="rect">
              <a:avLst/>
            </a:prstGeom>
            <a:noFill/>
          </p:spPr>
          <p:txBody>
            <a:bodyPr wrap="none" rtlCol="0">
              <a:spAutoFit/>
            </a:bodyPr>
            <a:lstStyle/>
            <a:p>
              <a:pPr algn="ctr"/>
              <a:r>
                <a:rPr lang="en-US" sz="1600" dirty="0"/>
                <a:t>380</a:t>
              </a:r>
            </a:p>
          </p:txBody>
        </p:sp>
        <p:sp>
          <p:nvSpPr>
            <p:cNvPr id="98" name="TextBox 97">
              <a:extLst>
                <a:ext uri="{FF2B5EF4-FFF2-40B4-BE49-F238E27FC236}">
                  <a16:creationId xmlns:a16="http://schemas.microsoft.com/office/drawing/2014/main" id="{E21B43B5-A1CA-461B-88EE-B5B882CAFB5C}"/>
                </a:ext>
              </a:extLst>
            </p:cNvPr>
            <p:cNvSpPr txBox="1"/>
            <p:nvPr/>
          </p:nvSpPr>
          <p:spPr>
            <a:xfrm>
              <a:off x="3224106" y="3323361"/>
              <a:ext cx="526105" cy="338554"/>
            </a:xfrm>
            <a:prstGeom prst="rect">
              <a:avLst/>
            </a:prstGeom>
            <a:noFill/>
          </p:spPr>
          <p:txBody>
            <a:bodyPr wrap="none" rtlCol="0">
              <a:spAutoFit/>
            </a:bodyPr>
            <a:lstStyle/>
            <a:p>
              <a:pPr algn="ctr"/>
              <a:r>
                <a:rPr lang="en-US" sz="1600" dirty="0"/>
                <a:t>280</a:t>
              </a:r>
            </a:p>
          </p:txBody>
        </p:sp>
      </p:grpSp>
      <p:sp>
        <p:nvSpPr>
          <p:cNvPr id="218" name="TextBox 217">
            <a:extLst>
              <a:ext uri="{FF2B5EF4-FFF2-40B4-BE49-F238E27FC236}">
                <a16:creationId xmlns:a16="http://schemas.microsoft.com/office/drawing/2014/main" id="{00AB863A-0199-402F-BCEF-32E483CF7194}"/>
              </a:ext>
            </a:extLst>
          </p:cNvPr>
          <p:cNvSpPr txBox="1"/>
          <p:nvPr/>
        </p:nvSpPr>
        <p:spPr>
          <a:xfrm>
            <a:off x="9110741" y="2474057"/>
            <a:ext cx="542136" cy="338554"/>
          </a:xfrm>
          <a:prstGeom prst="rect">
            <a:avLst/>
          </a:prstGeom>
          <a:noFill/>
        </p:spPr>
        <p:txBody>
          <a:bodyPr wrap="none" rtlCol="0">
            <a:spAutoFit/>
          </a:bodyPr>
          <a:lstStyle/>
          <a:p>
            <a:pPr algn="ctr"/>
            <a:r>
              <a:rPr lang="en-US" sz="1600" dirty="0"/>
              <a:t>CST</a:t>
            </a:r>
          </a:p>
        </p:txBody>
      </p:sp>
    </p:spTree>
    <p:extLst>
      <p:ext uri="{BB962C8B-B14F-4D97-AF65-F5344CB8AC3E}">
        <p14:creationId xmlns:p14="http://schemas.microsoft.com/office/powerpoint/2010/main" val="21788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Petroleum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8" y="2305386"/>
            <a:ext cx="4874025" cy="1712498"/>
            <a:chOff x="544668" y="2305386"/>
            <a:chExt cx="4874025" cy="1712498"/>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391794"/>
              <a:chOff x="602701" y="2305386"/>
              <a:chExt cx="4815992" cy="1391794"/>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$ 185</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cstate="screen">
                    <a:extLst>
                      <a:ext uri="{28A0092B-C50C-407E-A947-70E740481C1C}">
                        <a14:useLocalDpi xmlns:a14="http://schemas.microsoft.com/office/drawing/2010/main"/>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475574"/>
                <a:ext cx="1941918" cy="1104692"/>
                <a:chOff x="1658349" y="2475574"/>
                <a:chExt cx="1941918" cy="1104692"/>
              </a:xfrm>
            </p:grpSpPr>
            <p:sp>
              <p:nvSpPr>
                <p:cNvPr id="99" name="TextBox 98">
                  <a:extLst>
                    <a:ext uri="{FF2B5EF4-FFF2-40B4-BE49-F238E27FC236}">
                      <a16:creationId xmlns:a16="http://schemas.microsoft.com/office/drawing/2014/main" id="{09B7A9F7-2EE3-4AFA-9E8C-C17568615472}"/>
                    </a:ext>
                  </a:extLst>
                </p:cNvPr>
                <p:cNvSpPr txBox="1"/>
                <p:nvPr/>
              </p:nvSpPr>
              <p:spPr>
                <a:xfrm>
                  <a:off x="1732942" y="2475574"/>
                  <a:ext cx="1742785" cy="307777"/>
                </a:xfrm>
                <a:prstGeom prst="rect">
                  <a:avLst/>
                </a:prstGeom>
                <a:noFill/>
              </p:spPr>
              <p:txBody>
                <a:bodyPr wrap="none" rtlCol="0">
                  <a:spAutoFit/>
                </a:bodyPr>
                <a:lstStyle/>
                <a:p>
                  <a:pPr algn="ctr"/>
                  <a:r>
                    <a:rPr lang="de-DE" sz="1400" dirty="0"/>
                    <a:t>PETROLEUM COKE</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50,000 MT / month </a:t>
                  </a:r>
                </a:p>
                <a:p>
                  <a:pPr algn="ctr"/>
                  <a:r>
                    <a:rPr lang="en-US" sz="900" b="1" dirty="0"/>
                    <a:t>and Maximum of 300,000 MT / month</a:t>
                  </a:r>
                </a:p>
                <a:p>
                  <a:pPr algn="ctr"/>
                  <a:r>
                    <a:rPr lang="en-US" sz="900" b="1" dirty="0"/>
                    <a:t>Origin: Russia/ Ukraine</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2.00 seller side, USD 2.00 Buyer side Per Metric Ton</a:t>
              </a:r>
            </a:p>
          </p:txBody>
        </p:sp>
      </p:grpSp>
      <p:grpSp>
        <p:nvGrpSpPr>
          <p:cNvPr id="131" name="Group 130">
            <a:extLst>
              <a:ext uri="{FF2B5EF4-FFF2-40B4-BE49-F238E27FC236}">
                <a16:creationId xmlns:a16="http://schemas.microsoft.com/office/drawing/2014/main" id="{BB8E9D4A-6942-40A1-9DDA-ABC7AD812802}"/>
              </a:ext>
            </a:extLst>
          </p:cNvPr>
          <p:cNvGrpSpPr/>
          <p:nvPr/>
        </p:nvGrpSpPr>
        <p:grpSpPr>
          <a:xfrm>
            <a:off x="544668" y="4148326"/>
            <a:ext cx="4874025" cy="1712498"/>
            <a:chOff x="544668" y="2305386"/>
            <a:chExt cx="4874025" cy="1712498"/>
          </a:xfrm>
        </p:grpSpPr>
        <p:grpSp>
          <p:nvGrpSpPr>
            <p:cNvPr id="132" name="Group 131">
              <a:extLst>
                <a:ext uri="{FF2B5EF4-FFF2-40B4-BE49-F238E27FC236}">
                  <a16:creationId xmlns:a16="http://schemas.microsoft.com/office/drawing/2014/main" id="{E504D293-F5D0-429B-8E07-0B29F6E27436}"/>
                </a:ext>
              </a:extLst>
            </p:cNvPr>
            <p:cNvGrpSpPr/>
            <p:nvPr/>
          </p:nvGrpSpPr>
          <p:grpSpPr>
            <a:xfrm>
              <a:off x="602701" y="2305386"/>
              <a:ext cx="4815992" cy="1391794"/>
              <a:chOff x="602701" y="2305386"/>
              <a:chExt cx="4815992" cy="1391794"/>
            </a:xfrm>
          </p:grpSpPr>
          <p:grpSp>
            <p:nvGrpSpPr>
              <p:cNvPr id="134" name="Group 133">
                <a:extLst>
                  <a:ext uri="{FF2B5EF4-FFF2-40B4-BE49-F238E27FC236}">
                    <a16:creationId xmlns:a16="http://schemas.microsoft.com/office/drawing/2014/main" id="{D2F6FBE4-AEBE-46B0-B029-75304C0E2378}"/>
                  </a:ext>
                </a:extLst>
              </p:cNvPr>
              <p:cNvGrpSpPr/>
              <p:nvPr/>
            </p:nvGrpSpPr>
            <p:grpSpPr>
              <a:xfrm>
                <a:off x="602701" y="2305386"/>
                <a:ext cx="4815992" cy="1391794"/>
                <a:chOff x="83559" y="2400020"/>
                <a:chExt cx="4815992" cy="1391794"/>
              </a:xfrm>
            </p:grpSpPr>
            <p:sp>
              <p:nvSpPr>
                <p:cNvPr id="138" name="TextBox 137">
                  <a:extLst>
                    <a:ext uri="{FF2B5EF4-FFF2-40B4-BE49-F238E27FC236}">
                      <a16:creationId xmlns:a16="http://schemas.microsoft.com/office/drawing/2014/main" id="{539B0617-44C5-48C5-B83A-6D1FD1CCB405}"/>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39" name="Group 138">
                  <a:extLst>
                    <a:ext uri="{FF2B5EF4-FFF2-40B4-BE49-F238E27FC236}">
                      <a16:creationId xmlns:a16="http://schemas.microsoft.com/office/drawing/2014/main" id="{9B2735F0-08BF-4311-9DA1-31D59F5BBB92}"/>
                    </a:ext>
                  </a:extLst>
                </p:cNvPr>
                <p:cNvGrpSpPr/>
                <p:nvPr/>
              </p:nvGrpSpPr>
              <p:grpSpPr>
                <a:xfrm>
                  <a:off x="3030711" y="2492627"/>
                  <a:ext cx="1868840" cy="1285595"/>
                  <a:chOff x="3374795" y="2040325"/>
                  <a:chExt cx="2858365" cy="1441161"/>
                </a:xfrm>
              </p:grpSpPr>
              <p:sp>
                <p:nvSpPr>
                  <p:cNvPr id="145" name="Rectangle 144">
                    <a:extLst>
                      <a:ext uri="{FF2B5EF4-FFF2-40B4-BE49-F238E27FC236}">
                        <a16:creationId xmlns:a16="http://schemas.microsoft.com/office/drawing/2014/main" id="{E9CD0DD8-E744-418F-B156-98AF5571A6EE}"/>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FF2B86D-5B88-4885-8D0A-8F03EB7AA370}"/>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7C1E81CE-A1FF-4979-ACA0-02AA55C46406}"/>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$ 400</a:t>
                  </a:r>
                </a:p>
              </p:txBody>
            </p:sp>
            <p:grpSp>
              <p:nvGrpSpPr>
                <p:cNvPr id="141" name="Group 140">
                  <a:extLst>
                    <a:ext uri="{FF2B5EF4-FFF2-40B4-BE49-F238E27FC236}">
                      <a16:creationId xmlns:a16="http://schemas.microsoft.com/office/drawing/2014/main" id="{63E76DB1-7DA8-43CD-A619-6513F4084689}"/>
                    </a:ext>
                  </a:extLst>
                </p:cNvPr>
                <p:cNvGrpSpPr/>
                <p:nvPr/>
              </p:nvGrpSpPr>
              <p:grpSpPr>
                <a:xfrm>
                  <a:off x="1231735" y="2496793"/>
                  <a:ext cx="1759124" cy="1281428"/>
                  <a:chOff x="1231735" y="2496793"/>
                  <a:chExt cx="1759124" cy="1281428"/>
                </a:xfrm>
              </p:grpSpPr>
              <p:sp>
                <p:nvSpPr>
                  <p:cNvPr id="143" name="Rectangle 142">
                    <a:extLst>
                      <a:ext uri="{FF2B5EF4-FFF2-40B4-BE49-F238E27FC236}">
                        <a16:creationId xmlns:a16="http://schemas.microsoft.com/office/drawing/2014/main" id="{693A4026-5A4D-4F1A-8FD5-F4254F2789EA}"/>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4" name="Rectangle 143">
                    <a:extLst>
                      <a:ext uri="{FF2B5EF4-FFF2-40B4-BE49-F238E27FC236}">
                        <a16:creationId xmlns:a16="http://schemas.microsoft.com/office/drawing/2014/main" id="{CAE80D90-305A-4E5A-A0BE-E938F19A26D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42" name="Rectangle 141">
                  <a:extLst>
                    <a:ext uri="{FF2B5EF4-FFF2-40B4-BE49-F238E27FC236}">
                      <a16:creationId xmlns:a16="http://schemas.microsoft.com/office/drawing/2014/main" id="{15CB11E8-348B-4A76-8A0E-2329DCB32773}"/>
                    </a:ext>
                  </a:extLst>
                </p:cNvPr>
                <p:cNvSpPr/>
                <p:nvPr/>
              </p:nvSpPr>
              <p:spPr>
                <a:xfrm>
                  <a:off x="83559" y="2496793"/>
                  <a:ext cx="1106062" cy="1295021"/>
                </a:xfrm>
                <a:prstGeom prst="rect">
                  <a:avLst/>
                </a:prstGeom>
                <a:blipFill dpi="0" rotWithShape="1">
                  <a:blip r:embed="rId13" cstate="screen">
                    <a:extLst>
                      <a:ext uri="{28A0092B-C50C-407E-A947-70E740481C1C}">
                        <a14:useLocalDpi xmlns:a14="http://schemas.microsoft.com/office/drawing/2010/main"/>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5" name="Group 134">
                <a:extLst>
                  <a:ext uri="{FF2B5EF4-FFF2-40B4-BE49-F238E27FC236}">
                    <a16:creationId xmlns:a16="http://schemas.microsoft.com/office/drawing/2014/main" id="{E087C0FE-60A7-4ED1-A6FD-66CCB3376675}"/>
                  </a:ext>
                </a:extLst>
              </p:cNvPr>
              <p:cNvGrpSpPr/>
              <p:nvPr/>
            </p:nvGrpSpPr>
            <p:grpSpPr>
              <a:xfrm>
                <a:off x="1658349" y="2468584"/>
                <a:ext cx="1941918" cy="1111682"/>
                <a:chOff x="1658349" y="2468584"/>
                <a:chExt cx="1941918" cy="1111682"/>
              </a:xfrm>
            </p:grpSpPr>
            <p:sp>
              <p:nvSpPr>
                <p:cNvPr id="136" name="TextBox 135">
                  <a:extLst>
                    <a:ext uri="{FF2B5EF4-FFF2-40B4-BE49-F238E27FC236}">
                      <a16:creationId xmlns:a16="http://schemas.microsoft.com/office/drawing/2014/main" id="{86DDD6D4-5A2B-4038-9F0D-724F0ACC2A39}"/>
                    </a:ext>
                  </a:extLst>
                </p:cNvPr>
                <p:cNvSpPr txBox="1"/>
                <p:nvPr/>
              </p:nvSpPr>
              <p:spPr>
                <a:xfrm>
                  <a:off x="2014102" y="2468584"/>
                  <a:ext cx="1178528" cy="307777"/>
                </a:xfrm>
                <a:prstGeom prst="rect">
                  <a:avLst/>
                </a:prstGeom>
                <a:noFill/>
              </p:spPr>
              <p:txBody>
                <a:bodyPr wrap="none" rtlCol="0">
                  <a:spAutoFit/>
                </a:bodyPr>
                <a:lstStyle/>
                <a:p>
                  <a:pPr algn="ctr"/>
                  <a:r>
                    <a:rPr lang="de-DE" sz="1400" dirty="0"/>
                    <a:t>(Met Coke)</a:t>
                  </a:r>
                  <a:endParaRPr lang="en-US" sz="1400" dirty="0"/>
                </a:p>
              </p:txBody>
            </p:sp>
            <p:sp>
              <p:nvSpPr>
                <p:cNvPr id="137" name="TextBox 136">
                  <a:extLst>
                    <a:ext uri="{FF2B5EF4-FFF2-40B4-BE49-F238E27FC236}">
                      <a16:creationId xmlns:a16="http://schemas.microsoft.com/office/drawing/2014/main" id="{1F663B99-A870-4290-88C2-B3B38841AE2F}"/>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 MT / month</a:t>
                  </a:r>
                </a:p>
                <a:p>
                  <a:pPr algn="ctr"/>
                  <a:r>
                    <a:rPr lang="en-US" sz="900" b="1" dirty="0"/>
                    <a:t>Origin : Russia / Ukraine</a:t>
                  </a:r>
                </a:p>
              </p:txBody>
            </p:sp>
          </p:grpSp>
        </p:grpSp>
        <p:sp>
          <p:nvSpPr>
            <p:cNvPr id="133" name="TextBox 132">
              <a:extLst>
                <a:ext uri="{FF2B5EF4-FFF2-40B4-BE49-F238E27FC236}">
                  <a16:creationId xmlns:a16="http://schemas.microsoft.com/office/drawing/2014/main" id="{39D2A6B8-0280-4257-8F1A-1E7A955C554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2.00 seller side, USD 2.00 Buyer side Per Metric Ton</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1EBD89C0-ED83-4B6D-9494-C7E961A84BE3}"/>
              </a:ext>
            </a:extLst>
          </p:cNvPr>
          <p:cNvGrpSpPr/>
          <p:nvPr/>
        </p:nvGrpSpPr>
        <p:grpSpPr>
          <a:xfrm>
            <a:off x="6228042" y="2302678"/>
            <a:ext cx="5888440" cy="3615618"/>
            <a:chOff x="6228042" y="2302678"/>
            <a:chExt cx="5888440" cy="3615618"/>
          </a:xfrm>
        </p:grpSpPr>
        <p:grpSp>
          <p:nvGrpSpPr>
            <p:cNvPr id="90" name="Group 89">
              <a:extLst>
                <a:ext uri="{FF2B5EF4-FFF2-40B4-BE49-F238E27FC236}">
                  <a16:creationId xmlns:a16="http://schemas.microsoft.com/office/drawing/2014/main" id="{CD08E03B-874B-429E-B8D9-6996A8D45798}"/>
                </a:ext>
              </a:extLst>
            </p:cNvPr>
            <p:cNvGrpSpPr/>
            <p:nvPr/>
          </p:nvGrpSpPr>
          <p:grpSpPr>
            <a:xfrm>
              <a:off x="6228042" y="2302678"/>
              <a:ext cx="5754506" cy="3615618"/>
              <a:chOff x="6228042" y="2302678"/>
              <a:chExt cx="5754506" cy="3615618"/>
            </a:xfrm>
          </p:grpSpPr>
          <p:grpSp>
            <p:nvGrpSpPr>
              <p:cNvPr id="176" name="Group 175">
                <a:extLst>
                  <a:ext uri="{FF2B5EF4-FFF2-40B4-BE49-F238E27FC236}">
                    <a16:creationId xmlns:a16="http://schemas.microsoft.com/office/drawing/2014/main" id="{B3390670-7AB7-496B-A526-683F6382E502}"/>
                  </a:ext>
                </a:extLst>
              </p:cNvPr>
              <p:cNvGrpSpPr/>
              <p:nvPr/>
            </p:nvGrpSpPr>
            <p:grpSpPr>
              <a:xfrm>
                <a:off x="9197005" y="2322925"/>
                <a:ext cx="2785543" cy="3595371"/>
                <a:chOff x="5515962" y="2373990"/>
                <a:chExt cx="2785543" cy="3595371"/>
              </a:xfrm>
            </p:grpSpPr>
            <p:sp>
              <p:nvSpPr>
                <p:cNvPr id="189" name="Rectangle 188">
                  <a:extLst>
                    <a:ext uri="{FF2B5EF4-FFF2-40B4-BE49-F238E27FC236}">
                      <a16:creationId xmlns:a16="http://schemas.microsoft.com/office/drawing/2014/main" id="{02DF4D11-6DA0-42E9-AE16-0E9BC5A82EE0}"/>
                    </a:ext>
                  </a:extLst>
                </p:cNvPr>
                <p:cNvSpPr/>
                <p:nvPr/>
              </p:nvSpPr>
              <p:spPr>
                <a:xfrm>
                  <a:off x="5515962" y="2373990"/>
                  <a:ext cx="2785543" cy="359537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0" name="Straight Connector 189">
                  <a:extLst>
                    <a:ext uri="{FF2B5EF4-FFF2-40B4-BE49-F238E27FC236}">
                      <a16:creationId xmlns:a16="http://schemas.microsoft.com/office/drawing/2014/main" id="{0951B001-4AE3-429D-BD3F-44154ED23B35}"/>
                    </a:ext>
                  </a:extLst>
                </p:cNvPr>
                <p:cNvCxnSpPr>
                  <a:cxnSpLocks/>
                </p:cNvCxnSpPr>
                <p:nvPr/>
              </p:nvCxnSpPr>
              <p:spPr>
                <a:xfrm flipH="1">
                  <a:off x="5515963" y="2868492"/>
                  <a:ext cx="2785542"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1088AA9-81F7-464F-90D2-5999F4781962}"/>
                    </a:ext>
                  </a:extLst>
                </p:cNvPr>
                <p:cNvCxnSpPr>
                  <a:cxnSpLocks/>
                </p:cNvCxnSpPr>
                <p:nvPr/>
              </p:nvCxnSpPr>
              <p:spPr>
                <a:xfrm flipH="1">
                  <a:off x="6186139" y="2407005"/>
                  <a:ext cx="8744" cy="35623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B52FA7B5-AB21-4258-87CF-331B809D4D02}"/>
                    </a:ext>
                  </a:extLst>
                </p:cNvPr>
                <p:cNvCxnSpPr>
                  <a:cxnSpLocks/>
                </p:cNvCxnSpPr>
                <p:nvPr/>
              </p:nvCxnSpPr>
              <p:spPr>
                <a:xfrm flipH="1">
                  <a:off x="5515962" y="3304543"/>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35AB0428-782C-4655-AD6C-92981220C4F9}"/>
                    </a:ext>
                  </a:extLst>
                </p:cNvPr>
                <p:cNvCxnSpPr>
                  <a:cxnSpLocks/>
                </p:cNvCxnSpPr>
                <p:nvPr/>
              </p:nvCxnSpPr>
              <p:spPr>
                <a:xfrm flipH="1">
                  <a:off x="5515962" y="3740502"/>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2E5C9D1A-F4FC-440D-A78F-E83310A66D8C}"/>
                    </a:ext>
                  </a:extLst>
                </p:cNvPr>
                <p:cNvCxnSpPr>
                  <a:cxnSpLocks/>
                </p:cNvCxnSpPr>
                <p:nvPr/>
              </p:nvCxnSpPr>
              <p:spPr>
                <a:xfrm flipH="1">
                  <a:off x="5515962" y="4170898"/>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A122FD90-3247-41A7-A93D-35133146586D}"/>
                    </a:ext>
                  </a:extLst>
                </p:cNvPr>
                <p:cNvCxnSpPr>
                  <a:cxnSpLocks/>
                </p:cNvCxnSpPr>
                <p:nvPr/>
              </p:nvCxnSpPr>
              <p:spPr>
                <a:xfrm flipH="1">
                  <a:off x="5515962" y="4592149"/>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312BDF3E-DB9E-40B2-8F8C-CA1049233B51}"/>
                    </a:ext>
                  </a:extLst>
                </p:cNvPr>
                <p:cNvCxnSpPr>
                  <a:cxnSpLocks/>
                </p:cNvCxnSpPr>
                <p:nvPr/>
              </p:nvCxnSpPr>
              <p:spPr>
                <a:xfrm flipH="1">
                  <a:off x="5515962" y="5022455"/>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77" name="TextBox 176">
                <a:extLst>
                  <a:ext uri="{FF2B5EF4-FFF2-40B4-BE49-F238E27FC236}">
                    <a16:creationId xmlns:a16="http://schemas.microsoft.com/office/drawing/2014/main" id="{1EC18A39-ED29-4D46-A025-589E4EF84C0F}"/>
                  </a:ext>
                </a:extLst>
              </p:cNvPr>
              <p:cNvSpPr txBox="1"/>
              <p:nvPr/>
            </p:nvSpPr>
            <p:spPr>
              <a:xfrm>
                <a:off x="10396730" y="2302678"/>
                <a:ext cx="871136" cy="521651"/>
              </a:xfrm>
              <a:prstGeom prst="rect">
                <a:avLst/>
              </a:prstGeom>
              <a:noFill/>
            </p:spPr>
            <p:txBody>
              <a:bodyPr wrap="none" rtlCol="0">
                <a:spAutoFit/>
              </a:bodyPr>
              <a:lstStyle/>
              <a:p>
                <a:pPr algn="ctr"/>
                <a:r>
                  <a:rPr lang="en-US" sz="3200" dirty="0"/>
                  <a:t>FOB</a:t>
                </a:r>
              </a:p>
            </p:txBody>
          </p:sp>
          <p:sp>
            <p:nvSpPr>
              <p:cNvPr id="178" name="TextBox 177">
                <a:extLst>
                  <a:ext uri="{FF2B5EF4-FFF2-40B4-BE49-F238E27FC236}">
                    <a16:creationId xmlns:a16="http://schemas.microsoft.com/office/drawing/2014/main" id="{5439D17A-E4D1-4BB1-B8C3-A17247F823E0}"/>
                  </a:ext>
                </a:extLst>
              </p:cNvPr>
              <p:cNvSpPr txBox="1"/>
              <p:nvPr/>
            </p:nvSpPr>
            <p:spPr>
              <a:xfrm>
                <a:off x="9711879" y="2765113"/>
                <a:ext cx="1346844" cy="523220"/>
              </a:xfrm>
              <a:prstGeom prst="rect">
                <a:avLst/>
              </a:prstGeom>
              <a:noFill/>
            </p:spPr>
            <p:txBody>
              <a:bodyPr wrap="square" rtlCol="0">
                <a:spAutoFit/>
              </a:bodyPr>
              <a:lstStyle/>
              <a:p>
                <a:pPr algn="ctr"/>
                <a:r>
                  <a:rPr lang="en-US" sz="2800" b="1" dirty="0"/>
                  <a:t>$ 460</a:t>
                </a:r>
              </a:p>
            </p:txBody>
          </p:sp>
          <p:grpSp>
            <p:nvGrpSpPr>
              <p:cNvPr id="179" name="Group 178">
                <a:extLst>
                  <a:ext uri="{FF2B5EF4-FFF2-40B4-BE49-F238E27FC236}">
                    <a16:creationId xmlns:a16="http://schemas.microsoft.com/office/drawing/2014/main" id="{2DF7589A-AE14-4A21-9A54-1D335E407E23}"/>
                  </a:ext>
                </a:extLst>
              </p:cNvPr>
              <p:cNvGrpSpPr/>
              <p:nvPr/>
            </p:nvGrpSpPr>
            <p:grpSpPr>
              <a:xfrm>
                <a:off x="6228042" y="2319038"/>
                <a:ext cx="2997566" cy="1316606"/>
                <a:chOff x="265083" y="2452713"/>
                <a:chExt cx="2997566" cy="1316606"/>
              </a:xfrm>
            </p:grpSpPr>
            <p:grpSp>
              <p:nvGrpSpPr>
                <p:cNvPr id="182" name="Group 181">
                  <a:extLst>
                    <a:ext uri="{FF2B5EF4-FFF2-40B4-BE49-F238E27FC236}">
                      <a16:creationId xmlns:a16="http://schemas.microsoft.com/office/drawing/2014/main" id="{D2D2B491-3D3E-486B-89BA-3F1E8E0091E7}"/>
                    </a:ext>
                  </a:extLst>
                </p:cNvPr>
                <p:cNvGrpSpPr/>
                <p:nvPr/>
              </p:nvGrpSpPr>
              <p:grpSpPr>
                <a:xfrm>
                  <a:off x="1413259" y="2452713"/>
                  <a:ext cx="1759124" cy="1281428"/>
                  <a:chOff x="1231735" y="2496793"/>
                  <a:chExt cx="1759124" cy="1281428"/>
                </a:xfrm>
              </p:grpSpPr>
              <p:sp>
                <p:nvSpPr>
                  <p:cNvPr id="187" name="Rectangle 186">
                    <a:extLst>
                      <a:ext uri="{FF2B5EF4-FFF2-40B4-BE49-F238E27FC236}">
                        <a16:creationId xmlns:a16="http://schemas.microsoft.com/office/drawing/2014/main" id="{38FF8646-C0C0-4226-8BD0-635E0DA05E8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8" name="Rectangle 187">
                    <a:extLst>
                      <a:ext uri="{FF2B5EF4-FFF2-40B4-BE49-F238E27FC236}">
                        <a16:creationId xmlns:a16="http://schemas.microsoft.com/office/drawing/2014/main" id="{4191D75C-5C80-4F8C-926B-283D10B6DE04}"/>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83" name="Rectangle 182">
                  <a:extLst>
                    <a:ext uri="{FF2B5EF4-FFF2-40B4-BE49-F238E27FC236}">
                      <a16:creationId xmlns:a16="http://schemas.microsoft.com/office/drawing/2014/main" id="{7D9E3F13-43CC-494C-B1DF-5F7C5F857BC0}"/>
                    </a:ext>
                  </a:extLst>
                </p:cNvPr>
                <p:cNvSpPr/>
                <p:nvPr/>
              </p:nvSpPr>
              <p:spPr>
                <a:xfrm>
                  <a:off x="265083" y="2452713"/>
                  <a:ext cx="1106062" cy="1295021"/>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nvGrpSpPr>
                <p:cNvPr id="184" name="Group 183">
                  <a:extLst>
                    <a:ext uri="{FF2B5EF4-FFF2-40B4-BE49-F238E27FC236}">
                      <a16:creationId xmlns:a16="http://schemas.microsoft.com/office/drawing/2014/main" id="{4E2FC47F-E591-483A-B4C5-BBA5590AFF8E}"/>
                    </a:ext>
                  </a:extLst>
                </p:cNvPr>
                <p:cNvGrpSpPr/>
                <p:nvPr/>
              </p:nvGrpSpPr>
              <p:grpSpPr>
                <a:xfrm>
                  <a:off x="1320731" y="2512048"/>
                  <a:ext cx="1941918" cy="1257271"/>
                  <a:chOff x="1658349" y="2461494"/>
                  <a:chExt cx="1941918" cy="1257271"/>
                </a:xfrm>
              </p:grpSpPr>
              <p:sp>
                <p:nvSpPr>
                  <p:cNvPr id="185" name="TextBox 184">
                    <a:extLst>
                      <a:ext uri="{FF2B5EF4-FFF2-40B4-BE49-F238E27FC236}">
                        <a16:creationId xmlns:a16="http://schemas.microsoft.com/office/drawing/2014/main" id="{9361F597-71CA-41EE-8C55-93D2A63A9E80}"/>
                      </a:ext>
                    </a:extLst>
                  </p:cNvPr>
                  <p:cNvSpPr txBox="1"/>
                  <p:nvPr/>
                </p:nvSpPr>
                <p:spPr>
                  <a:xfrm>
                    <a:off x="2050985" y="2461494"/>
                    <a:ext cx="1107996" cy="307777"/>
                  </a:xfrm>
                  <a:prstGeom prst="rect">
                    <a:avLst/>
                  </a:prstGeom>
                  <a:noFill/>
                </p:spPr>
                <p:txBody>
                  <a:bodyPr wrap="none" rtlCol="0">
                    <a:spAutoFit/>
                  </a:bodyPr>
                  <a:lstStyle/>
                  <a:p>
                    <a:pPr algn="ctr"/>
                    <a:r>
                      <a:rPr lang="de-DE" sz="1400" dirty="0"/>
                      <a:t>BITUMEN	</a:t>
                    </a:r>
                    <a:endParaRPr lang="en-US" sz="1400" dirty="0"/>
                  </a:p>
                </p:txBody>
              </p:sp>
              <p:sp>
                <p:nvSpPr>
                  <p:cNvPr id="186" name="TextBox 185">
                    <a:extLst>
                      <a:ext uri="{FF2B5EF4-FFF2-40B4-BE49-F238E27FC236}">
                        <a16:creationId xmlns:a16="http://schemas.microsoft.com/office/drawing/2014/main" id="{9D41F47A-14B1-4A7C-B6E2-91975E6B4AEC}"/>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 month</a:t>
                    </a:r>
                  </a:p>
                  <a:p>
                    <a:pPr algn="ctr"/>
                    <a:r>
                      <a:rPr lang="en-US" sz="900" b="1" dirty="0"/>
                      <a:t>Origin: Russia -  Iraq</a:t>
                    </a:r>
                  </a:p>
                  <a:p>
                    <a:pPr algn="ctr"/>
                    <a:endParaRPr lang="en-US" sz="900" b="1" dirty="0"/>
                  </a:p>
                </p:txBody>
              </p:sp>
            </p:grpSp>
          </p:grpSp>
          <p:sp>
            <p:nvSpPr>
              <p:cNvPr id="180" name="TextBox 179">
                <a:extLst>
                  <a:ext uri="{FF2B5EF4-FFF2-40B4-BE49-F238E27FC236}">
                    <a16:creationId xmlns:a16="http://schemas.microsoft.com/office/drawing/2014/main" id="{7449ABA6-5BD5-4B68-BA3D-CC61288D7DB3}"/>
                  </a:ext>
                </a:extLst>
              </p:cNvPr>
              <p:cNvSpPr txBox="1"/>
              <p:nvPr/>
            </p:nvSpPr>
            <p:spPr>
              <a:xfrm>
                <a:off x="6537551" y="3670822"/>
                <a:ext cx="2360732" cy="400110"/>
              </a:xfrm>
              <a:prstGeom prst="rect">
                <a:avLst/>
              </a:prstGeom>
              <a:noFill/>
            </p:spPr>
            <p:txBody>
              <a:bodyPr wrap="square" rtlCol="0">
                <a:spAutoFit/>
              </a:bodyPr>
              <a:lstStyle/>
              <a:p>
                <a:r>
                  <a:rPr lang="en-US" sz="1000" b="1" dirty="0"/>
                  <a:t>Commission: USD 5.00 seller side, </a:t>
                </a:r>
              </a:p>
              <a:p>
                <a:r>
                  <a:rPr lang="en-US" sz="1000" b="1" dirty="0"/>
                  <a:t>USD 5.00 Buyer side Per Metric Ton</a:t>
                </a:r>
              </a:p>
            </p:txBody>
          </p:sp>
          <p:cxnSp>
            <p:nvCxnSpPr>
              <p:cNvPr id="181" name="Straight Connector 180">
                <a:extLst>
                  <a:ext uri="{FF2B5EF4-FFF2-40B4-BE49-F238E27FC236}">
                    <a16:creationId xmlns:a16="http://schemas.microsoft.com/office/drawing/2014/main" id="{BA5DB0BC-5B91-4A2B-98D7-99DC410CA85B}"/>
                  </a:ext>
                </a:extLst>
              </p:cNvPr>
              <p:cNvCxnSpPr>
                <a:cxnSpLocks/>
              </p:cNvCxnSpPr>
              <p:nvPr/>
            </p:nvCxnSpPr>
            <p:spPr>
              <a:xfrm flipH="1">
                <a:off x="10886760" y="2824329"/>
                <a:ext cx="25829" cy="30939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TextBox 90">
              <a:extLst>
                <a:ext uri="{FF2B5EF4-FFF2-40B4-BE49-F238E27FC236}">
                  <a16:creationId xmlns:a16="http://schemas.microsoft.com/office/drawing/2014/main" id="{BAFBEA04-D7A8-4AC8-ADB4-1643AD3EC658}"/>
                </a:ext>
              </a:extLst>
            </p:cNvPr>
            <p:cNvSpPr txBox="1"/>
            <p:nvPr/>
          </p:nvSpPr>
          <p:spPr>
            <a:xfrm>
              <a:off x="10748588" y="2771091"/>
              <a:ext cx="1346844" cy="523220"/>
            </a:xfrm>
            <a:prstGeom prst="rect">
              <a:avLst/>
            </a:prstGeom>
            <a:noFill/>
          </p:spPr>
          <p:txBody>
            <a:bodyPr wrap="square" rtlCol="0">
              <a:spAutoFit/>
            </a:bodyPr>
            <a:lstStyle/>
            <a:p>
              <a:pPr algn="ctr"/>
              <a:r>
                <a:rPr lang="en-US" sz="2800" b="1" dirty="0"/>
                <a:t>$ 450</a:t>
              </a:r>
            </a:p>
          </p:txBody>
        </p:sp>
        <p:sp>
          <p:nvSpPr>
            <p:cNvPr id="92" name="TextBox 91">
              <a:extLst>
                <a:ext uri="{FF2B5EF4-FFF2-40B4-BE49-F238E27FC236}">
                  <a16:creationId xmlns:a16="http://schemas.microsoft.com/office/drawing/2014/main" id="{614109C0-6668-48A3-9176-B6F005DE6062}"/>
                </a:ext>
              </a:extLst>
            </p:cNvPr>
            <p:cNvSpPr txBox="1"/>
            <p:nvPr/>
          </p:nvSpPr>
          <p:spPr>
            <a:xfrm>
              <a:off x="9711879" y="3227555"/>
              <a:ext cx="1346844" cy="523220"/>
            </a:xfrm>
            <a:prstGeom prst="rect">
              <a:avLst/>
            </a:prstGeom>
            <a:noFill/>
          </p:spPr>
          <p:txBody>
            <a:bodyPr wrap="square" rtlCol="0">
              <a:spAutoFit/>
            </a:bodyPr>
            <a:lstStyle/>
            <a:p>
              <a:pPr algn="ctr"/>
              <a:r>
                <a:rPr lang="en-US" sz="2800" b="1" dirty="0"/>
                <a:t>$ 480</a:t>
              </a:r>
            </a:p>
          </p:txBody>
        </p:sp>
        <p:sp>
          <p:nvSpPr>
            <p:cNvPr id="93" name="TextBox 92">
              <a:extLst>
                <a:ext uri="{FF2B5EF4-FFF2-40B4-BE49-F238E27FC236}">
                  <a16:creationId xmlns:a16="http://schemas.microsoft.com/office/drawing/2014/main" id="{3B2BB60A-6053-4C6C-B518-4FBDDFBCD523}"/>
                </a:ext>
              </a:extLst>
            </p:cNvPr>
            <p:cNvSpPr txBox="1"/>
            <p:nvPr/>
          </p:nvSpPr>
          <p:spPr>
            <a:xfrm>
              <a:off x="10743737" y="3227629"/>
              <a:ext cx="1346844" cy="523220"/>
            </a:xfrm>
            <a:prstGeom prst="rect">
              <a:avLst/>
            </a:prstGeom>
            <a:noFill/>
          </p:spPr>
          <p:txBody>
            <a:bodyPr wrap="square" rtlCol="0">
              <a:spAutoFit/>
            </a:bodyPr>
            <a:lstStyle/>
            <a:p>
              <a:pPr algn="ctr"/>
              <a:r>
                <a:rPr lang="en-US" sz="2800" b="1" dirty="0"/>
                <a:t>$ 470</a:t>
              </a:r>
            </a:p>
          </p:txBody>
        </p:sp>
        <p:sp>
          <p:nvSpPr>
            <p:cNvPr id="94" name="TextBox 93">
              <a:extLst>
                <a:ext uri="{FF2B5EF4-FFF2-40B4-BE49-F238E27FC236}">
                  <a16:creationId xmlns:a16="http://schemas.microsoft.com/office/drawing/2014/main" id="{3931D158-48B6-46B8-9EB0-4FBED5774C62}"/>
                </a:ext>
              </a:extLst>
            </p:cNvPr>
            <p:cNvSpPr txBox="1"/>
            <p:nvPr/>
          </p:nvSpPr>
          <p:spPr>
            <a:xfrm>
              <a:off x="9782514" y="3657860"/>
              <a:ext cx="1188094" cy="523220"/>
            </a:xfrm>
            <a:prstGeom prst="rect">
              <a:avLst/>
            </a:prstGeom>
            <a:noFill/>
          </p:spPr>
          <p:txBody>
            <a:bodyPr wrap="square" rtlCol="0">
              <a:spAutoFit/>
            </a:bodyPr>
            <a:lstStyle/>
            <a:p>
              <a:pPr algn="ctr"/>
              <a:r>
                <a:rPr lang="en-US" sz="2800" b="1" dirty="0"/>
                <a:t>$ 500</a:t>
              </a:r>
            </a:p>
          </p:txBody>
        </p:sp>
        <p:sp>
          <p:nvSpPr>
            <p:cNvPr id="95" name="TextBox 94">
              <a:extLst>
                <a:ext uri="{FF2B5EF4-FFF2-40B4-BE49-F238E27FC236}">
                  <a16:creationId xmlns:a16="http://schemas.microsoft.com/office/drawing/2014/main" id="{0995567F-7FF2-4566-9F9E-2DD7455E9034}"/>
                </a:ext>
              </a:extLst>
            </p:cNvPr>
            <p:cNvSpPr txBox="1"/>
            <p:nvPr/>
          </p:nvSpPr>
          <p:spPr>
            <a:xfrm>
              <a:off x="10891611" y="3655233"/>
              <a:ext cx="1109148" cy="523220"/>
            </a:xfrm>
            <a:prstGeom prst="rect">
              <a:avLst/>
            </a:prstGeom>
            <a:noFill/>
          </p:spPr>
          <p:txBody>
            <a:bodyPr wrap="square" rtlCol="0">
              <a:spAutoFit/>
            </a:bodyPr>
            <a:lstStyle/>
            <a:p>
              <a:pPr algn="ctr"/>
              <a:r>
                <a:rPr lang="en-US" sz="2800" b="1" dirty="0"/>
                <a:t>$ 490</a:t>
              </a:r>
            </a:p>
          </p:txBody>
        </p:sp>
        <p:sp>
          <p:nvSpPr>
            <p:cNvPr id="96" name="TextBox 95">
              <a:extLst>
                <a:ext uri="{FF2B5EF4-FFF2-40B4-BE49-F238E27FC236}">
                  <a16:creationId xmlns:a16="http://schemas.microsoft.com/office/drawing/2014/main" id="{3DF5F48B-B7BE-46D8-B52E-960D52B55F15}"/>
                </a:ext>
              </a:extLst>
            </p:cNvPr>
            <p:cNvSpPr txBox="1"/>
            <p:nvPr/>
          </p:nvSpPr>
          <p:spPr>
            <a:xfrm>
              <a:off x="9695115" y="4062207"/>
              <a:ext cx="1346844" cy="523220"/>
            </a:xfrm>
            <a:prstGeom prst="rect">
              <a:avLst/>
            </a:prstGeom>
            <a:noFill/>
          </p:spPr>
          <p:txBody>
            <a:bodyPr wrap="square" rtlCol="0">
              <a:spAutoFit/>
            </a:bodyPr>
            <a:lstStyle/>
            <a:p>
              <a:pPr algn="ctr"/>
              <a:r>
                <a:rPr lang="en-US" sz="2800" b="1" dirty="0"/>
                <a:t>$ 510</a:t>
              </a:r>
            </a:p>
          </p:txBody>
        </p:sp>
        <p:sp>
          <p:nvSpPr>
            <p:cNvPr id="97" name="TextBox 96">
              <a:extLst>
                <a:ext uri="{FF2B5EF4-FFF2-40B4-BE49-F238E27FC236}">
                  <a16:creationId xmlns:a16="http://schemas.microsoft.com/office/drawing/2014/main" id="{9042FA25-A5A2-406B-B254-F148D9A82099}"/>
                </a:ext>
              </a:extLst>
            </p:cNvPr>
            <p:cNvSpPr txBox="1"/>
            <p:nvPr/>
          </p:nvSpPr>
          <p:spPr>
            <a:xfrm>
              <a:off x="10769638" y="4089182"/>
              <a:ext cx="1346844" cy="523220"/>
            </a:xfrm>
            <a:prstGeom prst="rect">
              <a:avLst/>
            </a:prstGeom>
            <a:noFill/>
          </p:spPr>
          <p:txBody>
            <a:bodyPr wrap="square" rtlCol="0">
              <a:spAutoFit/>
            </a:bodyPr>
            <a:lstStyle/>
            <a:p>
              <a:pPr algn="ctr"/>
              <a:r>
                <a:rPr lang="en-US" sz="2800" b="1" dirty="0"/>
                <a:t>$ 500</a:t>
              </a:r>
            </a:p>
          </p:txBody>
        </p:sp>
        <p:sp>
          <p:nvSpPr>
            <p:cNvPr id="98" name="TextBox 97">
              <a:extLst>
                <a:ext uri="{FF2B5EF4-FFF2-40B4-BE49-F238E27FC236}">
                  <a16:creationId xmlns:a16="http://schemas.microsoft.com/office/drawing/2014/main" id="{743A6715-DD51-4A96-AE02-2FFE59141E00}"/>
                </a:ext>
              </a:extLst>
            </p:cNvPr>
            <p:cNvSpPr txBox="1"/>
            <p:nvPr/>
          </p:nvSpPr>
          <p:spPr>
            <a:xfrm>
              <a:off x="9695115" y="4502120"/>
              <a:ext cx="1346844" cy="523220"/>
            </a:xfrm>
            <a:prstGeom prst="rect">
              <a:avLst/>
            </a:prstGeom>
            <a:noFill/>
          </p:spPr>
          <p:txBody>
            <a:bodyPr wrap="square" rtlCol="0">
              <a:spAutoFit/>
            </a:bodyPr>
            <a:lstStyle/>
            <a:p>
              <a:pPr algn="ctr"/>
              <a:r>
                <a:rPr lang="en-US" sz="2800" b="1" dirty="0"/>
                <a:t>$ 520</a:t>
              </a:r>
            </a:p>
          </p:txBody>
        </p:sp>
        <p:sp>
          <p:nvSpPr>
            <p:cNvPr id="166" name="TextBox 165">
              <a:extLst>
                <a:ext uri="{FF2B5EF4-FFF2-40B4-BE49-F238E27FC236}">
                  <a16:creationId xmlns:a16="http://schemas.microsoft.com/office/drawing/2014/main" id="{CC0FD154-DF85-46D2-823A-B90AC590FF30}"/>
                </a:ext>
              </a:extLst>
            </p:cNvPr>
            <p:cNvSpPr txBox="1"/>
            <p:nvPr/>
          </p:nvSpPr>
          <p:spPr>
            <a:xfrm>
              <a:off x="10755623" y="4509021"/>
              <a:ext cx="1346844" cy="523220"/>
            </a:xfrm>
            <a:prstGeom prst="rect">
              <a:avLst/>
            </a:prstGeom>
            <a:noFill/>
          </p:spPr>
          <p:txBody>
            <a:bodyPr wrap="square" rtlCol="0">
              <a:spAutoFit/>
            </a:bodyPr>
            <a:lstStyle/>
            <a:p>
              <a:pPr algn="ctr"/>
              <a:r>
                <a:rPr lang="en-US" sz="2800" b="1" dirty="0"/>
                <a:t>$ 510</a:t>
              </a:r>
            </a:p>
          </p:txBody>
        </p:sp>
        <p:sp>
          <p:nvSpPr>
            <p:cNvPr id="167" name="TextBox 166">
              <a:extLst>
                <a:ext uri="{FF2B5EF4-FFF2-40B4-BE49-F238E27FC236}">
                  <a16:creationId xmlns:a16="http://schemas.microsoft.com/office/drawing/2014/main" id="{F129EC5C-8576-42A2-B18F-03D3EB507093}"/>
                </a:ext>
              </a:extLst>
            </p:cNvPr>
            <p:cNvSpPr txBox="1"/>
            <p:nvPr/>
          </p:nvSpPr>
          <p:spPr>
            <a:xfrm>
              <a:off x="9692663" y="4929344"/>
              <a:ext cx="1346844" cy="523220"/>
            </a:xfrm>
            <a:prstGeom prst="rect">
              <a:avLst/>
            </a:prstGeom>
            <a:noFill/>
          </p:spPr>
          <p:txBody>
            <a:bodyPr wrap="square" rtlCol="0">
              <a:spAutoFit/>
            </a:bodyPr>
            <a:lstStyle/>
            <a:p>
              <a:pPr algn="ctr"/>
              <a:r>
                <a:rPr lang="en-US" sz="2800" b="1" dirty="0"/>
                <a:t>$ 530</a:t>
              </a:r>
            </a:p>
          </p:txBody>
        </p:sp>
        <p:sp>
          <p:nvSpPr>
            <p:cNvPr id="168" name="TextBox 167">
              <a:extLst>
                <a:ext uri="{FF2B5EF4-FFF2-40B4-BE49-F238E27FC236}">
                  <a16:creationId xmlns:a16="http://schemas.microsoft.com/office/drawing/2014/main" id="{2406ED10-9CF3-446C-B9D9-7AA13055EFCC}"/>
                </a:ext>
              </a:extLst>
            </p:cNvPr>
            <p:cNvSpPr txBox="1"/>
            <p:nvPr/>
          </p:nvSpPr>
          <p:spPr>
            <a:xfrm>
              <a:off x="10920257" y="4932494"/>
              <a:ext cx="1103422" cy="523220"/>
            </a:xfrm>
            <a:prstGeom prst="rect">
              <a:avLst/>
            </a:prstGeom>
            <a:noFill/>
          </p:spPr>
          <p:txBody>
            <a:bodyPr wrap="square" rtlCol="0">
              <a:spAutoFit/>
            </a:bodyPr>
            <a:lstStyle/>
            <a:p>
              <a:pPr algn="ctr"/>
              <a:r>
                <a:rPr lang="en-US" sz="2800" b="1" dirty="0"/>
                <a:t>$ 520</a:t>
              </a:r>
            </a:p>
          </p:txBody>
        </p:sp>
        <p:sp>
          <p:nvSpPr>
            <p:cNvPr id="169" name="TextBox 168">
              <a:extLst>
                <a:ext uri="{FF2B5EF4-FFF2-40B4-BE49-F238E27FC236}">
                  <a16:creationId xmlns:a16="http://schemas.microsoft.com/office/drawing/2014/main" id="{567C1FCA-0506-4540-A876-FBD11AF0917B}"/>
                </a:ext>
              </a:extLst>
            </p:cNvPr>
            <p:cNvSpPr txBox="1"/>
            <p:nvPr/>
          </p:nvSpPr>
          <p:spPr>
            <a:xfrm>
              <a:off x="9297593" y="2443568"/>
              <a:ext cx="479618" cy="246221"/>
            </a:xfrm>
            <a:prstGeom prst="rect">
              <a:avLst/>
            </a:prstGeom>
            <a:noFill/>
          </p:spPr>
          <p:txBody>
            <a:bodyPr wrap="none" rtlCol="0">
              <a:spAutoFit/>
            </a:bodyPr>
            <a:lstStyle/>
            <a:p>
              <a:pPr algn="ctr"/>
              <a:r>
                <a:rPr lang="en-US" sz="1000" dirty="0"/>
                <a:t>Type</a:t>
              </a:r>
            </a:p>
          </p:txBody>
        </p:sp>
        <p:sp>
          <p:nvSpPr>
            <p:cNvPr id="170" name="TextBox 169">
              <a:extLst>
                <a:ext uri="{FF2B5EF4-FFF2-40B4-BE49-F238E27FC236}">
                  <a16:creationId xmlns:a16="http://schemas.microsoft.com/office/drawing/2014/main" id="{683E2BDF-E8FC-4BF2-B8BB-9806070B764C}"/>
                </a:ext>
              </a:extLst>
            </p:cNvPr>
            <p:cNvSpPr txBox="1"/>
            <p:nvPr/>
          </p:nvSpPr>
          <p:spPr>
            <a:xfrm>
              <a:off x="9256185" y="2903237"/>
              <a:ext cx="591830" cy="276999"/>
            </a:xfrm>
            <a:prstGeom prst="rect">
              <a:avLst/>
            </a:prstGeom>
            <a:noFill/>
          </p:spPr>
          <p:txBody>
            <a:bodyPr wrap="none" rtlCol="0">
              <a:spAutoFit/>
            </a:bodyPr>
            <a:lstStyle/>
            <a:p>
              <a:pPr algn="ctr"/>
              <a:r>
                <a:rPr lang="en-US" sz="1200" dirty="0"/>
                <a:t>30/40</a:t>
              </a:r>
            </a:p>
          </p:txBody>
        </p:sp>
        <p:sp>
          <p:nvSpPr>
            <p:cNvPr id="171" name="TextBox 170">
              <a:extLst>
                <a:ext uri="{FF2B5EF4-FFF2-40B4-BE49-F238E27FC236}">
                  <a16:creationId xmlns:a16="http://schemas.microsoft.com/office/drawing/2014/main" id="{2610002F-74FF-4E69-A891-A3ABF6D9B325}"/>
                </a:ext>
              </a:extLst>
            </p:cNvPr>
            <p:cNvSpPr txBox="1"/>
            <p:nvPr/>
          </p:nvSpPr>
          <p:spPr>
            <a:xfrm>
              <a:off x="9253098" y="3355702"/>
              <a:ext cx="591830" cy="276999"/>
            </a:xfrm>
            <a:prstGeom prst="rect">
              <a:avLst/>
            </a:prstGeom>
            <a:noFill/>
          </p:spPr>
          <p:txBody>
            <a:bodyPr wrap="none" rtlCol="0">
              <a:spAutoFit/>
            </a:bodyPr>
            <a:lstStyle/>
            <a:p>
              <a:pPr algn="ctr"/>
              <a:r>
                <a:rPr lang="en-US" sz="1200" dirty="0"/>
                <a:t>40/50</a:t>
              </a:r>
            </a:p>
          </p:txBody>
        </p:sp>
        <p:sp>
          <p:nvSpPr>
            <p:cNvPr id="172" name="TextBox 171">
              <a:extLst>
                <a:ext uri="{FF2B5EF4-FFF2-40B4-BE49-F238E27FC236}">
                  <a16:creationId xmlns:a16="http://schemas.microsoft.com/office/drawing/2014/main" id="{DDA67192-01BD-449F-9C12-EC97BACD3408}"/>
                </a:ext>
              </a:extLst>
            </p:cNvPr>
            <p:cNvSpPr txBox="1"/>
            <p:nvPr/>
          </p:nvSpPr>
          <p:spPr>
            <a:xfrm>
              <a:off x="9241487" y="3792262"/>
              <a:ext cx="591830" cy="276999"/>
            </a:xfrm>
            <a:prstGeom prst="rect">
              <a:avLst/>
            </a:prstGeom>
            <a:noFill/>
          </p:spPr>
          <p:txBody>
            <a:bodyPr wrap="none" rtlCol="0">
              <a:spAutoFit/>
            </a:bodyPr>
            <a:lstStyle/>
            <a:p>
              <a:pPr algn="ctr"/>
              <a:r>
                <a:rPr lang="en-US" sz="1200" dirty="0"/>
                <a:t>50/60</a:t>
              </a:r>
            </a:p>
          </p:txBody>
        </p:sp>
        <p:sp>
          <p:nvSpPr>
            <p:cNvPr id="173" name="TextBox 172">
              <a:extLst>
                <a:ext uri="{FF2B5EF4-FFF2-40B4-BE49-F238E27FC236}">
                  <a16:creationId xmlns:a16="http://schemas.microsoft.com/office/drawing/2014/main" id="{4A15FD32-97B9-436D-8BCD-085DEB57C912}"/>
                </a:ext>
              </a:extLst>
            </p:cNvPr>
            <p:cNvSpPr txBox="1"/>
            <p:nvPr/>
          </p:nvSpPr>
          <p:spPr>
            <a:xfrm>
              <a:off x="9252785" y="4217685"/>
              <a:ext cx="591830" cy="276999"/>
            </a:xfrm>
            <a:prstGeom prst="rect">
              <a:avLst/>
            </a:prstGeom>
            <a:noFill/>
          </p:spPr>
          <p:txBody>
            <a:bodyPr wrap="none" rtlCol="0">
              <a:spAutoFit/>
            </a:bodyPr>
            <a:lstStyle/>
            <a:p>
              <a:pPr algn="ctr"/>
              <a:r>
                <a:rPr lang="en-US" sz="1200" dirty="0"/>
                <a:t>60/70</a:t>
              </a:r>
            </a:p>
          </p:txBody>
        </p:sp>
        <p:sp>
          <p:nvSpPr>
            <p:cNvPr id="174" name="TextBox 173">
              <a:extLst>
                <a:ext uri="{FF2B5EF4-FFF2-40B4-BE49-F238E27FC236}">
                  <a16:creationId xmlns:a16="http://schemas.microsoft.com/office/drawing/2014/main" id="{076B1004-F93A-401E-847D-56C24389EEC1}"/>
                </a:ext>
              </a:extLst>
            </p:cNvPr>
            <p:cNvSpPr txBox="1"/>
            <p:nvPr/>
          </p:nvSpPr>
          <p:spPr>
            <a:xfrm>
              <a:off x="9206950" y="4664816"/>
              <a:ext cx="676788" cy="276999"/>
            </a:xfrm>
            <a:prstGeom prst="rect">
              <a:avLst/>
            </a:prstGeom>
            <a:noFill/>
          </p:spPr>
          <p:txBody>
            <a:bodyPr wrap="none" rtlCol="0">
              <a:spAutoFit/>
            </a:bodyPr>
            <a:lstStyle/>
            <a:p>
              <a:pPr algn="ctr"/>
              <a:r>
                <a:rPr lang="en-US" sz="1200" dirty="0"/>
                <a:t>80/100</a:t>
              </a:r>
            </a:p>
          </p:txBody>
        </p:sp>
        <p:sp>
          <p:nvSpPr>
            <p:cNvPr id="175" name="TextBox 174">
              <a:extLst>
                <a:ext uri="{FF2B5EF4-FFF2-40B4-BE49-F238E27FC236}">
                  <a16:creationId xmlns:a16="http://schemas.microsoft.com/office/drawing/2014/main" id="{B57B73CD-0D45-4D81-A80A-9B228866A58E}"/>
                </a:ext>
              </a:extLst>
            </p:cNvPr>
            <p:cNvSpPr txBox="1"/>
            <p:nvPr/>
          </p:nvSpPr>
          <p:spPr>
            <a:xfrm>
              <a:off x="9192129" y="5064304"/>
              <a:ext cx="676788" cy="276999"/>
            </a:xfrm>
            <a:prstGeom prst="rect">
              <a:avLst/>
            </a:prstGeom>
            <a:noFill/>
          </p:spPr>
          <p:txBody>
            <a:bodyPr wrap="none" rtlCol="0">
              <a:spAutoFit/>
            </a:bodyPr>
            <a:lstStyle/>
            <a:p>
              <a:pPr algn="ctr"/>
              <a:r>
                <a:rPr lang="en-US" sz="1200" dirty="0"/>
                <a:t>85/100</a:t>
              </a:r>
            </a:p>
          </p:txBody>
        </p:sp>
      </p:grpSp>
      <p:cxnSp>
        <p:nvCxnSpPr>
          <p:cNvPr id="197" name="Straight Connector 196">
            <a:extLst>
              <a:ext uri="{FF2B5EF4-FFF2-40B4-BE49-F238E27FC236}">
                <a16:creationId xmlns:a16="http://schemas.microsoft.com/office/drawing/2014/main" id="{C670F56B-ADD1-4839-B761-A8BC0D075ACE}"/>
              </a:ext>
            </a:extLst>
          </p:cNvPr>
          <p:cNvCxnSpPr>
            <a:cxnSpLocks/>
          </p:cNvCxnSpPr>
          <p:nvPr/>
        </p:nvCxnSpPr>
        <p:spPr>
          <a:xfrm flipH="1">
            <a:off x="9179850" y="5423395"/>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83BDD171-AB7D-44C9-9DC4-62B8D48133D1}"/>
              </a:ext>
            </a:extLst>
          </p:cNvPr>
          <p:cNvSpPr txBox="1"/>
          <p:nvPr/>
        </p:nvSpPr>
        <p:spPr>
          <a:xfrm>
            <a:off x="9699538" y="5396780"/>
            <a:ext cx="1346844" cy="523220"/>
          </a:xfrm>
          <a:prstGeom prst="rect">
            <a:avLst/>
          </a:prstGeom>
          <a:noFill/>
        </p:spPr>
        <p:txBody>
          <a:bodyPr wrap="square" rtlCol="0">
            <a:spAutoFit/>
          </a:bodyPr>
          <a:lstStyle/>
          <a:p>
            <a:pPr algn="ctr"/>
            <a:r>
              <a:rPr lang="en-US" sz="2800" b="1" dirty="0"/>
              <a:t>$ 550</a:t>
            </a:r>
          </a:p>
        </p:txBody>
      </p:sp>
      <p:sp>
        <p:nvSpPr>
          <p:cNvPr id="199" name="TextBox 198">
            <a:extLst>
              <a:ext uri="{FF2B5EF4-FFF2-40B4-BE49-F238E27FC236}">
                <a16:creationId xmlns:a16="http://schemas.microsoft.com/office/drawing/2014/main" id="{EF51EF24-8B01-4D4B-8AEC-A4D627E3EEE9}"/>
              </a:ext>
            </a:extLst>
          </p:cNvPr>
          <p:cNvSpPr txBox="1"/>
          <p:nvPr/>
        </p:nvSpPr>
        <p:spPr>
          <a:xfrm>
            <a:off x="10927132" y="5399930"/>
            <a:ext cx="1103422" cy="523220"/>
          </a:xfrm>
          <a:prstGeom prst="rect">
            <a:avLst/>
          </a:prstGeom>
          <a:noFill/>
        </p:spPr>
        <p:txBody>
          <a:bodyPr wrap="square" rtlCol="0">
            <a:spAutoFit/>
          </a:bodyPr>
          <a:lstStyle/>
          <a:p>
            <a:pPr algn="ctr"/>
            <a:r>
              <a:rPr lang="en-US" sz="2800" b="1" dirty="0"/>
              <a:t>$ 540</a:t>
            </a:r>
          </a:p>
        </p:txBody>
      </p:sp>
      <p:sp>
        <p:nvSpPr>
          <p:cNvPr id="200" name="TextBox 199">
            <a:extLst>
              <a:ext uri="{FF2B5EF4-FFF2-40B4-BE49-F238E27FC236}">
                <a16:creationId xmlns:a16="http://schemas.microsoft.com/office/drawing/2014/main" id="{FE0E2011-B9FA-403C-9076-3E7784E761F8}"/>
              </a:ext>
            </a:extLst>
          </p:cNvPr>
          <p:cNvSpPr txBox="1"/>
          <p:nvPr/>
        </p:nvSpPr>
        <p:spPr>
          <a:xfrm>
            <a:off x="9160592" y="5542352"/>
            <a:ext cx="761747" cy="276999"/>
          </a:xfrm>
          <a:prstGeom prst="rect">
            <a:avLst/>
          </a:prstGeom>
          <a:noFill/>
        </p:spPr>
        <p:txBody>
          <a:bodyPr wrap="none" rtlCol="0">
            <a:spAutoFit/>
          </a:bodyPr>
          <a:lstStyle/>
          <a:p>
            <a:pPr algn="ctr"/>
            <a:r>
              <a:rPr lang="en-US" sz="1200" dirty="0"/>
              <a:t>100/120</a:t>
            </a:r>
          </a:p>
        </p:txBody>
      </p:sp>
      <p:sp>
        <p:nvSpPr>
          <p:cNvPr id="201" name="TextBox 200">
            <a:extLst>
              <a:ext uri="{FF2B5EF4-FFF2-40B4-BE49-F238E27FC236}">
                <a16:creationId xmlns:a16="http://schemas.microsoft.com/office/drawing/2014/main" id="{CE8C8F23-21B5-4058-A1D0-B0FD5906EB63}"/>
              </a:ext>
            </a:extLst>
          </p:cNvPr>
          <p:cNvSpPr txBox="1"/>
          <p:nvPr/>
        </p:nvSpPr>
        <p:spPr>
          <a:xfrm>
            <a:off x="6535249" y="4294629"/>
            <a:ext cx="2360732" cy="400110"/>
          </a:xfrm>
          <a:prstGeom prst="rect">
            <a:avLst/>
          </a:prstGeom>
          <a:noFill/>
        </p:spPr>
        <p:txBody>
          <a:bodyPr wrap="square" rtlCol="0">
            <a:spAutoFit/>
          </a:bodyPr>
          <a:lstStyle/>
          <a:p>
            <a:r>
              <a:rPr lang="en-US" sz="1000" b="1" dirty="0">
                <a:solidFill>
                  <a:srgbClr val="CA5E5B"/>
                </a:solidFill>
              </a:rPr>
              <a:t>For bulk the prices are decreased </a:t>
            </a:r>
          </a:p>
          <a:p>
            <a:r>
              <a:rPr lang="en-US" sz="1000" b="1" dirty="0">
                <a:solidFill>
                  <a:srgbClr val="CA5E5B"/>
                </a:solidFill>
              </a:rPr>
              <a:t>by 15 USD per MT</a:t>
            </a:r>
          </a:p>
        </p:txBody>
      </p:sp>
      <p:sp>
        <p:nvSpPr>
          <p:cNvPr id="202" name="TextBox 201">
            <a:extLst>
              <a:ext uri="{FF2B5EF4-FFF2-40B4-BE49-F238E27FC236}">
                <a16:creationId xmlns:a16="http://schemas.microsoft.com/office/drawing/2014/main" id="{8E545919-A6AB-400E-9155-920D3B1C8EDE}"/>
              </a:ext>
            </a:extLst>
          </p:cNvPr>
          <p:cNvSpPr txBox="1"/>
          <p:nvPr/>
        </p:nvSpPr>
        <p:spPr>
          <a:xfrm>
            <a:off x="6537367" y="4975199"/>
            <a:ext cx="2360732" cy="400110"/>
          </a:xfrm>
          <a:prstGeom prst="rect">
            <a:avLst/>
          </a:prstGeom>
          <a:noFill/>
        </p:spPr>
        <p:txBody>
          <a:bodyPr wrap="square" rtlCol="0">
            <a:spAutoFit/>
          </a:bodyPr>
          <a:lstStyle/>
          <a:p>
            <a:r>
              <a:rPr lang="en-US" sz="1000" b="1" dirty="0">
                <a:solidFill>
                  <a:srgbClr val="E66863"/>
                </a:solidFill>
              </a:rPr>
              <a:t>These prices are for new drums prices.</a:t>
            </a:r>
          </a:p>
        </p:txBody>
      </p:sp>
    </p:spTree>
    <p:extLst>
      <p:ext uri="{BB962C8B-B14F-4D97-AF65-F5344CB8AC3E}">
        <p14:creationId xmlns:p14="http://schemas.microsoft.com/office/powerpoint/2010/main" val="60936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Petroleum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8" y="2305386"/>
            <a:ext cx="4874025" cy="1712498"/>
            <a:chOff x="544668" y="2305386"/>
            <a:chExt cx="4874025" cy="1712498"/>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391794"/>
              <a:chOff x="602701" y="2305386"/>
              <a:chExt cx="4815992" cy="1391794"/>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376669" y="2885668"/>
                  <a:ext cx="1176924" cy="830997"/>
                </a:xfrm>
                <a:prstGeom prst="rect">
                  <a:avLst/>
                </a:prstGeom>
                <a:noFill/>
              </p:spPr>
              <p:txBody>
                <a:bodyPr wrap="none" rtlCol="0">
                  <a:spAutoFit/>
                </a:bodyPr>
                <a:lstStyle/>
                <a:p>
                  <a:pPr algn="ctr"/>
                  <a:r>
                    <a:rPr lang="en-US" sz="3600" b="1" dirty="0"/>
                    <a:t>$ -4 </a:t>
                  </a:r>
                </a:p>
                <a:p>
                  <a:pPr algn="ctr"/>
                  <a:r>
                    <a:rPr lang="en-US" sz="1200" b="1" dirty="0"/>
                    <a:t>MINUS PLATTS</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369016"/>
                <a:ext cx="1941918" cy="1211250"/>
                <a:chOff x="1658349" y="2369016"/>
                <a:chExt cx="1941918" cy="1211250"/>
              </a:xfrm>
            </p:grpSpPr>
            <p:sp>
              <p:nvSpPr>
                <p:cNvPr id="99" name="TextBox 98">
                  <a:extLst>
                    <a:ext uri="{FF2B5EF4-FFF2-40B4-BE49-F238E27FC236}">
                      <a16:creationId xmlns:a16="http://schemas.microsoft.com/office/drawing/2014/main" id="{09B7A9F7-2EE3-4AFA-9E8C-C17568615472}"/>
                    </a:ext>
                  </a:extLst>
                </p:cNvPr>
                <p:cNvSpPr txBox="1"/>
                <p:nvPr/>
              </p:nvSpPr>
              <p:spPr>
                <a:xfrm>
                  <a:off x="1768055" y="2369016"/>
                  <a:ext cx="1673856" cy="523220"/>
                </a:xfrm>
                <a:prstGeom prst="rect">
                  <a:avLst/>
                </a:prstGeom>
                <a:noFill/>
              </p:spPr>
              <p:txBody>
                <a:bodyPr wrap="none" rtlCol="0">
                  <a:spAutoFit/>
                </a:bodyPr>
                <a:lstStyle/>
                <a:p>
                  <a:pPr algn="ctr"/>
                  <a:r>
                    <a:rPr lang="de-DE" sz="1400" dirty="0"/>
                    <a:t>LNG, LIQUI DIFIED</a:t>
                  </a:r>
                </a:p>
                <a:p>
                  <a:pPr algn="ctr"/>
                  <a:r>
                    <a:rPr lang="de-DE" sz="1400" dirty="0"/>
                    <a:t>NATURAL GAS</a:t>
                  </a:r>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 MT / month </a:t>
                  </a:r>
                </a:p>
                <a:p>
                  <a:pPr algn="ctr"/>
                  <a:r>
                    <a:rPr lang="en-US" sz="900" b="1" dirty="0"/>
                    <a:t>and Maximum of 100 MT / month</a:t>
                  </a:r>
                </a:p>
                <a:p>
                  <a:pPr algn="ctr"/>
                  <a:r>
                    <a:rPr lang="en-US" sz="900" b="1" dirty="0"/>
                    <a:t>Origin: Russia / Egypt  / Algeria</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2.5 seller side, USD 2.5 Buyer side Per Metric Ton</a:t>
              </a:r>
            </a:p>
          </p:txBody>
        </p:sp>
      </p:grpSp>
      <p:grpSp>
        <p:nvGrpSpPr>
          <p:cNvPr id="102" name="Group 101">
            <a:extLst>
              <a:ext uri="{FF2B5EF4-FFF2-40B4-BE49-F238E27FC236}">
                <a16:creationId xmlns:a16="http://schemas.microsoft.com/office/drawing/2014/main" id="{B0C60AA7-9B24-47AD-99E5-BC804D930614}"/>
              </a:ext>
            </a:extLst>
          </p:cNvPr>
          <p:cNvGrpSpPr/>
          <p:nvPr/>
        </p:nvGrpSpPr>
        <p:grpSpPr>
          <a:xfrm>
            <a:off x="6154722" y="2319153"/>
            <a:ext cx="4874025" cy="1712498"/>
            <a:chOff x="544668" y="2305386"/>
            <a:chExt cx="4874025" cy="1712498"/>
          </a:xfrm>
        </p:grpSpPr>
        <p:grpSp>
          <p:nvGrpSpPr>
            <p:cNvPr id="103" name="Group 102">
              <a:extLst>
                <a:ext uri="{FF2B5EF4-FFF2-40B4-BE49-F238E27FC236}">
                  <a16:creationId xmlns:a16="http://schemas.microsoft.com/office/drawing/2014/main" id="{2E23BE20-9067-40E7-9B94-348A77ED9A02}"/>
                </a:ext>
              </a:extLst>
            </p:cNvPr>
            <p:cNvGrpSpPr/>
            <p:nvPr/>
          </p:nvGrpSpPr>
          <p:grpSpPr>
            <a:xfrm>
              <a:off x="602701" y="2305386"/>
              <a:ext cx="4815992" cy="1391794"/>
              <a:chOff x="602701" y="2305386"/>
              <a:chExt cx="4815992" cy="1391794"/>
            </a:xfrm>
          </p:grpSpPr>
          <p:grpSp>
            <p:nvGrpSpPr>
              <p:cNvPr id="105" name="Group 104">
                <a:extLst>
                  <a:ext uri="{FF2B5EF4-FFF2-40B4-BE49-F238E27FC236}">
                    <a16:creationId xmlns:a16="http://schemas.microsoft.com/office/drawing/2014/main" id="{0859E52E-193E-4974-9F84-79A77398EBD1}"/>
                  </a:ext>
                </a:extLst>
              </p:cNvPr>
              <p:cNvGrpSpPr/>
              <p:nvPr/>
            </p:nvGrpSpPr>
            <p:grpSpPr>
              <a:xfrm>
                <a:off x="602701" y="2305386"/>
                <a:ext cx="4815992" cy="1391794"/>
                <a:chOff x="83559" y="2400020"/>
                <a:chExt cx="4815992" cy="1391794"/>
              </a:xfrm>
            </p:grpSpPr>
            <p:sp>
              <p:nvSpPr>
                <p:cNvPr id="109" name="TextBox 108">
                  <a:extLst>
                    <a:ext uri="{FF2B5EF4-FFF2-40B4-BE49-F238E27FC236}">
                      <a16:creationId xmlns:a16="http://schemas.microsoft.com/office/drawing/2014/main" id="{C62BCDF4-421A-4CD2-903B-384D73385554}"/>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10" name="Group 109">
                  <a:extLst>
                    <a:ext uri="{FF2B5EF4-FFF2-40B4-BE49-F238E27FC236}">
                      <a16:creationId xmlns:a16="http://schemas.microsoft.com/office/drawing/2014/main" id="{838F0EBC-E697-45F6-849F-331CBCE663E8}"/>
                    </a:ext>
                  </a:extLst>
                </p:cNvPr>
                <p:cNvGrpSpPr/>
                <p:nvPr/>
              </p:nvGrpSpPr>
              <p:grpSpPr>
                <a:xfrm>
                  <a:off x="3030711" y="2492627"/>
                  <a:ext cx="1868840" cy="1285595"/>
                  <a:chOff x="3374795" y="2040325"/>
                  <a:chExt cx="2858365" cy="1441161"/>
                </a:xfrm>
              </p:grpSpPr>
              <p:sp>
                <p:nvSpPr>
                  <p:cNvPr id="128" name="Rectangle 127">
                    <a:extLst>
                      <a:ext uri="{FF2B5EF4-FFF2-40B4-BE49-F238E27FC236}">
                        <a16:creationId xmlns:a16="http://schemas.microsoft.com/office/drawing/2014/main" id="{FF50A5EC-2ECB-41A4-A67E-F79E271B3EDD}"/>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16DD4696-F4A2-4E3D-9E50-1706E10642D8}"/>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20ADF3ED-85FD-4016-8E84-4DBBD7F1A4A1}"/>
                    </a:ext>
                  </a:extLst>
                </p:cNvPr>
                <p:cNvGrpSpPr/>
                <p:nvPr/>
              </p:nvGrpSpPr>
              <p:grpSpPr>
                <a:xfrm>
                  <a:off x="1231735" y="2496793"/>
                  <a:ext cx="1759124" cy="1281428"/>
                  <a:chOff x="1231735" y="2496793"/>
                  <a:chExt cx="1759124" cy="1281428"/>
                </a:xfrm>
              </p:grpSpPr>
              <p:sp>
                <p:nvSpPr>
                  <p:cNvPr id="126" name="Rectangle 125">
                    <a:extLst>
                      <a:ext uri="{FF2B5EF4-FFF2-40B4-BE49-F238E27FC236}">
                        <a16:creationId xmlns:a16="http://schemas.microsoft.com/office/drawing/2014/main" id="{BE57318D-6534-4C96-B54E-C96BA34F112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Rectangle 126">
                    <a:extLst>
                      <a:ext uri="{FF2B5EF4-FFF2-40B4-BE49-F238E27FC236}">
                        <a16:creationId xmlns:a16="http://schemas.microsoft.com/office/drawing/2014/main" id="{271350B3-35C0-4FBF-9564-2697501DF72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5" name="Rectangle 124">
                  <a:extLst>
                    <a:ext uri="{FF2B5EF4-FFF2-40B4-BE49-F238E27FC236}">
                      <a16:creationId xmlns:a16="http://schemas.microsoft.com/office/drawing/2014/main" id="{96506310-5BEB-4B29-8E75-D816A3B8F9BE}"/>
                    </a:ext>
                  </a:extLst>
                </p:cNvPr>
                <p:cNvSpPr/>
                <p:nvPr/>
              </p:nvSpPr>
              <p:spPr>
                <a:xfrm>
                  <a:off x="83559" y="2496793"/>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06" name="Group 105">
                <a:extLst>
                  <a:ext uri="{FF2B5EF4-FFF2-40B4-BE49-F238E27FC236}">
                    <a16:creationId xmlns:a16="http://schemas.microsoft.com/office/drawing/2014/main" id="{BB79831D-5624-44BD-8DE8-BB45A3786544}"/>
                  </a:ext>
                </a:extLst>
              </p:cNvPr>
              <p:cNvGrpSpPr/>
              <p:nvPr/>
            </p:nvGrpSpPr>
            <p:grpSpPr>
              <a:xfrm>
                <a:off x="1614217" y="2367356"/>
                <a:ext cx="2020557" cy="1212910"/>
                <a:chOff x="1614217" y="2367356"/>
                <a:chExt cx="2020557" cy="1212910"/>
              </a:xfrm>
            </p:grpSpPr>
            <p:sp>
              <p:nvSpPr>
                <p:cNvPr id="107" name="TextBox 106">
                  <a:extLst>
                    <a:ext uri="{FF2B5EF4-FFF2-40B4-BE49-F238E27FC236}">
                      <a16:creationId xmlns:a16="http://schemas.microsoft.com/office/drawing/2014/main" id="{5F2F8088-46D5-4F07-9F23-52F764ECCB01}"/>
                    </a:ext>
                  </a:extLst>
                </p:cNvPr>
                <p:cNvSpPr txBox="1"/>
                <p:nvPr/>
              </p:nvSpPr>
              <p:spPr>
                <a:xfrm>
                  <a:off x="1614217" y="2367356"/>
                  <a:ext cx="2020557" cy="461665"/>
                </a:xfrm>
                <a:prstGeom prst="rect">
                  <a:avLst/>
                </a:prstGeom>
                <a:noFill/>
              </p:spPr>
              <p:txBody>
                <a:bodyPr wrap="square" rtlCol="0">
                  <a:spAutoFit/>
                </a:bodyPr>
                <a:lstStyle/>
                <a:p>
                  <a:pPr algn="ctr"/>
                  <a:r>
                    <a:rPr lang="de-DE" sz="1200" dirty="0"/>
                    <a:t>LPG, LIQUID </a:t>
                  </a:r>
                </a:p>
                <a:p>
                  <a:pPr algn="ctr"/>
                  <a:r>
                    <a:rPr lang="de-DE" sz="1200" dirty="0"/>
                    <a:t>PETROLEUM GAS (LPG)</a:t>
                  </a:r>
                  <a:endParaRPr lang="en-US" sz="1200" dirty="0"/>
                </a:p>
              </p:txBody>
            </p:sp>
            <p:sp>
              <p:nvSpPr>
                <p:cNvPr id="108" name="TextBox 107">
                  <a:extLst>
                    <a:ext uri="{FF2B5EF4-FFF2-40B4-BE49-F238E27FC236}">
                      <a16:creationId xmlns:a16="http://schemas.microsoft.com/office/drawing/2014/main" id="{FB9D12C3-4CAC-45EA-ABC5-5986D7FA4D49}"/>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Russia  / Algeria</a:t>
                  </a:r>
                </a:p>
              </p:txBody>
            </p:sp>
          </p:grpSp>
        </p:grpSp>
        <p:sp>
          <p:nvSpPr>
            <p:cNvPr id="104" name="TextBox 103">
              <a:extLst>
                <a:ext uri="{FF2B5EF4-FFF2-40B4-BE49-F238E27FC236}">
                  <a16:creationId xmlns:a16="http://schemas.microsoft.com/office/drawing/2014/main" id="{32D148F7-EDE8-4DE7-8C1D-5590691D1CFF}"/>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2.5 seller side, USD 2.5 Buyer side Per Metric Ton</a:t>
              </a:r>
            </a:p>
          </p:txBody>
        </p:sp>
      </p:grpSp>
      <p:grpSp>
        <p:nvGrpSpPr>
          <p:cNvPr id="131" name="Group 130">
            <a:extLst>
              <a:ext uri="{FF2B5EF4-FFF2-40B4-BE49-F238E27FC236}">
                <a16:creationId xmlns:a16="http://schemas.microsoft.com/office/drawing/2014/main" id="{BB8E9D4A-6942-40A1-9DDA-ABC7AD812802}"/>
              </a:ext>
            </a:extLst>
          </p:cNvPr>
          <p:cNvGrpSpPr/>
          <p:nvPr/>
        </p:nvGrpSpPr>
        <p:grpSpPr>
          <a:xfrm>
            <a:off x="544668" y="4148326"/>
            <a:ext cx="4874025" cy="1712498"/>
            <a:chOff x="544668" y="2305386"/>
            <a:chExt cx="4874025" cy="1712498"/>
          </a:xfrm>
        </p:grpSpPr>
        <p:grpSp>
          <p:nvGrpSpPr>
            <p:cNvPr id="132" name="Group 131">
              <a:extLst>
                <a:ext uri="{FF2B5EF4-FFF2-40B4-BE49-F238E27FC236}">
                  <a16:creationId xmlns:a16="http://schemas.microsoft.com/office/drawing/2014/main" id="{E504D293-F5D0-429B-8E07-0B29F6E27436}"/>
                </a:ext>
              </a:extLst>
            </p:cNvPr>
            <p:cNvGrpSpPr/>
            <p:nvPr/>
          </p:nvGrpSpPr>
          <p:grpSpPr>
            <a:xfrm>
              <a:off x="602701" y="2305386"/>
              <a:ext cx="4815992" cy="1391794"/>
              <a:chOff x="602701" y="2305386"/>
              <a:chExt cx="4815992" cy="1391794"/>
            </a:xfrm>
          </p:grpSpPr>
          <p:grpSp>
            <p:nvGrpSpPr>
              <p:cNvPr id="134" name="Group 133">
                <a:extLst>
                  <a:ext uri="{FF2B5EF4-FFF2-40B4-BE49-F238E27FC236}">
                    <a16:creationId xmlns:a16="http://schemas.microsoft.com/office/drawing/2014/main" id="{D2F6FBE4-AEBE-46B0-B029-75304C0E2378}"/>
                  </a:ext>
                </a:extLst>
              </p:cNvPr>
              <p:cNvGrpSpPr/>
              <p:nvPr/>
            </p:nvGrpSpPr>
            <p:grpSpPr>
              <a:xfrm>
                <a:off x="602701" y="2305386"/>
                <a:ext cx="4815992" cy="1391794"/>
                <a:chOff x="83559" y="2400020"/>
                <a:chExt cx="4815992" cy="1391794"/>
              </a:xfrm>
            </p:grpSpPr>
            <p:sp>
              <p:nvSpPr>
                <p:cNvPr id="138" name="TextBox 137">
                  <a:extLst>
                    <a:ext uri="{FF2B5EF4-FFF2-40B4-BE49-F238E27FC236}">
                      <a16:creationId xmlns:a16="http://schemas.microsoft.com/office/drawing/2014/main" id="{539B0617-44C5-48C5-B83A-6D1FD1CCB405}"/>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39" name="Group 138">
                  <a:extLst>
                    <a:ext uri="{FF2B5EF4-FFF2-40B4-BE49-F238E27FC236}">
                      <a16:creationId xmlns:a16="http://schemas.microsoft.com/office/drawing/2014/main" id="{9B2735F0-08BF-4311-9DA1-31D59F5BBB92}"/>
                    </a:ext>
                  </a:extLst>
                </p:cNvPr>
                <p:cNvGrpSpPr/>
                <p:nvPr/>
              </p:nvGrpSpPr>
              <p:grpSpPr>
                <a:xfrm>
                  <a:off x="3030711" y="2492627"/>
                  <a:ext cx="1868840" cy="1285595"/>
                  <a:chOff x="3374795" y="2040325"/>
                  <a:chExt cx="2858365" cy="1441161"/>
                </a:xfrm>
              </p:grpSpPr>
              <p:sp>
                <p:nvSpPr>
                  <p:cNvPr id="145" name="Rectangle 144">
                    <a:extLst>
                      <a:ext uri="{FF2B5EF4-FFF2-40B4-BE49-F238E27FC236}">
                        <a16:creationId xmlns:a16="http://schemas.microsoft.com/office/drawing/2014/main" id="{E9CD0DD8-E744-418F-B156-98AF5571A6EE}"/>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FF2B86D-5B88-4885-8D0A-8F03EB7AA370}"/>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63E76DB1-7DA8-43CD-A619-6513F4084689}"/>
                    </a:ext>
                  </a:extLst>
                </p:cNvPr>
                <p:cNvGrpSpPr/>
                <p:nvPr/>
              </p:nvGrpSpPr>
              <p:grpSpPr>
                <a:xfrm>
                  <a:off x="1231735" y="2496793"/>
                  <a:ext cx="1759124" cy="1281428"/>
                  <a:chOff x="1231735" y="2496793"/>
                  <a:chExt cx="1759124" cy="1281428"/>
                </a:xfrm>
              </p:grpSpPr>
              <p:sp>
                <p:nvSpPr>
                  <p:cNvPr id="143" name="Rectangle 142">
                    <a:extLst>
                      <a:ext uri="{FF2B5EF4-FFF2-40B4-BE49-F238E27FC236}">
                        <a16:creationId xmlns:a16="http://schemas.microsoft.com/office/drawing/2014/main" id="{693A4026-5A4D-4F1A-8FD5-F4254F2789EA}"/>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4" name="Rectangle 143">
                    <a:extLst>
                      <a:ext uri="{FF2B5EF4-FFF2-40B4-BE49-F238E27FC236}">
                        <a16:creationId xmlns:a16="http://schemas.microsoft.com/office/drawing/2014/main" id="{CAE80D90-305A-4E5A-A0BE-E938F19A26D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42" name="Rectangle 141">
                  <a:extLst>
                    <a:ext uri="{FF2B5EF4-FFF2-40B4-BE49-F238E27FC236}">
                      <a16:creationId xmlns:a16="http://schemas.microsoft.com/office/drawing/2014/main" id="{15CB11E8-348B-4A76-8A0E-2329DCB32773}"/>
                    </a:ext>
                  </a:extLst>
                </p:cNvPr>
                <p:cNvSpPr/>
                <p:nvPr/>
              </p:nvSpPr>
              <p:spPr>
                <a:xfrm>
                  <a:off x="83559" y="2496793"/>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5" name="Group 134">
                <a:extLst>
                  <a:ext uri="{FF2B5EF4-FFF2-40B4-BE49-F238E27FC236}">
                    <a16:creationId xmlns:a16="http://schemas.microsoft.com/office/drawing/2014/main" id="{E087C0FE-60A7-4ED1-A6FD-66CCB3376675}"/>
                  </a:ext>
                </a:extLst>
              </p:cNvPr>
              <p:cNvGrpSpPr/>
              <p:nvPr/>
            </p:nvGrpSpPr>
            <p:grpSpPr>
              <a:xfrm>
                <a:off x="1561494" y="2369016"/>
                <a:ext cx="2143334" cy="1266281"/>
                <a:chOff x="1561494" y="2369016"/>
                <a:chExt cx="2143334" cy="1266281"/>
              </a:xfrm>
            </p:grpSpPr>
            <p:sp>
              <p:nvSpPr>
                <p:cNvPr id="136" name="TextBox 135">
                  <a:extLst>
                    <a:ext uri="{FF2B5EF4-FFF2-40B4-BE49-F238E27FC236}">
                      <a16:creationId xmlns:a16="http://schemas.microsoft.com/office/drawing/2014/main" id="{86DDD6D4-5A2B-4038-9F0D-724F0ACC2A39}"/>
                    </a:ext>
                  </a:extLst>
                </p:cNvPr>
                <p:cNvSpPr txBox="1"/>
                <p:nvPr/>
              </p:nvSpPr>
              <p:spPr>
                <a:xfrm>
                  <a:off x="1768055" y="2369016"/>
                  <a:ext cx="1673856" cy="523220"/>
                </a:xfrm>
                <a:prstGeom prst="rect">
                  <a:avLst/>
                </a:prstGeom>
                <a:noFill/>
              </p:spPr>
              <p:txBody>
                <a:bodyPr wrap="none" rtlCol="0">
                  <a:spAutoFit/>
                </a:bodyPr>
                <a:lstStyle/>
                <a:p>
                  <a:pPr algn="ctr"/>
                  <a:r>
                    <a:rPr lang="pt-BR" sz="1400" dirty="0"/>
                    <a:t>REBCO GOST 51 </a:t>
                  </a:r>
                </a:p>
                <a:p>
                  <a:pPr algn="ctr"/>
                  <a:r>
                    <a:rPr lang="pt-BR" sz="1400" dirty="0"/>
                    <a:t>858- 200 /9965-76</a:t>
                  </a:r>
                  <a:endParaRPr lang="en-US" sz="1400" dirty="0"/>
                </a:p>
              </p:txBody>
            </p:sp>
            <p:sp>
              <p:nvSpPr>
                <p:cNvPr id="137" name="TextBox 136">
                  <a:extLst>
                    <a:ext uri="{FF2B5EF4-FFF2-40B4-BE49-F238E27FC236}">
                      <a16:creationId xmlns:a16="http://schemas.microsoft.com/office/drawing/2014/main" id="{1F663B99-A870-4290-88C2-B3B38841AE2F}"/>
                    </a:ext>
                  </a:extLst>
                </p:cNvPr>
                <p:cNvSpPr txBox="1"/>
                <p:nvPr/>
              </p:nvSpPr>
              <p:spPr>
                <a:xfrm>
                  <a:off x="1561494" y="2988966"/>
                  <a:ext cx="2143334" cy="646331"/>
                </a:xfrm>
                <a:prstGeom prst="rect">
                  <a:avLst/>
                </a:prstGeom>
                <a:noFill/>
              </p:spPr>
              <p:txBody>
                <a:bodyPr wrap="square" rtlCol="0">
                  <a:spAutoFit/>
                </a:bodyPr>
                <a:lstStyle/>
                <a:p>
                  <a:pPr algn="ctr"/>
                  <a:r>
                    <a:rPr lang="en-US" sz="900" b="1" dirty="0"/>
                    <a:t>Minimum of 500,000 Barrel / </a:t>
                  </a:r>
                </a:p>
                <a:p>
                  <a:pPr algn="ctr"/>
                  <a:r>
                    <a:rPr lang="en-US" sz="900" b="1" dirty="0"/>
                    <a:t>month and Maximum of </a:t>
                  </a:r>
                  <a:endParaRPr lang="ar-EG" sz="900" b="1" dirty="0"/>
                </a:p>
                <a:p>
                  <a:pPr algn="ctr"/>
                  <a:r>
                    <a:rPr lang="en-US" sz="900" b="1" dirty="0"/>
                    <a:t>2,000,000 Barrel / month </a:t>
                  </a:r>
                </a:p>
                <a:p>
                  <a:pPr algn="ctr"/>
                  <a:r>
                    <a:rPr lang="en-US" sz="900" b="1" dirty="0"/>
                    <a:t>Origin: Russia</a:t>
                  </a:r>
                </a:p>
              </p:txBody>
            </p:sp>
          </p:grpSp>
        </p:grpSp>
        <p:sp>
          <p:nvSpPr>
            <p:cNvPr id="133" name="TextBox 132">
              <a:extLst>
                <a:ext uri="{FF2B5EF4-FFF2-40B4-BE49-F238E27FC236}">
                  <a16:creationId xmlns:a16="http://schemas.microsoft.com/office/drawing/2014/main" id="{39D2A6B8-0280-4257-8F1A-1E7A955C554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0.50 seller side, USD 0.50 Buyer side Per barrel</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EF9C4088-F54D-4895-9A74-D9D5CDFEA1A5}"/>
              </a:ext>
            </a:extLst>
          </p:cNvPr>
          <p:cNvSpPr txBox="1"/>
          <p:nvPr/>
        </p:nvSpPr>
        <p:spPr>
          <a:xfrm>
            <a:off x="9531072" y="2853581"/>
            <a:ext cx="1176924" cy="830997"/>
          </a:xfrm>
          <a:prstGeom prst="rect">
            <a:avLst/>
          </a:prstGeom>
          <a:noFill/>
        </p:spPr>
        <p:txBody>
          <a:bodyPr wrap="none" rtlCol="0">
            <a:spAutoFit/>
          </a:bodyPr>
          <a:lstStyle/>
          <a:p>
            <a:pPr algn="ctr"/>
            <a:r>
              <a:rPr lang="en-US" sz="3600" b="1" dirty="0"/>
              <a:t>$ -4 </a:t>
            </a:r>
          </a:p>
          <a:p>
            <a:pPr algn="ctr"/>
            <a:r>
              <a:rPr lang="en-US" sz="1200" b="1" dirty="0"/>
              <a:t>MINUS PLATTS</a:t>
            </a:r>
          </a:p>
        </p:txBody>
      </p:sp>
      <p:sp>
        <p:nvSpPr>
          <p:cNvPr id="89" name="TextBox 88">
            <a:extLst>
              <a:ext uri="{FF2B5EF4-FFF2-40B4-BE49-F238E27FC236}">
                <a16:creationId xmlns:a16="http://schemas.microsoft.com/office/drawing/2014/main" id="{4ADD44D9-E0F8-4188-AA82-C36139AAE2DB}"/>
              </a:ext>
            </a:extLst>
          </p:cNvPr>
          <p:cNvSpPr txBox="1"/>
          <p:nvPr/>
        </p:nvSpPr>
        <p:spPr>
          <a:xfrm>
            <a:off x="3895811" y="4665303"/>
            <a:ext cx="1176924" cy="830997"/>
          </a:xfrm>
          <a:prstGeom prst="rect">
            <a:avLst/>
          </a:prstGeom>
          <a:noFill/>
        </p:spPr>
        <p:txBody>
          <a:bodyPr wrap="none" rtlCol="0">
            <a:spAutoFit/>
          </a:bodyPr>
          <a:lstStyle/>
          <a:p>
            <a:pPr algn="ctr"/>
            <a:r>
              <a:rPr lang="en-US" sz="3600" b="1" dirty="0"/>
              <a:t>$ -4 </a:t>
            </a:r>
          </a:p>
          <a:p>
            <a:pPr algn="ctr"/>
            <a:r>
              <a:rPr lang="en-US" sz="1200" b="1" dirty="0"/>
              <a:t>MINUS PLATTS</a:t>
            </a:r>
          </a:p>
        </p:txBody>
      </p:sp>
      <p:grpSp>
        <p:nvGrpSpPr>
          <p:cNvPr id="5" name="Group 4">
            <a:extLst>
              <a:ext uri="{FF2B5EF4-FFF2-40B4-BE49-F238E27FC236}">
                <a16:creationId xmlns:a16="http://schemas.microsoft.com/office/drawing/2014/main" id="{D3D68C97-BD76-491D-9415-316420C06099}"/>
              </a:ext>
            </a:extLst>
          </p:cNvPr>
          <p:cNvGrpSpPr/>
          <p:nvPr/>
        </p:nvGrpSpPr>
        <p:grpSpPr>
          <a:xfrm>
            <a:off x="6154722" y="4162093"/>
            <a:ext cx="4874025" cy="1712498"/>
            <a:chOff x="6154722" y="4162093"/>
            <a:chExt cx="4874025" cy="1712498"/>
          </a:xfrm>
        </p:grpSpPr>
        <p:grpSp>
          <p:nvGrpSpPr>
            <p:cNvPr id="147" name="Group 146">
              <a:extLst>
                <a:ext uri="{FF2B5EF4-FFF2-40B4-BE49-F238E27FC236}">
                  <a16:creationId xmlns:a16="http://schemas.microsoft.com/office/drawing/2014/main" id="{4F56941E-1695-42F2-BF13-FF107563790B}"/>
                </a:ext>
              </a:extLst>
            </p:cNvPr>
            <p:cNvGrpSpPr/>
            <p:nvPr/>
          </p:nvGrpSpPr>
          <p:grpSpPr>
            <a:xfrm>
              <a:off x="6154722" y="4162093"/>
              <a:ext cx="4874025" cy="1712498"/>
              <a:chOff x="544668" y="2305386"/>
              <a:chExt cx="4874025" cy="1712498"/>
            </a:xfrm>
          </p:grpSpPr>
          <p:grpSp>
            <p:nvGrpSpPr>
              <p:cNvPr id="148" name="Group 147">
                <a:extLst>
                  <a:ext uri="{FF2B5EF4-FFF2-40B4-BE49-F238E27FC236}">
                    <a16:creationId xmlns:a16="http://schemas.microsoft.com/office/drawing/2014/main" id="{8936469B-7B91-4F6C-8275-260CBAD7B819}"/>
                  </a:ext>
                </a:extLst>
              </p:cNvPr>
              <p:cNvGrpSpPr/>
              <p:nvPr/>
            </p:nvGrpSpPr>
            <p:grpSpPr>
              <a:xfrm>
                <a:off x="602701" y="2305386"/>
                <a:ext cx="4815992" cy="1413380"/>
                <a:chOff x="602701" y="2305386"/>
                <a:chExt cx="4815992" cy="1413380"/>
              </a:xfrm>
            </p:grpSpPr>
            <p:grpSp>
              <p:nvGrpSpPr>
                <p:cNvPr id="150" name="Group 149">
                  <a:extLst>
                    <a:ext uri="{FF2B5EF4-FFF2-40B4-BE49-F238E27FC236}">
                      <a16:creationId xmlns:a16="http://schemas.microsoft.com/office/drawing/2014/main" id="{5A8986B4-28A5-41E9-BD36-DF0CAC8724A5}"/>
                    </a:ext>
                  </a:extLst>
                </p:cNvPr>
                <p:cNvGrpSpPr/>
                <p:nvPr/>
              </p:nvGrpSpPr>
              <p:grpSpPr>
                <a:xfrm>
                  <a:off x="602701" y="2305386"/>
                  <a:ext cx="4815992" cy="1391794"/>
                  <a:chOff x="83559" y="2400020"/>
                  <a:chExt cx="4815992" cy="1391794"/>
                </a:xfrm>
              </p:grpSpPr>
              <p:sp>
                <p:nvSpPr>
                  <p:cNvPr id="154" name="TextBox 153">
                    <a:extLst>
                      <a:ext uri="{FF2B5EF4-FFF2-40B4-BE49-F238E27FC236}">
                        <a16:creationId xmlns:a16="http://schemas.microsoft.com/office/drawing/2014/main" id="{571C9A11-B25C-4601-80D5-395695FB5136}"/>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55" name="Group 154">
                    <a:extLst>
                      <a:ext uri="{FF2B5EF4-FFF2-40B4-BE49-F238E27FC236}">
                        <a16:creationId xmlns:a16="http://schemas.microsoft.com/office/drawing/2014/main" id="{FA517BD5-2D6C-422B-BA96-34C8095CC06D}"/>
                      </a:ext>
                    </a:extLst>
                  </p:cNvPr>
                  <p:cNvGrpSpPr/>
                  <p:nvPr/>
                </p:nvGrpSpPr>
                <p:grpSpPr>
                  <a:xfrm>
                    <a:off x="3030711" y="2492627"/>
                    <a:ext cx="1868840" cy="1285595"/>
                    <a:chOff x="3374795" y="2040325"/>
                    <a:chExt cx="2858365" cy="1441161"/>
                  </a:xfrm>
                </p:grpSpPr>
                <p:sp>
                  <p:nvSpPr>
                    <p:cNvPr id="161" name="Rectangle 160">
                      <a:extLst>
                        <a:ext uri="{FF2B5EF4-FFF2-40B4-BE49-F238E27FC236}">
                          <a16:creationId xmlns:a16="http://schemas.microsoft.com/office/drawing/2014/main" id="{01330204-46E6-412D-9CF4-CBEB056C618A}"/>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a:extLst>
                        <a:ext uri="{FF2B5EF4-FFF2-40B4-BE49-F238E27FC236}">
                          <a16:creationId xmlns:a16="http://schemas.microsoft.com/office/drawing/2014/main" id="{A72FDE3D-BF34-4B8A-8999-202D0FD4EAD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67CBB02C-F4AF-482C-977B-1CFF3124A5AC}"/>
                      </a:ext>
                    </a:extLst>
                  </p:cNvPr>
                  <p:cNvGrpSpPr/>
                  <p:nvPr/>
                </p:nvGrpSpPr>
                <p:grpSpPr>
                  <a:xfrm>
                    <a:off x="1231735" y="2496793"/>
                    <a:ext cx="1759124" cy="1281428"/>
                    <a:chOff x="1231735" y="2496793"/>
                    <a:chExt cx="1759124" cy="1281428"/>
                  </a:xfrm>
                </p:grpSpPr>
                <p:sp>
                  <p:nvSpPr>
                    <p:cNvPr id="159" name="Rectangle 158">
                      <a:extLst>
                        <a:ext uri="{FF2B5EF4-FFF2-40B4-BE49-F238E27FC236}">
                          <a16:creationId xmlns:a16="http://schemas.microsoft.com/office/drawing/2014/main" id="{9FED5F46-A95D-4493-9FF9-F669A59A0E4F}"/>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0" name="Rectangle 159">
                      <a:extLst>
                        <a:ext uri="{FF2B5EF4-FFF2-40B4-BE49-F238E27FC236}">
                          <a16:creationId xmlns:a16="http://schemas.microsoft.com/office/drawing/2014/main" id="{9874234E-135C-40D6-BBC5-F236B0A88D4D}"/>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8" name="Rectangle 157">
                    <a:extLst>
                      <a:ext uri="{FF2B5EF4-FFF2-40B4-BE49-F238E27FC236}">
                        <a16:creationId xmlns:a16="http://schemas.microsoft.com/office/drawing/2014/main" id="{3E784423-E1A8-4627-BFD4-01968812CFB3}"/>
                      </a:ext>
                    </a:extLst>
                  </p:cNvPr>
                  <p:cNvSpPr/>
                  <p:nvPr/>
                </p:nvSpPr>
                <p:spPr>
                  <a:xfrm>
                    <a:off x="83559" y="2496793"/>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51" name="Group 150">
                  <a:extLst>
                    <a:ext uri="{FF2B5EF4-FFF2-40B4-BE49-F238E27FC236}">
                      <a16:creationId xmlns:a16="http://schemas.microsoft.com/office/drawing/2014/main" id="{4D72C7C0-FE41-4550-AAE2-E348E01DBB0F}"/>
                    </a:ext>
                  </a:extLst>
                </p:cNvPr>
                <p:cNvGrpSpPr/>
                <p:nvPr/>
              </p:nvGrpSpPr>
              <p:grpSpPr>
                <a:xfrm>
                  <a:off x="1579120" y="2485118"/>
                  <a:ext cx="2090750" cy="1233648"/>
                  <a:chOff x="1579120" y="2485118"/>
                  <a:chExt cx="2090750" cy="1233648"/>
                </a:xfrm>
              </p:grpSpPr>
              <p:sp>
                <p:nvSpPr>
                  <p:cNvPr id="152" name="TextBox 151">
                    <a:extLst>
                      <a:ext uri="{FF2B5EF4-FFF2-40B4-BE49-F238E27FC236}">
                        <a16:creationId xmlns:a16="http://schemas.microsoft.com/office/drawing/2014/main" id="{5EAD6DB4-2856-4BF2-89A1-A1721547E62C}"/>
                      </a:ext>
                    </a:extLst>
                  </p:cNvPr>
                  <p:cNvSpPr txBox="1"/>
                  <p:nvPr/>
                </p:nvSpPr>
                <p:spPr>
                  <a:xfrm>
                    <a:off x="1789167" y="2485118"/>
                    <a:ext cx="1645002" cy="307777"/>
                  </a:xfrm>
                  <a:prstGeom prst="rect">
                    <a:avLst/>
                  </a:prstGeom>
                  <a:noFill/>
                </p:spPr>
                <p:txBody>
                  <a:bodyPr wrap="none" rtlCol="0">
                    <a:spAutoFit/>
                  </a:bodyPr>
                  <a:lstStyle/>
                  <a:p>
                    <a:pPr algn="ctr"/>
                    <a:r>
                      <a:rPr lang="de-DE" sz="1400" dirty="0"/>
                      <a:t>LIGHT CRUDE OIL</a:t>
                    </a:r>
                    <a:endParaRPr lang="en-US" sz="1400" dirty="0"/>
                  </a:p>
                </p:txBody>
              </p:sp>
              <p:sp>
                <p:nvSpPr>
                  <p:cNvPr id="153" name="TextBox 152">
                    <a:extLst>
                      <a:ext uri="{FF2B5EF4-FFF2-40B4-BE49-F238E27FC236}">
                        <a16:creationId xmlns:a16="http://schemas.microsoft.com/office/drawing/2014/main" id="{FC539A04-66E7-4613-8CD0-24C4189D9196}"/>
                      </a:ext>
                    </a:extLst>
                  </p:cNvPr>
                  <p:cNvSpPr txBox="1"/>
                  <p:nvPr/>
                </p:nvSpPr>
                <p:spPr>
                  <a:xfrm>
                    <a:off x="1579120" y="2933936"/>
                    <a:ext cx="2090750" cy="784830"/>
                  </a:xfrm>
                  <a:prstGeom prst="rect">
                    <a:avLst/>
                  </a:prstGeom>
                  <a:noFill/>
                </p:spPr>
                <p:txBody>
                  <a:bodyPr wrap="square" rtlCol="0">
                    <a:spAutoFit/>
                  </a:bodyPr>
                  <a:lstStyle/>
                  <a:p>
                    <a:pPr algn="ctr"/>
                    <a:r>
                      <a:rPr lang="en-US" sz="900" b="1" dirty="0"/>
                      <a:t>Minimum of 1,000,000 Barrel / month </a:t>
                    </a:r>
                  </a:p>
                  <a:p>
                    <a:pPr algn="ctr"/>
                    <a:r>
                      <a:rPr lang="en-US" sz="900" b="1" dirty="0"/>
                      <a:t>and Maximum of 3,00,000 </a:t>
                    </a:r>
                    <a:endParaRPr lang="ar-EG" sz="900" b="1" dirty="0"/>
                  </a:p>
                  <a:p>
                    <a:pPr algn="ctr"/>
                    <a:r>
                      <a:rPr lang="en-US" sz="900" b="1" dirty="0"/>
                      <a:t>Barrel / month </a:t>
                    </a:r>
                  </a:p>
                  <a:p>
                    <a:pPr algn="ctr"/>
                    <a:r>
                      <a:rPr lang="en-US" sz="900" b="1" dirty="0"/>
                      <a:t>Origin: Russia /</a:t>
                    </a:r>
                    <a:r>
                      <a:rPr lang="en-US" sz="900" b="1" dirty="0" err="1"/>
                      <a:t>oman</a:t>
                    </a:r>
                    <a:endParaRPr lang="en-US" sz="900" b="1" dirty="0"/>
                  </a:p>
                </p:txBody>
              </p:sp>
            </p:grpSp>
          </p:grpSp>
          <p:sp>
            <p:nvSpPr>
              <p:cNvPr id="149" name="TextBox 148">
                <a:extLst>
                  <a:ext uri="{FF2B5EF4-FFF2-40B4-BE49-F238E27FC236}">
                    <a16:creationId xmlns:a16="http://schemas.microsoft.com/office/drawing/2014/main" id="{07FAECEE-2F93-4B0F-BE69-B81BAE7ED496}"/>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0.50 seller side, USD 0.50 Buyer side Per barrel</a:t>
                </a:r>
              </a:p>
            </p:txBody>
          </p:sp>
        </p:grpSp>
        <p:sp>
          <p:nvSpPr>
            <p:cNvPr id="90" name="TextBox 89">
              <a:extLst>
                <a:ext uri="{FF2B5EF4-FFF2-40B4-BE49-F238E27FC236}">
                  <a16:creationId xmlns:a16="http://schemas.microsoft.com/office/drawing/2014/main" id="{3CB9EC9B-84E4-4941-8BA8-64D022DE3CA2}"/>
                </a:ext>
              </a:extLst>
            </p:cNvPr>
            <p:cNvSpPr txBox="1"/>
            <p:nvPr/>
          </p:nvSpPr>
          <p:spPr>
            <a:xfrm>
              <a:off x="9533669" y="4639188"/>
              <a:ext cx="1176924" cy="830997"/>
            </a:xfrm>
            <a:prstGeom prst="rect">
              <a:avLst/>
            </a:prstGeom>
            <a:noFill/>
          </p:spPr>
          <p:txBody>
            <a:bodyPr wrap="none" rtlCol="0">
              <a:spAutoFit/>
            </a:bodyPr>
            <a:lstStyle/>
            <a:p>
              <a:pPr algn="ctr"/>
              <a:r>
                <a:rPr lang="en-US" sz="3600" b="1" dirty="0"/>
                <a:t>$ -4 </a:t>
              </a:r>
            </a:p>
            <a:p>
              <a:pPr algn="ctr"/>
              <a:r>
                <a:rPr lang="en-US" sz="1200" b="1" dirty="0"/>
                <a:t>MINUS PLATTS</a:t>
              </a:r>
            </a:p>
          </p:txBody>
        </p:sp>
      </p:grpSp>
    </p:spTree>
    <p:extLst>
      <p:ext uri="{BB962C8B-B14F-4D97-AF65-F5344CB8AC3E}">
        <p14:creationId xmlns:p14="http://schemas.microsoft.com/office/powerpoint/2010/main" val="221548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Petroleum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B0C60AA7-9B24-47AD-99E5-BC804D930614}"/>
              </a:ext>
            </a:extLst>
          </p:cNvPr>
          <p:cNvGrpSpPr/>
          <p:nvPr/>
        </p:nvGrpSpPr>
        <p:grpSpPr>
          <a:xfrm>
            <a:off x="6154722" y="2319153"/>
            <a:ext cx="4874025" cy="1712498"/>
            <a:chOff x="544668" y="2305386"/>
            <a:chExt cx="4874025" cy="1712498"/>
          </a:xfrm>
        </p:grpSpPr>
        <p:grpSp>
          <p:nvGrpSpPr>
            <p:cNvPr id="103" name="Group 102">
              <a:extLst>
                <a:ext uri="{FF2B5EF4-FFF2-40B4-BE49-F238E27FC236}">
                  <a16:creationId xmlns:a16="http://schemas.microsoft.com/office/drawing/2014/main" id="{2E23BE20-9067-40E7-9B94-348A77ED9A02}"/>
                </a:ext>
              </a:extLst>
            </p:cNvPr>
            <p:cNvGrpSpPr/>
            <p:nvPr/>
          </p:nvGrpSpPr>
          <p:grpSpPr>
            <a:xfrm>
              <a:off x="602701" y="2305386"/>
              <a:ext cx="4815992" cy="1391794"/>
              <a:chOff x="602701" y="2305386"/>
              <a:chExt cx="4815992" cy="1391794"/>
            </a:xfrm>
          </p:grpSpPr>
          <p:grpSp>
            <p:nvGrpSpPr>
              <p:cNvPr id="105" name="Group 104">
                <a:extLst>
                  <a:ext uri="{FF2B5EF4-FFF2-40B4-BE49-F238E27FC236}">
                    <a16:creationId xmlns:a16="http://schemas.microsoft.com/office/drawing/2014/main" id="{0859E52E-193E-4974-9F84-79A77398EBD1}"/>
                  </a:ext>
                </a:extLst>
              </p:cNvPr>
              <p:cNvGrpSpPr/>
              <p:nvPr/>
            </p:nvGrpSpPr>
            <p:grpSpPr>
              <a:xfrm>
                <a:off x="602701" y="2305386"/>
                <a:ext cx="4815992" cy="1391794"/>
                <a:chOff x="83559" y="2400020"/>
                <a:chExt cx="4815992" cy="1391794"/>
              </a:xfrm>
            </p:grpSpPr>
            <p:sp>
              <p:nvSpPr>
                <p:cNvPr id="109" name="TextBox 108">
                  <a:extLst>
                    <a:ext uri="{FF2B5EF4-FFF2-40B4-BE49-F238E27FC236}">
                      <a16:creationId xmlns:a16="http://schemas.microsoft.com/office/drawing/2014/main" id="{C62BCDF4-421A-4CD2-903B-384D73385554}"/>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10" name="Group 109">
                  <a:extLst>
                    <a:ext uri="{FF2B5EF4-FFF2-40B4-BE49-F238E27FC236}">
                      <a16:creationId xmlns:a16="http://schemas.microsoft.com/office/drawing/2014/main" id="{838F0EBC-E697-45F6-849F-331CBCE663E8}"/>
                    </a:ext>
                  </a:extLst>
                </p:cNvPr>
                <p:cNvGrpSpPr/>
                <p:nvPr/>
              </p:nvGrpSpPr>
              <p:grpSpPr>
                <a:xfrm>
                  <a:off x="3030711" y="2492627"/>
                  <a:ext cx="1868840" cy="1285595"/>
                  <a:chOff x="3374795" y="2040325"/>
                  <a:chExt cx="2858365" cy="1441161"/>
                </a:xfrm>
              </p:grpSpPr>
              <p:sp>
                <p:nvSpPr>
                  <p:cNvPr id="128" name="Rectangle 127">
                    <a:extLst>
                      <a:ext uri="{FF2B5EF4-FFF2-40B4-BE49-F238E27FC236}">
                        <a16:creationId xmlns:a16="http://schemas.microsoft.com/office/drawing/2014/main" id="{FF50A5EC-2ECB-41A4-A67E-F79E271B3EDD}"/>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16DD4696-F4A2-4E3D-9E50-1706E10642D8}"/>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20ADF3ED-85FD-4016-8E84-4DBBD7F1A4A1}"/>
                    </a:ext>
                  </a:extLst>
                </p:cNvPr>
                <p:cNvGrpSpPr/>
                <p:nvPr/>
              </p:nvGrpSpPr>
              <p:grpSpPr>
                <a:xfrm>
                  <a:off x="1231735" y="2496793"/>
                  <a:ext cx="1759124" cy="1281428"/>
                  <a:chOff x="1231735" y="2496793"/>
                  <a:chExt cx="1759124" cy="1281428"/>
                </a:xfrm>
              </p:grpSpPr>
              <p:sp>
                <p:nvSpPr>
                  <p:cNvPr id="126" name="Rectangle 125">
                    <a:extLst>
                      <a:ext uri="{FF2B5EF4-FFF2-40B4-BE49-F238E27FC236}">
                        <a16:creationId xmlns:a16="http://schemas.microsoft.com/office/drawing/2014/main" id="{BE57318D-6534-4C96-B54E-C96BA34F112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Rectangle 126">
                    <a:extLst>
                      <a:ext uri="{FF2B5EF4-FFF2-40B4-BE49-F238E27FC236}">
                        <a16:creationId xmlns:a16="http://schemas.microsoft.com/office/drawing/2014/main" id="{271350B3-35C0-4FBF-9564-2697501DF72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5" name="Rectangle 124">
                  <a:extLst>
                    <a:ext uri="{FF2B5EF4-FFF2-40B4-BE49-F238E27FC236}">
                      <a16:creationId xmlns:a16="http://schemas.microsoft.com/office/drawing/2014/main" id="{96506310-5BEB-4B29-8E75-D816A3B8F9BE}"/>
                    </a:ext>
                  </a:extLst>
                </p:cNvPr>
                <p:cNvSpPr/>
                <p:nvPr/>
              </p:nvSpPr>
              <p:spPr>
                <a:xfrm>
                  <a:off x="83559" y="2496793"/>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06" name="Group 105">
                <a:extLst>
                  <a:ext uri="{FF2B5EF4-FFF2-40B4-BE49-F238E27FC236}">
                    <a16:creationId xmlns:a16="http://schemas.microsoft.com/office/drawing/2014/main" id="{BB79831D-5624-44BD-8DE8-BB45A3786544}"/>
                  </a:ext>
                </a:extLst>
              </p:cNvPr>
              <p:cNvGrpSpPr/>
              <p:nvPr/>
            </p:nvGrpSpPr>
            <p:grpSpPr>
              <a:xfrm>
                <a:off x="1658349" y="2353488"/>
                <a:ext cx="1941918" cy="1226778"/>
                <a:chOff x="1658349" y="2353488"/>
                <a:chExt cx="1941918" cy="1226778"/>
              </a:xfrm>
            </p:grpSpPr>
            <p:sp>
              <p:nvSpPr>
                <p:cNvPr id="107" name="TextBox 106">
                  <a:extLst>
                    <a:ext uri="{FF2B5EF4-FFF2-40B4-BE49-F238E27FC236}">
                      <a16:creationId xmlns:a16="http://schemas.microsoft.com/office/drawing/2014/main" id="{5F2F8088-46D5-4F07-9F23-52F764ECCB01}"/>
                    </a:ext>
                  </a:extLst>
                </p:cNvPr>
                <p:cNvSpPr txBox="1"/>
                <p:nvPr/>
              </p:nvSpPr>
              <p:spPr>
                <a:xfrm>
                  <a:off x="1873052" y="2353488"/>
                  <a:ext cx="1463862" cy="553998"/>
                </a:xfrm>
                <a:prstGeom prst="rect">
                  <a:avLst/>
                </a:prstGeom>
                <a:noFill/>
              </p:spPr>
              <p:txBody>
                <a:bodyPr wrap="square" rtlCol="0">
                  <a:spAutoFit/>
                </a:bodyPr>
                <a:lstStyle/>
                <a:p>
                  <a:pPr algn="ctr"/>
                  <a:r>
                    <a:rPr lang="en-US" sz="1000" dirty="0"/>
                    <a:t>EASTERN SIBERIAN </a:t>
                  </a:r>
                </a:p>
                <a:p>
                  <a:pPr algn="ctr"/>
                  <a:r>
                    <a:rPr lang="en-US" sz="1000" dirty="0"/>
                    <a:t>PACIFIC OCEAN OIL </a:t>
                  </a:r>
                </a:p>
                <a:p>
                  <a:pPr algn="ctr"/>
                  <a:r>
                    <a:rPr lang="en-US" sz="1000" dirty="0"/>
                    <a:t>(ESPO) RUSSIAN </a:t>
                  </a:r>
                </a:p>
              </p:txBody>
            </p:sp>
            <p:sp>
              <p:nvSpPr>
                <p:cNvPr id="108" name="TextBox 107">
                  <a:extLst>
                    <a:ext uri="{FF2B5EF4-FFF2-40B4-BE49-F238E27FC236}">
                      <a16:creationId xmlns:a16="http://schemas.microsoft.com/office/drawing/2014/main" id="{FB9D12C3-4CAC-45EA-ABC5-5986D7FA4D49}"/>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5000 Barrel / month </a:t>
                  </a:r>
                </a:p>
                <a:p>
                  <a:pPr algn="ctr"/>
                  <a:r>
                    <a:rPr lang="en-US" sz="900" b="1" dirty="0"/>
                    <a:t>and Maximum of 1,000,000 Barrel / month </a:t>
                  </a:r>
                </a:p>
                <a:p>
                  <a:pPr algn="ctr"/>
                  <a:r>
                    <a:rPr lang="en-US" sz="900" b="1" dirty="0"/>
                    <a:t>Origin : Russia</a:t>
                  </a:r>
                </a:p>
              </p:txBody>
            </p:sp>
          </p:grpSp>
        </p:grpSp>
        <p:sp>
          <p:nvSpPr>
            <p:cNvPr id="104" name="TextBox 103">
              <a:extLst>
                <a:ext uri="{FF2B5EF4-FFF2-40B4-BE49-F238E27FC236}">
                  <a16:creationId xmlns:a16="http://schemas.microsoft.com/office/drawing/2014/main" id="{32D148F7-EDE8-4DE7-8C1D-5590691D1CFF}"/>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0.50 seller side, USD 0.50 Buyer side Per barrel</a:t>
              </a:r>
            </a:p>
          </p:txBody>
        </p:sp>
      </p:grpSp>
      <p:grpSp>
        <p:nvGrpSpPr>
          <p:cNvPr id="131" name="Group 130">
            <a:extLst>
              <a:ext uri="{FF2B5EF4-FFF2-40B4-BE49-F238E27FC236}">
                <a16:creationId xmlns:a16="http://schemas.microsoft.com/office/drawing/2014/main" id="{BB8E9D4A-6942-40A1-9DDA-ABC7AD812802}"/>
              </a:ext>
            </a:extLst>
          </p:cNvPr>
          <p:cNvGrpSpPr/>
          <p:nvPr/>
        </p:nvGrpSpPr>
        <p:grpSpPr>
          <a:xfrm>
            <a:off x="544668" y="4148326"/>
            <a:ext cx="4874025" cy="1712498"/>
            <a:chOff x="544668" y="2305386"/>
            <a:chExt cx="4874025" cy="1712498"/>
          </a:xfrm>
        </p:grpSpPr>
        <p:grpSp>
          <p:nvGrpSpPr>
            <p:cNvPr id="132" name="Group 131">
              <a:extLst>
                <a:ext uri="{FF2B5EF4-FFF2-40B4-BE49-F238E27FC236}">
                  <a16:creationId xmlns:a16="http://schemas.microsoft.com/office/drawing/2014/main" id="{E504D293-F5D0-429B-8E07-0B29F6E27436}"/>
                </a:ext>
              </a:extLst>
            </p:cNvPr>
            <p:cNvGrpSpPr/>
            <p:nvPr/>
          </p:nvGrpSpPr>
          <p:grpSpPr>
            <a:xfrm>
              <a:off x="602701" y="2305386"/>
              <a:ext cx="4815992" cy="1391794"/>
              <a:chOff x="602701" y="2305386"/>
              <a:chExt cx="4815992" cy="1391794"/>
            </a:xfrm>
          </p:grpSpPr>
          <p:grpSp>
            <p:nvGrpSpPr>
              <p:cNvPr id="134" name="Group 133">
                <a:extLst>
                  <a:ext uri="{FF2B5EF4-FFF2-40B4-BE49-F238E27FC236}">
                    <a16:creationId xmlns:a16="http://schemas.microsoft.com/office/drawing/2014/main" id="{D2F6FBE4-AEBE-46B0-B029-75304C0E2378}"/>
                  </a:ext>
                </a:extLst>
              </p:cNvPr>
              <p:cNvGrpSpPr/>
              <p:nvPr/>
            </p:nvGrpSpPr>
            <p:grpSpPr>
              <a:xfrm>
                <a:off x="602701" y="2305386"/>
                <a:ext cx="4815992" cy="1391794"/>
                <a:chOff x="83559" y="2400020"/>
                <a:chExt cx="4815992" cy="1391794"/>
              </a:xfrm>
            </p:grpSpPr>
            <p:sp>
              <p:nvSpPr>
                <p:cNvPr id="138" name="TextBox 137">
                  <a:extLst>
                    <a:ext uri="{FF2B5EF4-FFF2-40B4-BE49-F238E27FC236}">
                      <a16:creationId xmlns:a16="http://schemas.microsoft.com/office/drawing/2014/main" id="{539B0617-44C5-48C5-B83A-6D1FD1CCB405}"/>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39" name="Group 138">
                  <a:extLst>
                    <a:ext uri="{FF2B5EF4-FFF2-40B4-BE49-F238E27FC236}">
                      <a16:creationId xmlns:a16="http://schemas.microsoft.com/office/drawing/2014/main" id="{9B2735F0-08BF-4311-9DA1-31D59F5BBB92}"/>
                    </a:ext>
                  </a:extLst>
                </p:cNvPr>
                <p:cNvGrpSpPr/>
                <p:nvPr/>
              </p:nvGrpSpPr>
              <p:grpSpPr>
                <a:xfrm>
                  <a:off x="3030711" y="2492627"/>
                  <a:ext cx="1868840" cy="1285595"/>
                  <a:chOff x="3374795" y="2040325"/>
                  <a:chExt cx="2858365" cy="1441161"/>
                </a:xfrm>
              </p:grpSpPr>
              <p:sp>
                <p:nvSpPr>
                  <p:cNvPr id="145" name="Rectangle 144">
                    <a:extLst>
                      <a:ext uri="{FF2B5EF4-FFF2-40B4-BE49-F238E27FC236}">
                        <a16:creationId xmlns:a16="http://schemas.microsoft.com/office/drawing/2014/main" id="{E9CD0DD8-E744-418F-B156-98AF5571A6EE}"/>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FF2B86D-5B88-4885-8D0A-8F03EB7AA370}"/>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63E76DB1-7DA8-43CD-A619-6513F4084689}"/>
                    </a:ext>
                  </a:extLst>
                </p:cNvPr>
                <p:cNvGrpSpPr/>
                <p:nvPr/>
              </p:nvGrpSpPr>
              <p:grpSpPr>
                <a:xfrm>
                  <a:off x="1231735" y="2496793"/>
                  <a:ext cx="1759124" cy="1281428"/>
                  <a:chOff x="1231735" y="2496793"/>
                  <a:chExt cx="1759124" cy="1281428"/>
                </a:xfrm>
              </p:grpSpPr>
              <p:sp>
                <p:nvSpPr>
                  <p:cNvPr id="143" name="Rectangle 142">
                    <a:extLst>
                      <a:ext uri="{FF2B5EF4-FFF2-40B4-BE49-F238E27FC236}">
                        <a16:creationId xmlns:a16="http://schemas.microsoft.com/office/drawing/2014/main" id="{693A4026-5A4D-4F1A-8FD5-F4254F2789EA}"/>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4" name="Rectangle 143">
                    <a:extLst>
                      <a:ext uri="{FF2B5EF4-FFF2-40B4-BE49-F238E27FC236}">
                        <a16:creationId xmlns:a16="http://schemas.microsoft.com/office/drawing/2014/main" id="{CAE80D90-305A-4E5A-A0BE-E938F19A26D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42" name="Rectangle 141">
                  <a:extLst>
                    <a:ext uri="{FF2B5EF4-FFF2-40B4-BE49-F238E27FC236}">
                      <a16:creationId xmlns:a16="http://schemas.microsoft.com/office/drawing/2014/main" id="{15CB11E8-348B-4A76-8A0E-2329DCB32773}"/>
                    </a:ext>
                  </a:extLst>
                </p:cNvPr>
                <p:cNvSpPr/>
                <p:nvPr/>
              </p:nvSpPr>
              <p:spPr>
                <a:xfrm>
                  <a:off x="83559" y="2496793"/>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5" name="Group 134">
                <a:extLst>
                  <a:ext uri="{FF2B5EF4-FFF2-40B4-BE49-F238E27FC236}">
                    <a16:creationId xmlns:a16="http://schemas.microsoft.com/office/drawing/2014/main" id="{E087C0FE-60A7-4ED1-A6FD-66CCB3376675}"/>
                  </a:ext>
                </a:extLst>
              </p:cNvPr>
              <p:cNvGrpSpPr/>
              <p:nvPr/>
            </p:nvGrpSpPr>
            <p:grpSpPr>
              <a:xfrm>
                <a:off x="1626189" y="2369016"/>
                <a:ext cx="1974078" cy="1211250"/>
                <a:chOff x="1626189" y="2369016"/>
                <a:chExt cx="1974078" cy="1211250"/>
              </a:xfrm>
            </p:grpSpPr>
            <p:sp>
              <p:nvSpPr>
                <p:cNvPr id="136" name="TextBox 135">
                  <a:extLst>
                    <a:ext uri="{FF2B5EF4-FFF2-40B4-BE49-F238E27FC236}">
                      <a16:creationId xmlns:a16="http://schemas.microsoft.com/office/drawing/2014/main" id="{86DDD6D4-5A2B-4038-9F0D-724F0ACC2A39}"/>
                    </a:ext>
                  </a:extLst>
                </p:cNvPr>
                <p:cNvSpPr txBox="1"/>
                <p:nvPr/>
              </p:nvSpPr>
              <p:spPr>
                <a:xfrm>
                  <a:off x="1626189" y="2369016"/>
                  <a:ext cx="1957588" cy="523220"/>
                </a:xfrm>
                <a:prstGeom prst="rect">
                  <a:avLst/>
                </a:prstGeom>
                <a:noFill/>
              </p:spPr>
              <p:txBody>
                <a:bodyPr wrap="none" rtlCol="0">
                  <a:spAutoFit/>
                </a:bodyPr>
                <a:lstStyle/>
                <a:p>
                  <a:pPr algn="ctr"/>
                  <a:r>
                    <a:rPr lang="de-DE" sz="1400" dirty="0"/>
                    <a:t>(LCO ) LIGHT CYCLE </a:t>
                  </a:r>
                </a:p>
                <a:p>
                  <a:pPr algn="ctr"/>
                  <a:r>
                    <a:rPr lang="de-DE" sz="1400" dirty="0"/>
                    <a:t>OIL</a:t>
                  </a:r>
                  <a:endParaRPr lang="en-US" sz="1400" dirty="0"/>
                </a:p>
              </p:txBody>
            </p:sp>
            <p:sp>
              <p:nvSpPr>
                <p:cNvPr id="137" name="TextBox 136">
                  <a:extLst>
                    <a:ext uri="{FF2B5EF4-FFF2-40B4-BE49-F238E27FC236}">
                      <a16:creationId xmlns:a16="http://schemas.microsoft.com/office/drawing/2014/main" id="{1F663B99-A870-4290-88C2-B3B38841AE2F}"/>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5000 Barrel / month </a:t>
                  </a:r>
                </a:p>
                <a:p>
                  <a:pPr algn="ctr"/>
                  <a:r>
                    <a:rPr lang="en-US" sz="900" b="1" dirty="0"/>
                    <a:t>and Maximum of 1,000,000 Barrel / month </a:t>
                  </a:r>
                </a:p>
                <a:p>
                  <a:pPr algn="ctr"/>
                  <a:r>
                    <a:rPr lang="en-US" sz="900" b="1" dirty="0"/>
                    <a:t>Origin : Russia</a:t>
                  </a:r>
                </a:p>
              </p:txBody>
            </p:sp>
          </p:grpSp>
        </p:grpSp>
        <p:sp>
          <p:nvSpPr>
            <p:cNvPr id="133" name="TextBox 132">
              <a:extLst>
                <a:ext uri="{FF2B5EF4-FFF2-40B4-BE49-F238E27FC236}">
                  <a16:creationId xmlns:a16="http://schemas.microsoft.com/office/drawing/2014/main" id="{39D2A6B8-0280-4257-8F1A-1E7A955C554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0.50 seller side, USD 0.50 Buyer side Per barrel</a:t>
              </a:r>
            </a:p>
          </p:txBody>
        </p:sp>
      </p:grpSp>
      <p:grpSp>
        <p:nvGrpSpPr>
          <p:cNvPr id="147" name="Group 146">
            <a:extLst>
              <a:ext uri="{FF2B5EF4-FFF2-40B4-BE49-F238E27FC236}">
                <a16:creationId xmlns:a16="http://schemas.microsoft.com/office/drawing/2014/main" id="{4F56941E-1695-42F2-BF13-FF107563790B}"/>
              </a:ext>
            </a:extLst>
          </p:cNvPr>
          <p:cNvGrpSpPr/>
          <p:nvPr/>
        </p:nvGrpSpPr>
        <p:grpSpPr>
          <a:xfrm>
            <a:off x="6154722" y="4162093"/>
            <a:ext cx="4874025" cy="1712498"/>
            <a:chOff x="544668" y="2305386"/>
            <a:chExt cx="4874025" cy="1712498"/>
          </a:xfrm>
        </p:grpSpPr>
        <p:grpSp>
          <p:nvGrpSpPr>
            <p:cNvPr id="148" name="Group 147">
              <a:extLst>
                <a:ext uri="{FF2B5EF4-FFF2-40B4-BE49-F238E27FC236}">
                  <a16:creationId xmlns:a16="http://schemas.microsoft.com/office/drawing/2014/main" id="{8936469B-7B91-4F6C-8275-260CBAD7B819}"/>
                </a:ext>
              </a:extLst>
            </p:cNvPr>
            <p:cNvGrpSpPr/>
            <p:nvPr/>
          </p:nvGrpSpPr>
          <p:grpSpPr>
            <a:xfrm>
              <a:off x="602701" y="2305386"/>
              <a:ext cx="4815992" cy="1391794"/>
              <a:chOff x="602701" y="2305386"/>
              <a:chExt cx="4815992" cy="1391794"/>
            </a:xfrm>
          </p:grpSpPr>
          <p:grpSp>
            <p:nvGrpSpPr>
              <p:cNvPr id="150" name="Group 149">
                <a:extLst>
                  <a:ext uri="{FF2B5EF4-FFF2-40B4-BE49-F238E27FC236}">
                    <a16:creationId xmlns:a16="http://schemas.microsoft.com/office/drawing/2014/main" id="{5A8986B4-28A5-41E9-BD36-DF0CAC8724A5}"/>
                  </a:ext>
                </a:extLst>
              </p:cNvPr>
              <p:cNvGrpSpPr/>
              <p:nvPr/>
            </p:nvGrpSpPr>
            <p:grpSpPr>
              <a:xfrm>
                <a:off x="602701" y="2305386"/>
                <a:ext cx="4815992" cy="1391794"/>
                <a:chOff x="83559" y="2400020"/>
                <a:chExt cx="4815992" cy="1391794"/>
              </a:xfrm>
            </p:grpSpPr>
            <p:sp>
              <p:nvSpPr>
                <p:cNvPr id="154" name="TextBox 153">
                  <a:extLst>
                    <a:ext uri="{FF2B5EF4-FFF2-40B4-BE49-F238E27FC236}">
                      <a16:creationId xmlns:a16="http://schemas.microsoft.com/office/drawing/2014/main" id="{571C9A11-B25C-4601-80D5-395695FB5136}"/>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55" name="Group 154">
                  <a:extLst>
                    <a:ext uri="{FF2B5EF4-FFF2-40B4-BE49-F238E27FC236}">
                      <a16:creationId xmlns:a16="http://schemas.microsoft.com/office/drawing/2014/main" id="{FA517BD5-2D6C-422B-BA96-34C8095CC06D}"/>
                    </a:ext>
                  </a:extLst>
                </p:cNvPr>
                <p:cNvGrpSpPr/>
                <p:nvPr/>
              </p:nvGrpSpPr>
              <p:grpSpPr>
                <a:xfrm>
                  <a:off x="3030711" y="2492627"/>
                  <a:ext cx="1868840" cy="1285595"/>
                  <a:chOff x="3374795" y="2040325"/>
                  <a:chExt cx="2858365" cy="1441161"/>
                </a:xfrm>
              </p:grpSpPr>
              <p:sp>
                <p:nvSpPr>
                  <p:cNvPr id="161" name="Rectangle 160">
                    <a:extLst>
                      <a:ext uri="{FF2B5EF4-FFF2-40B4-BE49-F238E27FC236}">
                        <a16:creationId xmlns:a16="http://schemas.microsoft.com/office/drawing/2014/main" id="{01330204-46E6-412D-9CF4-CBEB056C618A}"/>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a:extLst>
                      <a:ext uri="{FF2B5EF4-FFF2-40B4-BE49-F238E27FC236}">
                        <a16:creationId xmlns:a16="http://schemas.microsoft.com/office/drawing/2014/main" id="{A72FDE3D-BF34-4B8A-8999-202D0FD4EAD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67CBB02C-F4AF-482C-977B-1CFF3124A5AC}"/>
                    </a:ext>
                  </a:extLst>
                </p:cNvPr>
                <p:cNvGrpSpPr/>
                <p:nvPr/>
              </p:nvGrpSpPr>
              <p:grpSpPr>
                <a:xfrm>
                  <a:off x="1231735" y="2496793"/>
                  <a:ext cx="1759124" cy="1281428"/>
                  <a:chOff x="1231735" y="2496793"/>
                  <a:chExt cx="1759124" cy="1281428"/>
                </a:xfrm>
              </p:grpSpPr>
              <p:sp>
                <p:nvSpPr>
                  <p:cNvPr id="159" name="Rectangle 158">
                    <a:extLst>
                      <a:ext uri="{FF2B5EF4-FFF2-40B4-BE49-F238E27FC236}">
                        <a16:creationId xmlns:a16="http://schemas.microsoft.com/office/drawing/2014/main" id="{9FED5F46-A95D-4493-9FF9-F669A59A0E4F}"/>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0" name="Rectangle 159">
                    <a:extLst>
                      <a:ext uri="{FF2B5EF4-FFF2-40B4-BE49-F238E27FC236}">
                        <a16:creationId xmlns:a16="http://schemas.microsoft.com/office/drawing/2014/main" id="{9874234E-135C-40D6-BBC5-F236B0A88D4D}"/>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8" name="Rectangle 157">
                  <a:extLst>
                    <a:ext uri="{FF2B5EF4-FFF2-40B4-BE49-F238E27FC236}">
                      <a16:creationId xmlns:a16="http://schemas.microsoft.com/office/drawing/2014/main" id="{3E784423-E1A8-4627-BFD4-01968812CFB3}"/>
                    </a:ext>
                  </a:extLst>
                </p:cNvPr>
                <p:cNvSpPr/>
                <p:nvPr/>
              </p:nvSpPr>
              <p:spPr>
                <a:xfrm>
                  <a:off x="83559" y="2496793"/>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51" name="Group 150">
                <a:extLst>
                  <a:ext uri="{FF2B5EF4-FFF2-40B4-BE49-F238E27FC236}">
                    <a16:creationId xmlns:a16="http://schemas.microsoft.com/office/drawing/2014/main" id="{4D72C7C0-FE41-4550-AAE2-E348E01DBB0F}"/>
                  </a:ext>
                </a:extLst>
              </p:cNvPr>
              <p:cNvGrpSpPr/>
              <p:nvPr/>
            </p:nvGrpSpPr>
            <p:grpSpPr>
              <a:xfrm>
                <a:off x="1658349" y="2369016"/>
                <a:ext cx="1941918" cy="1211250"/>
                <a:chOff x="1658349" y="2369016"/>
                <a:chExt cx="1941918" cy="1211250"/>
              </a:xfrm>
            </p:grpSpPr>
            <p:sp>
              <p:nvSpPr>
                <p:cNvPr id="152" name="TextBox 151">
                  <a:extLst>
                    <a:ext uri="{FF2B5EF4-FFF2-40B4-BE49-F238E27FC236}">
                      <a16:creationId xmlns:a16="http://schemas.microsoft.com/office/drawing/2014/main" id="{5EAD6DB4-2856-4BF2-89A1-A1721547E62C}"/>
                    </a:ext>
                  </a:extLst>
                </p:cNvPr>
                <p:cNvSpPr txBox="1"/>
                <p:nvPr/>
              </p:nvSpPr>
              <p:spPr>
                <a:xfrm>
                  <a:off x="1783283" y="2369016"/>
                  <a:ext cx="1643400" cy="523220"/>
                </a:xfrm>
                <a:prstGeom prst="rect">
                  <a:avLst/>
                </a:prstGeom>
                <a:noFill/>
              </p:spPr>
              <p:txBody>
                <a:bodyPr wrap="none" rtlCol="0">
                  <a:spAutoFit/>
                </a:bodyPr>
                <a:lstStyle/>
                <a:p>
                  <a:pPr algn="ctr"/>
                  <a:r>
                    <a:rPr lang="en-US" sz="1400" dirty="0"/>
                    <a:t>Crude Oil Bonny </a:t>
                  </a:r>
                </a:p>
                <a:p>
                  <a:pPr algn="ctr"/>
                  <a:r>
                    <a:rPr lang="en-US" sz="1400" dirty="0"/>
                    <a:t>Light Nigerian </a:t>
                  </a:r>
                </a:p>
              </p:txBody>
            </p:sp>
            <p:sp>
              <p:nvSpPr>
                <p:cNvPr id="153" name="TextBox 152">
                  <a:extLst>
                    <a:ext uri="{FF2B5EF4-FFF2-40B4-BE49-F238E27FC236}">
                      <a16:creationId xmlns:a16="http://schemas.microsoft.com/office/drawing/2014/main" id="{FC539A04-66E7-4613-8CD0-24C4189D9196}"/>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5000 Barrel / month </a:t>
                  </a:r>
                </a:p>
                <a:p>
                  <a:pPr algn="ctr"/>
                  <a:r>
                    <a:rPr lang="en-US" sz="900" b="1" dirty="0"/>
                    <a:t>and Maximum of 1,000,000 Barrel / month </a:t>
                  </a:r>
                </a:p>
                <a:p>
                  <a:pPr algn="ctr"/>
                  <a:r>
                    <a:rPr lang="en-US" sz="900" b="1" dirty="0"/>
                    <a:t>Origin : Russia</a:t>
                  </a:r>
                </a:p>
              </p:txBody>
            </p:sp>
          </p:grpSp>
        </p:grpSp>
        <p:sp>
          <p:nvSpPr>
            <p:cNvPr id="149" name="TextBox 148">
              <a:extLst>
                <a:ext uri="{FF2B5EF4-FFF2-40B4-BE49-F238E27FC236}">
                  <a16:creationId xmlns:a16="http://schemas.microsoft.com/office/drawing/2014/main" id="{07FAECEE-2F93-4B0F-BE69-B81BAE7ED496}"/>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0.50 seller side, USD 0.50 Buyer side Per barrel</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4D05BC82-EE21-4806-946C-29925753769B}"/>
              </a:ext>
            </a:extLst>
          </p:cNvPr>
          <p:cNvGrpSpPr/>
          <p:nvPr/>
        </p:nvGrpSpPr>
        <p:grpSpPr>
          <a:xfrm>
            <a:off x="544666" y="2285684"/>
            <a:ext cx="4874025" cy="1712498"/>
            <a:chOff x="6154722" y="4162093"/>
            <a:chExt cx="4874025" cy="1712498"/>
          </a:xfrm>
        </p:grpSpPr>
        <p:grpSp>
          <p:nvGrpSpPr>
            <p:cNvPr id="89" name="Group 88">
              <a:extLst>
                <a:ext uri="{FF2B5EF4-FFF2-40B4-BE49-F238E27FC236}">
                  <a16:creationId xmlns:a16="http://schemas.microsoft.com/office/drawing/2014/main" id="{49675888-49C7-4C04-A992-DE1F6347AE8C}"/>
                </a:ext>
              </a:extLst>
            </p:cNvPr>
            <p:cNvGrpSpPr/>
            <p:nvPr/>
          </p:nvGrpSpPr>
          <p:grpSpPr>
            <a:xfrm>
              <a:off x="6154722" y="4162093"/>
              <a:ext cx="4874025" cy="1712498"/>
              <a:chOff x="544668" y="2305386"/>
              <a:chExt cx="4874025" cy="1712498"/>
            </a:xfrm>
          </p:grpSpPr>
          <p:grpSp>
            <p:nvGrpSpPr>
              <p:cNvPr id="91" name="Group 90">
                <a:extLst>
                  <a:ext uri="{FF2B5EF4-FFF2-40B4-BE49-F238E27FC236}">
                    <a16:creationId xmlns:a16="http://schemas.microsoft.com/office/drawing/2014/main" id="{F096095E-8C86-44FD-9DC4-F2D701128B54}"/>
                  </a:ext>
                </a:extLst>
              </p:cNvPr>
              <p:cNvGrpSpPr/>
              <p:nvPr/>
            </p:nvGrpSpPr>
            <p:grpSpPr>
              <a:xfrm>
                <a:off x="602701" y="2305386"/>
                <a:ext cx="4815992" cy="1413380"/>
                <a:chOff x="602701" y="2305386"/>
                <a:chExt cx="4815992" cy="1413380"/>
              </a:xfrm>
            </p:grpSpPr>
            <p:grpSp>
              <p:nvGrpSpPr>
                <p:cNvPr id="93" name="Group 92">
                  <a:extLst>
                    <a:ext uri="{FF2B5EF4-FFF2-40B4-BE49-F238E27FC236}">
                      <a16:creationId xmlns:a16="http://schemas.microsoft.com/office/drawing/2014/main" id="{820079C9-3F87-4D62-8839-A5125D9FEE70}"/>
                    </a:ext>
                  </a:extLst>
                </p:cNvPr>
                <p:cNvGrpSpPr/>
                <p:nvPr/>
              </p:nvGrpSpPr>
              <p:grpSpPr>
                <a:xfrm>
                  <a:off x="602701" y="2305386"/>
                  <a:ext cx="4815992" cy="1391794"/>
                  <a:chOff x="83559" y="2400020"/>
                  <a:chExt cx="4815992" cy="1391794"/>
                </a:xfrm>
              </p:grpSpPr>
              <p:sp>
                <p:nvSpPr>
                  <p:cNvPr id="97" name="TextBox 96">
                    <a:extLst>
                      <a:ext uri="{FF2B5EF4-FFF2-40B4-BE49-F238E27FC236}">
                        <a16:creationId xmlns:a16="http://schemas.microsoft.com/office/drawing/2014/main" id="{3AA32787-0FDB-4A5B-B983-06EA5FB56B07}"/>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98" name="Group 97">
                    <a:extLst>
                      <a:ext uri="{FF2B5EF4-FFF2-40B4-BE49-F238E27FC236}">
                        <a16:creationId xmlns:a16="http://schemas.microsoft.com/office/drawing/2014/main" id="{E4B6F2D8-C179-4FF9-8E5B-4C1AAF02C466}"/>
                      </a:ext>
                    </a:extLst>
                  </p:cNvPr>
                  <p:cNvGrpSpPr/>
                  <p:nvPr/>
                </p:nvGrpSpPr>
                <p:grpSpPr>
                  <a:xfrm>
                    <a:off x="3030711" y="2492627"/>
                    <a:ext cx="1868840" cy="1285595"/>
                    <a:chOff x="3374795" y="2040325"/>
                    <a:chExt cx="2858365" cy="1441161"/>
                  </a:xfrm>
                </p:grpSpPr>
                <p:sp>
                  <p:nvSpPr>
                    <p:cNvPr id="169" name="Rectangle 168">
                      <a:extLst>
                        <a:ext uri="{FF2B5EF4-FFF2-40B4-BE49-F238E27FC236}">
                          <a16:creationId xmlns:a16="http://schemas.microsoft.com/office/drawing/2014/main" id="{720E7328-09C2-4727-B19F-6D7C3DBBF599}"/>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Straight Connector 169">
                      <a:extLst>
                        <a:ext uri="{FF2B5EF4-FFF2-40B4-BE49-F238E27FC236}">
                          <a16:creationId xmlns:a16="http://schemas.microsoft.com/office/drawing/2014/main" id="{44968DBE-C34F-4464-BE47-C96E1942B103}"/>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455CEB10-553F-41DF-80E0-4221FA3DFA0D}"/>
                      </a:ext>
                    </a:extLst>
                  </p:cNvPr>
                  <p:cNvGrpSpPr/>
                  <p:nvPr/>
                </p:nvGrpSpPr>
                <p:grpSpPr>
                  <a:xfrm>
                    <a:off x="1231735" y="2496793"/>
                    <a:ext cx="1759124" cy="1281428"/>
                    <a:chOff x="1231735" y="2496793"/>
                    <a:chExt cx="1759124" cy="1281428"/>
                  </a:xfrm>
                </p:grpSpPr>
                <p:sp>
                  <p:nvSpPr>
                    <p:cNvPr id="167" name="Rectangle 166">
                      <a:extLst>
                        <a:ext uri="{FF2B5EF4-FFF2-40B4-BE49-F238E27FC236}">
                          <a16:creationId xmlns:a16="http://schemas.microsoft.com/office/drawing/2014/main" id="{1DC48066-C242-4E09-BAC0-8829062B9027}"/>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8" name="Rectangle 167">
                      <a:extLst>
                        <a:ext uri="{FF2B5EF4-FFF2-40B4-BE49-F238E27FC236}">
                          <a16:creationId xmlns:a16="http://schemas.microsoft.com/office/drawing/2014/main" id="{D6A252D1-F016-4456-A560-A45F50C45417}"/>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66" name="Rectangle 165">
                    <a:extLst>
                      <a:ext uri="{FF2B5EF4-FFF2-40B4-BE49-F238E27FC236}">
                        <a16:creationId xmlns:a16="http://schemas.microsoft.com/office/drawing/2014/main" id="{E253A0C5-D2EB-4B3C-9C71-D879EE3C28EA}"/>
                      </a:ext>
                    </a:extLst>
                  </p:cNvPr>
                  <p:cNvSpPr/>
                  <p:nvPr/>
                </p:nvSpPr>
                <p:spPr>
                  <a:xfrm>
                    <a:off x="83559" y="2496793"/>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94" name="Group 93">
                  <a:extLst>
                    <a:ext uri="{FF2B5EF4-FFF2-40B4-BE49-F238E27FC236}">
                      <a16:creationId xmlns:a16="http://schemas.microsoft.com/office/drawing/2014/main" id="{290FB70C-B8A7-4E0C-A603-735703500968}"/>
                    </a:ext>
                  </a:extLst>
                </p:cNvPr>
                <p:cNvGrpSpPr/>
                <p:nvPr/>
              </p:nvGrpSpPr>
              <p:grpSpPr>
                <a:xfrm>
                  <a:off x="1579120" y="2485118"/>
                  <a:ext cx="2090750" cy="1233648"/>
                  <a:chOff x="1579120" y="2485118"/>
                  <a:chExt cx="2090750" cy="1233648"/>
                </a:xfrm>
              </p:grpSpPr>
              <p:sp>
                <p:nvSpPr>
                  <p:cNvPr id="95" name="TextBox 94">
                    <a:extLst>
                      <a:ext uri="{FF2B5EF4-FFF2-40B4-BE49-F238E27FC236}">
                        <a16:creationId xmlns:a16="http://schemas.microsoft.com/office/drawing/2014/main" id="{F800578D-06DF-4FC8-BEFD-1E4BDE24902C}"/>
                      </a:ext>
                    </a:extLst>
                  </p:cNvPr>
                  <p:cNvSpPr txBox="1"/>
                  <p:nvPr/>
                </p:nvSpPr>
                <p:spPr>
                  <a:xfrm>
                    <a:off x="1789167" y="2485118"/>
                    <a:ext cx="1645002" cy="307777"/>
                  </a:xfrm>
                  <a:prstGeom prst="rect">
                    <a:avLst/>
                  </a:prstGeom>
                  <a:noFill/>
                </p:spPr>
                <p:txBody>
                  <a:bodyPr wrap="none" rtlCol="0">
                    <a:spAutoFit/>
                  </a:bodyPr>
                  <a:lstStyle/>
                  <a:p>
                    <a:pPr algn="ctr"/>
                    <a:r>
                      <a:rPr lang="de-DE" sz="1400" dirty="0"/>
                      <a:t>Heavy crude oil </a:t>
                    </a:r>
                    <a:endParaRPr lang="en-US" sz="1400" dirty="0"/>
                  </a:p>
                </p:txBody>
              </p:sp>
              <p:sp>
                <p:nvSpPr>
                  <p:cNvPr id="96" name="TextBox 95">
                    <a:extLst>
                      <a:ext uri="{FF2B5EF4-FFF2-40B4-BE49-F238E27FC236}">
                        <a16:creationId xmlns:a16="http://schemas.microsoft.com/office/drawing/2014/main" id="{14B0ACBC-0E7C-4F6B-931C-08565A21CD70}"/>
                      </a:ext>
                    </a:extLst>
                  </p:cNvPr>
                  <p:cNvSpPr txBox="1"/>
                  <p:nvPr/>
                </p:nvSpPr>
                <p:spPr>
                  <a:xfrm>
                    <a:off x="1579120" y="2933936"/>
                    <a:ext cx="2090750" cy="784830"/>
                  </a:xfrm>
                  <a:prstGeom prst="rect">
                    <a:avLst/>
                  </a:prstGeom>
                  <a:noFill/>
                </p:spPr>
                <p:txBody>
                  <a:bodyPr wrap="square" rtlCol="0">
                    <a:spAutoFit/>
                  </a:bodyPr>
                  <a:lstStyle/>
                  <a:p>
                    <a:pPr algn="ctr"/>
                    <a:r>
                      <a:rPr lang="en-US" sz="900" b="1" dirty="0"/>
                      <a:t>Minimum of 1,000,000 Barrel / month </a:t>
                    </a:r>
                  </a:p>
                  <a:p>
                    <a:pPr algn="ctr"/>
                    <a:r>
                      <a:rPr lang="en-US" sz="900" b="1" dirty="0"/>
                      <a:t>and Maximum of 3,00,000 </a:t>
                    </a:r>
                    <a:endParaRPr lang="ar-EG" sz="900" b="1" dirty="0"/>
                  </a:p>
                  <a:p>
                    <a:pPr algn="ctr"/>
                    <a:r>
                      <a:rPr lang="en-US" sz="900" b="1" dirty="0"/>
                      <a:t>Barrel / month </a:t>
                    </a:r>
                  </a:p>
                  <a:p>
                    <a:pPr algn="ctr"/>
                    <a:r>
                      <a:rPr lang="en-US" sz="900" b="1" dirty="0"/>
                      <a:t>Origin: Russia /</a:t>
                    </a:r>
                    <a:r>
                      <a:rPr lang="en-US" sz="900" b="1" dirty="0" err="1"/>
                      <a:t>oman</a:t>
                    </a:r>
                    <a:r>
                      <a:rPr lang="ar-EG" sz="900" b="1" dirty="0"/>
                      <a:t>/</a:t>
                    </a:r>
                    <a:r>
                      <a:rPr lang="en-US" sz="900" b="1" dirty="0" err="1"/>
                      <a:t>usa</a:t>
                    </a:r>
                    <a:endParaRPr lang="en-US" sz="900" b="1" dirty="0"/>
                  </a:p>
                </p:txBody>
              </p:sp>
            </p:grpSp>
          </p:grpSp>
          <p:sp>
            <p:nvSpPr>
              <p:cNvPr id="92" name="TextBox 91">
                <a:extLst>
                  <a:ext uri="{FF2B5EF4-FFF2-40B4-BE49-F238E27FC236}">
                    <a16:creationId xmlns:a16="http://schemas.microsoft.com/office/drawing/2014/main" id="{A2FF4E47-76BC-4E8F-99DA-8369E6BD8610}"/>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0.50 seller side, USD 0.50 Buyer side Per barrel</a:t>
                </a:r>
              </a:p>
            </p:txBody>
          </p:sp>
        </p:grpSp>
        <p:sp>
          <p:nvSpPr>
            <p:cNvPr id="90" name="TextBox 89">
              <a:extLst>
                <a:ext uri="{FF2B5EF4-FFF2-40B4-BE49-F238E27FC236}">
                  <a16:creationId xmlns:a16="http://schemas.microsoft.com/office/drawing/2014/main" id="{2DAEB88B-335C-47DF-BFEB-F36B323D248E}"/>
                </a:ext>
              </a:extLst>
            </p:cNvPr>
            <p:cNvSpPr txBox="1"/>
            <p:nvPr/>
          </p:nvSpPr>
          <p:spPr>
            <a:xfrm>
              <a:off x="9533669" y="4639188"/>
              <a:ext cx="1176924" cy="830997"/>
            </a:xfrm>
            <a:prstGeom prst="rect">
              <a:avLst/>
            </a:prstGeom>
            <a:noFill/>
          </p:spPr>
          <p:txBody>
            <a:bodyPr wrap="none" rtlCol="0">
              <a:spAutoFit/>
            </a:bodyPr>
            <a:lstStyle/>
            <a:p>
              <a:pPr algn="ctr"/>
              <a:r>
                <a:rPr lang="en-US" sz="3600" b="1" dirty="0"/>
                <a:t>$ -6 </a:t>
              </a:r>
            </a:p>
            <a:p>
              <a:pPr algn="ctr"/>
              <a:r>
                <a:rPr lang="en-US" sz="1200" b="1" dirty="0"/>
                <a:t>MINUS PLATTS</a:t>
              </a:r>
            </a:p>
          </p:txBody>
        </p:sp>
      </p:grpSp>
      <p:sp>
        <p:nvSpPr>
          <p:cNvPr id="171" name="TextBox 170">
            <a:extLst>
              <a:ext uri="{FF2B5EF4-FFF2-40B4-BE49-F238E27FC236}">
                <a16:creationId xmlns:a16="http://schemas.microsoft.com/office/drawing/2014/main" id="{9547D319-CAD3-4064-AD65-B8B30DB6740A}"/>
              </a:ext>
            </a:extLst>
          </p:cNvPr>
          <p:cNvSpPr txBox="1"/>
          <p:nvPr/>
        </p:nvSpPr>
        <p:spPr>
          <a:xfrm>
            <a:off x="9519135" y="2796738"/>
            <a:ext cx="1176924" cy="830997"/>
          </a:xfrm>
          <a:prstGeom prst="rect">
            <a:avLst/>
          </a:prstGeom>
          <a:noFill/>
        </p:spPr>
        <p:txBody>
          <a:bodyPr wrap="none" rtlCol="0">
            <a:spAutoFit/>
          </a:bodyPr>
          <a:lstStyle/>
          <a:p>
            <a:pPr algn="ctr"/>
            <a:r>
              <a:rPr lang="en-US" sz="3600" b="1" dirty="0"/>
              <a:t>$ -6 </a:t>
            </a:r>
          </a:p>
          <a:p>
            <a:pPr algn="ctr"/>
            <a:r>
              <a:rPr lang="en-US" sz="1200" b="1" dirty="0"/>
              <a:t>MINUS PLATTS</a:t>
            </a:r>
          </a:p>
        </p:txBody>
      </p:sp>
      <p:sp>
        <p:nvSpPr>
          <p:cNvPr id="172" name="TextBox 171">
            <a:extLst>
              <a:ext uri="{FF2B5EF4-FFF2-40B4-BE49-F238E27FC236}">
                <a16:creationId xmlns:a16="http://schemas.microsoft.com/office/drawing/2014/main" id="{BE0FD068-38B2-4295-BC78-9EDA557CE26A}"/>
              </a:ext>
            </a:extLst>
          </p:cNvPr>
          <p:cNvSpPr txBox="1"/>
          <p:nvPr/>
        </p:nvSpPr>
        <p:spPr>
          <a:xfrm>
            <a:off x="3898031" y="4650590"/>
            <a:ext cx="1176924" cy="830997"/>
          </a:xfrm>
          <a:prstGeom prst="rect">
            <a:avLst/>
          </a:prstGeom>
          <a:noFill/>
        </p:spPr>
        <p:txBody>
          <a:bodyPr wrap="none" rtlCol="0">
            <a:spAutoFit/>
          </a:bodyPr>
          <a:lstStyle/>
          <a:p>
            <a:pPr algn="ctr"/>
            <a:r>
              <a:rPr lang="en-US" sz="3600" b="1" dirty="0"/>
              <a:t>$ -6 </a:t>
            </a:r>
          </a:p>
          <a:p>
            <a:pPr algn="ctr"/>
            <a:r>
              <a:rPr lang="en-US" sz="1200" b="1" dirty="0"/>
              <a:t>MINUS PLATTS</a:t>
            </a:r>
          </a:p>
        </p:txBody>
      </p:sp>
      <p:sp>
        <p:nvSpPr>
          <p:cNvPr id="173" name="TextBox 172">
            <a:extLst>
              <a:ext uri="{FF2B5EF4-FFF2-40B4-BE49-F238E27FC236}">
                <a16:creationId xmlns:a16="http://schemas.microsoft.com/office/drawing/2014/main" id="{6915067C-09BF-419F-AD60-89817299BAFE}"/>
              </a:ext>
            </a:extLst>
          </p:cNvPr>
          <p:cNvSpPr txBox="1"/>
          <p:nvPr/>
        </p:nvSpPr>
        <p:spPr>
          <a:xfrm>
            <a:off x="9566111" y="4669977"/>
            <a:ext cx="1176924" cy="830997"/>
          </a:xfrm>
          <a:prstGeom prst="rect">
            <a:avLst/>
          </a:prstGeom>
          <a:noFill/>
        </p:spPr>
        <p:txBody>
          <a:bodyPr wrap="none" rtlCol="0">
            <a:spAutoFit/>
          </a:bodyPr>
          <a:lstStyle/>
          <a:p>
            <a:pPr algn="ctr"/>
            <a:r>
              <a:rPr lang="en-US" sz="3600" b="1" dirty="0"/>
              <a:t>$ -6 </a:t>
            </a:r>
          </a:p>
          <a:p>
            <a:pPr algn="ctr"/>
            <a:r>
              <a:rPr lang="en-US" sz="1200" b="1" dirty="0"/>
              <a:t>MINUS PLATTS</a:t>
            </a:r>
          </a:p>
        </p:txBody>
      </p:sp>
    </p:spTree>
    <p:extLst>
      <p:ext uri="{BB962C8B-B14F-4D97-AF65-F5344CB8AC3E}">
        <p14:creationId xmlns:p14="http://schemas.microsoft.com/office/powerpoint/2010/main" val="288149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Petroleum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8" y="2305386"/>
            <a:ext cx="4874025" cy="1712498"/>
            <a:chOff x="544668" y="2305386"/>
            <a:chExt cx="4874025" cy="1712498"/>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391794"/>
              <a:chOff x="602701" y="2305386"/>
              <a:chExt cx="4815992" cy="1391794"/>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$ 770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468584"/>
                <a:ext cx="1941918" cy="1111682"/>
                <a:chOff x="1658349" y="2468584"/>
                <a:chExt cx="1941918" cy="1111682"/>
              </a:xfrm>
            </p:grpSpPr>
            <p:sp>
              <p:nvSpPr>
                <p:cNvPr id="99" name="TextBox 98">
                  <a:extLst>
                    <a:ext uri="{FF2B5EF4-FFF2-40B4-BE49-F238E27FC236}">
                      <a16:creationId xmlns:a16="http://schemas.microsoft.com/office/drawing/2014/main" id="{09B7A9F7-2EE3-4AFA-9E8C-C17568615472}"/>
                    </a:ext>
                  </a:extLst>
                </p:cNvPr>
                <p:cNvSpPr txBox="1"/>
                <p:nvPr/>
              </p:nvSpPr>
              <p:spPr>
                <a:xfrm>
                  <a:off x="2063809" y="2468584"/>
                  <a:ext cx="1082348" cy="307777"/>
                </a:xfrm>
                <a:prstGeom prst="rect">
                  <a:avLst/>
                </a:prstGeom>
                <a:noFill/>
              </p:spPr>
              <p:txBody>
                <a:bodyPr wrap="none" rtlCol="0">
                  <a:spAutoFit/>
                </a:bodyPr>
                <a:lstStyle/>
                <a:p>
                  <a:pPr algn="ctr"/>
                  <a:r>
                    <a:rPr lang="de-DE" sz="1400" dirty="0"/>
                    <a:t>white spirit</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5000 Barrel / month </a:t>
                  </a:r>
                </a:p>
                <a:p>
                  <a:pPr algn="ctr"/>
                  <a:r>
                    <a:rPr lang="en-US" sz="900" b="1" dirty="0"/>
                    <a:t>and Maximum of 1,000,000 Barrel / month </a:t>
                  </a:r>
                </a:p>
                <a:p>
                  <a:pPr algn="ctr"/>
                  <a:r>
                    <a:rPr lang="en-US" sz="900" b="1" dirty="0"/>
                    <a:t>Origin : Russia</a:t>
                  </a:r>
                  <a:r>
                    <a:rPr lang="ar-EG" sz="900" b="1" dirty="0"/>
                    <a:t>/</a:t>
                  </a:r>
                  <a:r>
                    <a:rPr lang="en-US" sz="900" b="1" dirty="0" err="1"/>
                    <a:t>brazil</a:t>
                  </a:r>
                  <a:r>
                    <a:rPr lang="ar-EG" sz="900" b="1" dirty="0"/>
                    <a:t>/</a:t>
                  </a:r>
                  <a:r>
                    <a:rPr lang="en-US" sz="900" b="1" dirty="0" err="1"/>
                    <a:t>usa</a:t>
                  </a:r>
                  <a:endParaRPr lang="en-US" sz="900" b="1" dirty="0"/>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5.00 seller side, USD 5.00 Buyer side Per Metric Ton</a:t>
              </a:r>
            </a:p>
          </p:txBody>
        </p:sp>
      </p:grpSp>
      <p:grpSp>
        <p:nvGrpSpPr>
          <p:cNvPr id="102" name="Group 101">
            <a:extLst>
              <a:ext uri="{FF2B5EF4-FFF2-40B4-BE49-F238E27FC236}">
                <a16:creationId xmlns:a16="http://schemas.microsoft.com/office/drawing/2014/main" id="{B0C60AA7-9B24-47AD-99E5-BC804D930614}"/>
              </a:ext>
            </a:extLst>
          </p:cNvPr>
          <p:cNvGrpSpPr/>
          <p:nvPr/>
        </p:nvGrpSpPr>
        <p:grpSpPr>
          <a:xfrm>
            <a:off x="6154722" y="2319153"/>
            <a:ext cx="4874025" cy="1712498"/>
            <a:chOff x="544668" y="2305386"/>
            <a:chExt cx="4874025" cy="1712498"/>
          </a:xfrm>
        </p:grpSpPr>
        <p:grpSp>
          <p:nvGrpSpPr>
            <p:cNvPr id="103" name="Group 102">
              <a:extLst>
                <a:ext uri="{FF2B5EF4-FFF2-40B4-BE49-F238E27FC236}">
                  <a16:creationId xmlns:a16="http://schemas.microsoft.com/office/drawing/2014/main" id="{2E23BE20-9067-40E7-9B94-348A77ED9A02}"/>
                </a:ext>
              </a:extLst>
            </p:cNvPr>
            <p:cNvGrpSpPr/>
            <p:nvPr/>
          </p:nvGrpSpPr>
          <p:grpSpPr>
            <a:xfrm>
              <a:off x="602701" y="2305386"/>
              <a:ext cx="4815992" cy="1391794"/>
              <a:chOff x="602701" y="2305386"/>
              <a:chExt cx="4815992" cy="1391794"/>
            </a:xfrm>
          </p:grpSpPr>
          <p:grpSp>
            <p:nvGrpSpPr>
              <p:cNvPr id="105" name="Group 104">
                <a:extLst>
                  <a:ext uri="{FF2B5EF4-FFF2-40B4-BE49-F238E27FC236}">
                    <a16:creationId xmlns:a16="http://schemas.microsoft.com/office/drawing/2014/main" id="{0859E52E-193E-4974-9F84-79A77398EBD1}"/>
                  </a:ext>
                </a:extLst>
              </p:cNvPr>
              <p:cNvGrpSpPr/>
              <p:nvPr/>
            </p:nvGrpSpPr>
            <p:grpSpPr>
              <a:xfrm>
                <a:off x="602701" y="2305386"/>
                <a:ext cx="4815992" cy="1391794"/>
                <a:chOff x="83559" y="2400020"/>
                <a:chExt cx="4815992" cy="1391794"/>
              </a:xfrm>
            </p:grpSpPr>
            <p:sp>
              <p:nvSpPr>
                <p:cNvPr id="109" name="TextBox 108">
                  <a:extLst>
                    <a:ext uri="{FF2B5EF4-FFF2-40B4-BE49-F238E27FC236}">
                      <a16:creationId xmlns:a16="http://schemas.microsoft.com/office/drawing/2014/main" id="{C62BCDF4-421A-4CD2-903B-384D73385554}"/>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10" name="Group 109">
                  <a:extLst>
                    <a:ext uri="{FF2B5EF4-FFF2-40B4-BE49-F238E27FC236}">
                      <a16:creationId xmlns:a16="http://schemas.microsoft.com/office/drawing/2014/main" id="{838F0EBC-E697-45F6-849F-331CBCE663E8}"/>
                    </a:ext>
                  </a:extLst>
                </p:cNvPr>
                <p:cNvGrpSpPr/>
                <p:nvPr/>
              </p:nvGrpSpPr>
              <p:grpSpPr>
                <a:xfrm>
                  <a:off x="3030711" y="2492627"/>
                  <a:ext cx="1868840" cy="1285595"/>
                  <a:chOff x="3374795" y="2040325"/>
                  <a:chExt cx="2858365" cy="1441161"/>
                </a:xfrm>
              </p:grpSpPr>
              <p:sp>
                <p:nvSpPr>
                  <p:cNvPr id="128" name="Rectangle 127">
                    <a:extLst>
                      <a:ext uri="{FF2B5EF4-FFF2-40B4-BE49-F238E27FC236}">
                        <a16:creationId xmlns:a16="http://schemas.microsoft.com/office/drawing/2014/main" id="{FF50A5EC-2ECB-41A4-A67E-F79E271B3EDD}"/>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16DD4696-F4A2-4E3D-9E50-1706E10642D8}"/>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3D884E9C-4B65-487A-8BA0-33DD8F962B1D}"/>
                    </a:ext>
                  </a:extLst>
                </p:cNvPr>
                <p:cNvSpPr txBox="1"/>
                <p:nvPr/>
              </p:nvSpPr>
              <p:spPr>
                <a:xfrm>
                  <a:off x="3097746" y="2996126"/>
                  <a:ext cx="1734770" cy="646331"/>
                </a:xfrm>
                <a:prstGeom prst="rect">
                  <a:avLst/>
                </a:prstGeom>
                <a:noFill/>
              </p:spPr>
              <p:txBody>
                <a:bodyPr wrap="none" rtlCol="0">
                  <a:spAutoFit/>
                </a:bodyPr>
                <a:lstStyle/>
                <a:p>
                  <a:pPr algn="ctr"/>
                  <a:r>
                    <a:rPr lang="en-US" sz="3600" b="1" dirty="0"/>
                    <a:t>$ 1,062</a:t>
                  </a:r>
                </a:p>
              </p:txBody>
            </p:sp>
            <p:grpSp>
              <p:nvGrpSpPr>
                <p:cNvPr id="124" name="Group 123">
                  <a:extLst>
                    <a:ext uri="{FF2B5EF4-FFF2-40B4-BE49-F238E27FC236}">
                      <a16:creationId xmlns:a16="http://schemas.microsoft.com/office/drawing/2014/main" id="{20ADF3ED-85FD-4016-8E84-4DBBD7F1A4A1}"/>
                    </a:ext>
                  </a:extLst>
                </p:cNvPr>
                <p:cNvGrpSpPr/>
                <p:nvPr/>
              </p:nvGrpSpPr>
              <p:grpSpPr>
                <a:xfrm>
                  <a:off x="1231735" y="2496793"/>
                  <a:ext cx="1759124" cy="1281428"/>
                  <a:chOff x="1231735" y="2496793"/>
                  <a:chExt cx="1759124" cy="1281428"/>
                </a:xfrm>
              </p:grpSpPr>
              <p:sp>
                <p:nvSpPr>
                  <p:cNvPr id="126" name="Rectangle 125">
                    <a:extLst>
                      <a:ext uri="{FF2B5EF4-FFF2-40B4-BE49-F238E27FC236}">
                        <a16:creationId xmlns:a16="http://schemas.microsoft.com/office/drawing/2014/main" id="{BE57318D-6534-4C96-B54E-C96BA34F112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Rectangle 126">
                    <a:extLst>
                      <a:ext uri="{FF2B5EF4-FFF2-40B4-BE49-F238E27FC236}">
                        <a16:creationId xmlns:a16="http://schemas.microsoft.com/office/drawing/2014/main" id="{271350B3-35C0-4FBF-9564-2697501DF72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5" name="Rectangle 124">
                  <a:extLst>
                    <a:ext uri="{FF2B5EF4-FFF2-40B4-BE49-F238E27FC236}">
                      <a16:creationId xmlns:a16="http://schemas.microsoft.com/office/drawing/2014/main" id="{96506310-5BEB-4B29-8E75-D816A3B8F9BE}"/>
                    </a:ext>
                  </a:extLst>
                </p:cNvPr>
                <p:cNvSpPr/>
                <p:nvPr/>
              </p:nvSpPr>
              <p:spPr>
                <a:xfrm>
                  <a:off x="83559" y="2496793"/>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06" name="Group 105">
                <a:extLst>
                  <a:ext uri="{FF2B5EF4-FFF2-40B4-BE49-F238E27FC236}">
                    <a16:creationId xmlns:a16="http://schemas.microsoft.com/office/drawing/2014/main" id="{BB79831D-5624-44BD-8DE8-BB45A3786544}"/>
                  </a:ext>
                </a:extLst>
              </p:cNvPr>
              <p:cNvGrpSpPr/>
              <p:nvPr/>
            </p:nvGrpSpPr>
            <p:grpSpPr>
              <a:xfrm>
                <a:off x="1658349" y="2450269"/>
                <a:ext cx="1941918" cy="1129997"/>
                <a:chOff x="1658349" y="2450269"/>
                <a:chExt cx="1941918" cy="1129997"/>
              </a:xfrm>
            </p:grpSpPr>
            <p:sp>
              <p:nvSpPr>
                <p:cNvPr id="107" name="TextBox 106">
                  <a:extLst>
                    <a:ext uri="{FF2B5EF4-FFF2-40B4-BE49-F238E27FC236}">
                      <a16:creationId xmlns:a16="http://schemas.microsoft.com/office/drawing/2014/main" id="{5F2F8088-46D5-4F07-9F23-52F764ECCB01}"/>
                    </a:ext>
                  </a:extLst>
                </p:cNvPr>
                <p:cNvSpPr txBox="1"/>
                <p:nvPr/>
              </p:nvSpPr>
              <p:spPr>
                <a:xfrm>
                  <a:off x="2180828" y="2450269"/>
                  <a:ext cx="848309" cy="307777"/>
                </a:xfrm>
                <a:prstGeom prst="rect">
                  <a:avLst/>
                </a:prstGeom>
                <a:noFill/>
              </p:spPr>
              <p:txBody>
                <a:bodyPr wrap="none" rtlCol="0">
                  <a:spAutoFit/>
                </a:bodyPr>
                <a:lstStyle/>
                <a:p>
                  <a:pPr algn="ctr"/>
                  <a:r>
                    <a:rPr lang="de-DE" sz="1400" dirty="0"/>
                    <a:t>Paraffin</a:t>
                  </a:r>
                  <a:endParaRPr lang="en-US" sz="1400" dirty="0"/>
                </a:p>
              </p:txBody>
            </p:sp>
            <p:sp>
              <p:nvSpPr>
                <p:cNvPr id="108" name="TextBox 107">
                  <a:extLst>
                    <a:ext uri="{FF2B5EF4-FFF2-40B4-BE49-F238E27FC236}">
                      <a16:creationId xmlns:a16="http://schemas.microsoft.com/office/drawing/2014/main" id="{FB9D12C3-4CAC-45EA-ABC5-5986D7FA4D49}"/>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2000 MT / month</a:t>
                  </a:r>
                </a:p>
                <a:p>
                  <a:pPr algn="ctr"/>
                  <a:r>
                    <a:rPr lang="en-US" sz="900" b="1" dirty="0"/>
                    <a:t>and Maximum of 30,000 MT / month </a:t>
                  </a:r>
                </a:p>
                <a:p>
                  <a:pPr algn="ctr"/>
                  <a:r>
                    <a:rPr lang="en-US" sz="900" b="1" dirty="0"/>
                    <a:t>Origin :Russia</a:t>
                  </a:r>
                </a:p>
              </p:txBody>
            </p:sp>
          </p:grpSp>
        </p:grpSp>
        <p:sp>
          <p:nvSpPr>
            <p:cNvPr id="104" name="TextBox 103">
              <a:extLst>
                <a:ext uri="{FF2B5EF4-FFF2-40B4-BE49-F238E27FC236}">
                  <a16:creationId xmlns:a16="http://schemas.microsoft.com/office/drawing/2014/main" id="{32D148F7-EDE8-4DE7-8C1D-5590691D1CFF}"/>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5.00 seller side, USD 5.00 Buyer side Per Metric Ton</a:t>
              </a:r>
            </a:p>
          </p:txBody>
        </p:sp>
      </p:grpSp>
      <p:grpSp>
        <p:nvGrpSpPr>
          <p:cNvPr id="131" name="Group 130">
            <a:extLst>
              <a:ext uri="{FF2B5EF4-FFF2-40B4-BE49-F238E27FC236}">
                <a16:creationId xmlns:a16="http://schemas.microsoft.com/office/drawing/2014/main" id="{BB8E9D4A-6942-40A1-9DDA-ABC7AD812802}"/>
              </a:ext>
            </a:extLst>
          </p:cNvPr>
          <p:cNvGrpSpPr/>
          <p:nvPr/>
        </p:nvGrpSpPr>
        <p:grpSpPr>
          <a:xfrm>
            <a:off x="544668" y="4148326"/>
            <a:ext cx="4874025" cy="1712498"/>
            <a:chOff x="544668" y="2305386"/>
            <a:chExt cx="4874025" cy="1712498"/>
          </a:xfrm>
        </p:grpSpPr>
        <p:grpSp>
          <p:nvGrpSpPr>
            <p:cNvPr id="132" name="Group 131">
              <a:extLst>
                <a:ext uri="{FF2B5EF4-FFF2-40B4-BE49-F238E27FC236}">
                  <a16:creationId xmlns:a16="http://schemas.microsoft.com/office/drawing/2014/main" id="{E504D293-F5D0-429B-8E07-0B29F6E27436}"/>
                </a:ext>
              </a:extLst>
            </p:cNvPr>
            <p:cNvGrpSpPr/>
            <p:nvPr/>
          </p:nvGrpSpPr>
          <p:grpSpPr>
            <a:xfrm>
              <a:off x="602701" y="2305386"/>
              <a:ext cx="4815992" cy="1391794"/>
              <a:chOff x="602701" y="2305386"/>
              <a:chExt cx="4815992" cy="1391794"/>
            </a:xfrm>
          </p:grpSpPr>
          <p:grpSp>
            <p:nvGrpSpPr>
              <p:cNvPr id="134" name="Group 133">
                <a:extLst>
                  <a:ext uri="{FF2B5EF4-FFF2-40B4-BE49-F238E27FC236}">
                    <a16:creationId xmlns:a16="http://schemas.microsoft.com/office/drawing/2014/main" id="{D2F6FBE4-AEBE-46B0-B029-75304C0E2378}"/>
                  </a:ext>
                </a:extLst>
              </p:cNvPr>
              <p:cNvGrpSpPr/>
              <p:nvPr/>
            </p:nvGrpSpPr>
            <p:grpSpPr>
              <a:xfrm>
                <a:off x="602701" y="2305386"/>
                <a:ext cx="4815992" cy="1391794"/>
                <a:chOff x="83559" y="2400020"/>
                <a:chExt cx="4815992" cy="1391794"/>
              </a:xfrm>
            </p:grpSpPr>
            <p:sp>
              <p:nvSpPr>
                <p:cNvPr id="138" name="TextBox 137">
                  <a:extLst>
                    <a:ext uri="{FF2B5EF4-FFF2-40B4-BE49-F238E27FC236}">
                      <a16:creationId xmlns:a16="http://schemas.microsoft.com/office/drawing/2014/main" id="{539B0617-44C5-48C5-B83A-6D1FD1CCB405}"/>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39" name="Group 138">
                  <a:extLst>
                    <a:ext uri="{FF2B5EF4-FFF2-40B4-BE49-F238E27FC236}">
                      <a16:creationId xmlns:a16="http://schemas.microsoft.com/office/drawing/2014/main" id="{9B2735F0-08BF-4311-9DA1-31D59F5BBB92}"/>
                    </a:ext>
                  </a:extLst>
                </p:cNvPr>
                <p:cNvGrpSpPr/>
                <p:nvPr/>
              </p:nvGrpSpPr>
              <p:grpSpPr>
                <a:xfrm>
                  <a:off x="3030711" y="2492627"/>
                  <a:ext cx="1868840" cy="1285595"/>
                  <a:chOff x="3374795" y="2040325"/>
                  <a:chExt cx="2858365" cy="1441161"/>
                </a:xfrm>
              </p:grpSpPr>
              <p:sp>
                <p:nvSpPr>
                  <p:cNvPr id="145" name="Rectangle 144">
                    <a:extLst>
                      <a:ext uri="{FF2B5EF4-FFF2-40B4-BE49-F238E27FC236}">
                        <a16:creationId xmlns:a16="http://schemas.microsoft.com/office/drawing/2014/main" id="{E9CD0DD8-E744-418F-B156-98AF5571A6EE}"/>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FF2B86D-5B88-4885-8D0A-8F03EB7AA370}"/>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7C1E81CE-A1FF-4979-ACA0-02AA55C46406}"/>
                    </a:ext>
                  </a:extLst>
                </p:cNvPr>
                <p:cNvSpPr txBox="1"/>
                <p:nvPr/>
              </p:nvSpPr>
              <p:spPr>
                <a:xfrm>
                  <a:off x="3120989" y="2871285"/>
                  <a:ext cx="1688283" cy="892552"/>
                </a:xfrm>
                <a:prstGeom prst="rect">
                  <a:avLst/>
                </a:prstGeom>
                <a:noFill/>
              </p:spPr>
              <p:txBody>
                <a:bodyPr wrap="none" rtlCol="0">
                  <a:spAutoFit/>
                </a:bodyPr>
                <a:lstStyle/>
                <a:p>
                  <a:pPr algn="ctr"/>
                  <a:r>
                    <a:rPr lang="en-US" sz="3600" b="1" dirty="0"/>
                    <a:t>$ 2.22/</a:t>
                  </a:r>
                </a:p>
                <a:p>
                  <a:pPr algn="ctr"/>
                  <a:r>
                    <a:rPr lang="en-US" sz="1600" b="1" dirty="0"/>
                    <a:t>gallon</a:t>
                  </a:r>
                </a:p>
              </p:txBody>
            </p:sp>
            <p:grpSp>
              <p:nvGrpSpPr>
                <p:cNvPr id="141" name="Group 140">
                  <a:extLst>
                    <a:ext uri="{FF2B5EF4-FFF2-40B4-BE49-F238E27FC236}">
                      <a16:creationId xmlns:a16="http://schemas.microsoft.com/office/drawing/2014/main" id="{63E76DB1-7DA8-43CD-A619-6513F4084689}"/>
                    </a:ext>
                  </a:extLst>
                </p:cNvPr>
                <p:cNvGrpSpPr/>
                <p:nvPr/>
              </p:nvGrpSpPr>
              <p:grpSpPr>
                <a:xfrm>
                  <a:off x="1231735" y="2496793"/>
                  <a:ext cx="1759124" cy="1281428"/>
                  <a:chOff x="1231735" y="2496793"/>
                  <a:chExt cx="1759124" cy="1281428"/>
                </a:xfrm>
              </p:grpSpPr>
              <p:sp>
                <p:nvSpPr>
                  <p:cNvPr id="143" name="Rectangle 142">
                    <a:extLst>
                      <a:ext uri="{FF2B5EF4-FFF2-40B4-BE49-F238E27FC236}">
                        <a16:creationId xmlns:a16="http://schemas.microsoft.com/office/drawing/2014/main" id="{693A4026-5A4D-4F1A-8FD5-F4254F2789EA}"/>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4" name="Rectangle 143">
                    <a:extLst>
                      <a:ext uri="{FF2B5EF4-FFF2-40B4-BE49-F238E27FC236}">
                        <a16:creationId xmlns:a16="http://schemas.microsoft.com/office/drawing/2014/main" id="{CAE80D90-305A-4E5A-A0BE-E938F19A26D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42" name="Rectangle 141">
                  <a:extLst>
                    <a:ext uri="{FF2B5EF4-FFF2-40B4-BE49-F238E27FC236}">
                      <a16:creationId xmlns:a16="http://schemas.microsoft.com/office/drawing/2014/main" id="{15CB11E8-348B-4A76-8A0E-2329DCB32773}"/>
                    </a:ext>
                  </a:extLst>
                </p:cNvPr>
                <p:cNvSpPr/>
                <p:nvPr/>
              </p:nvSpPr>
              <p:spPr>
                <a:xfrm>
                  <a:off x="83559" y="2496793"/>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5" name="Group 134">
                <a:extLst>
                  <a:ext uri="{FF2B5EF4-FFF2-40B4-BE49-F238E27FC236}">
                    <a16:creationId xmlns:a16="http://schemas.microsoft.com/office/drawing/2014/main" id="{E087C0FE-60A7-4ED1-A6FD-66CCB3376675}"/>
                  </a:ext>
                </a:extLst>
              </p:cNvPr>
              <p:cNvGrpSpPr/>
              <p:nvPr/>
            </p:nvGrpSpPr>
            <p:grpSpPr>
              <a:xfrm>
                <a:off x="1658349" y="2461639"/>
                <a:ext cx="1941918" cy="1118627"/>
                <a:chOff x="1658349" y="2461639"/>
                <a:chExt cx="1941918" cy="1118627"/>
              </a:xfrm>
            </p:grpSpPr>
            <p:sp>
              <p:nvSpPr>
                <p:cNvPr id="136" name="TextBox 135">
                  <a:extLst>
                    <a:ext uri="{FF2B5EF4-FFF2-40B4-BE49-F238E27FC236}">
                      <a16:creationId xmlns:a16="http://schemas.microsoft.com/office/drawing/2014/main" id="{86DDD6D4-5A2B-4038-9F0D-724F0ACC2A39}"/>
                    </a:ext>
                  </a:extLst>
                </p:cNvPr>
                <p:cNvSpPr txBox="1"/>
                <p:nvPr/>
              </p:nvSpPr>
              <p:spPr>
                <a:xfrm>
                  <a:off x="1993277" y="2461639"/>
                  <a:ext cx="1223412" cy="307777"/>
                </a:xfrm>
                <a:prstGeom prst="rect">
                  <a:avLst/>
                </a:prstGeom>
                <a:noFill/>
              </p:spPr>
              <p:txBody>
                <a:bodyPr wrap="none" rtlCol="0">
                  <a:spAutoFit/>
                </a:bodyPr>
                <a:lstStyle/>
                <a:p>
                  <a:pPr algn="ctr"/>
                  <a:r>
                    <a:rPr lang="de-DE" sz="1400" dirty="0"/>
                    <a:t>Ethanol 99%</a:t>
                  </a:r>
                  <a:endParaRPr lang="en-US" sz="1400" dirty="0"/>
                </a:p>
              </p:txBody>
            </p:sp>
            <p:sp>
              <p:nvSpPr>
                <p:cNvPr id="137" name="TextBox 136">
                  <a:extLst>
                    <a:ext uri="{FF2B5EF4-FFF2-40B4-BE49-F238E27FC236}">
                      <a16:creationId xmlns:a16="http://schemas.microsoft.com/office/drawing/2014/main" id="{1F663B99-A870-4290-88C2-B3B38841AE2F}"/>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5000 Barrel / month </a:t>
                  </a:r>
                </a:p>
                <a:p>
                  <a:pPr algn="ctr"/>
                  <a:r>
                    <a:rPr lang="en-US" sz="900" b="1" dirty="0"/>
                    <a:t>and Maximum of 1,000,000 Barrel / month </a:t>
                  </a:r>
                </a:p>
                <a:p>
                  <a:pPr algn="ctr"/>
                  <a:r>
                    <a:rPr lang="en-US" sz="900" b="1" dirty="0"/>
                    <a:t>Origin : Russia</a:t>
                  </a:r>
                  <a:r>
                    <a:rPr lang="ar-EG" sz="900" b="1" dirty="0"/>
                    <a:t>/</a:t>
                  </a:r>
                  <a:r>
                    <a:rPr lang="en-US" sz="900" b="1" dirty="0" err="1"/>
                    <a:t>brazil</a:t>
                  </a:r>
                  <a:r>
                    <a:rPr lang="ar-EG" sz="900" b="1" dirty="0"/>
                    <a:t>/</a:t>
                  </a:r>
                  <a:r>
                    <a:rPr lang="en-US" sz="900" b="1" dirty="0" err="1"/>
                    <a:t>usa</a:t>
                  </a:r>
                  <a:endParaRPr lang="en-US" sz="900" b="1" dirty="0"/>
                </a:p>
              </p:txBody>
            </p:sp>
          </p:grpSp>
        </p:grpSp>
        <p:sp>
          <p:nvSpPr>
            <p:cNvPr id="133" name="TextBox 132">
              <a:extLst>
                <a:ext uri="{FF2B5EF4-FFF2-40B4-BE49-F238E27FC236}">
                  <a16:creationId xmlns:a16="http://schemas.microsoft.com/office/drawing/2014/main" id="{39D2A6B8-0280-4257-8F1A-1E7A955C554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5.00 seller side, USD 5.00 Buyer side Per Metric Ton</a:t>
              </a:r>
            </a:p>
          </p:txBody>
        </p:sp>
      </p:grpSp>
      <p:grpSp>
        <p:nvGrpSpPr>
          <p:cNvPr id="147" name="Group 146">
            <a:extLst>
              <a:ext uri="{FF2B5EF4-FFF2-40B4-BE49-F238E27FC236}">
                <a16:creationId xmlns:a16="http://schemas.microsoft.com/office/drawing/2014/main" id="{4F56941E-1695-42F2-BF13-FF107563790B}"/>
              </a:ext>
            </a:extLst>
          </p:cNvPr>
          <p:cNvGrpSpPr/>
          <p:nvPr/>
        </p:nvGrpSpPr>
        <p:grpSpPr>
          <a:xfrm>
            <a:off x="6154722" y="4162093"/>
            <a:ext cx="4874025" cy="1712498"/>
            <a:chOff x="544668" y="2305386"/>
            <a:chExt cx="4874025" cy="1712498"/>
          </a:xfrm>
        </p:grpSpPr>
        <p:grpSp>
          <p:nvGrpSpPr>
            <p:cNvPr id="148" name="Group 147">
              <a:extLst>
                <a:ext uri="{FF2B5EF4-FFF2-40B4-BE49-F238E27FC236}">
                  <a16:creationId xmlns:a16="http://schemas.microsoft.com/office/drawing/2014/main" id="{8936469B-7B91-4F6C-8275-260CBAD7B819}"/>
                </a:ext>
              </a:extLst>
            </p:cNvPr>
            <p:cNvGrpSpPr/>
            <p:nvPr/>
          </p:nvGrpSpPr>
          <p:grpSpPr>
            <a:xfrm>
              <a:off x="602701" y="2305386"/>
              <a:ext cx="4815992" cy="1391794"/>
              <a:chOff x="602701" y="2305386"/>
              <a:chExt cx="4815992" cy="1391794"/>
            </a:xfrm>
          </p:grpSpPr>
          <p:grpSp>
            <p:nvGrpSpPr>
              <p:cNvPr id="150" name="Group 149">
                <a:extLst>
                  <a:ext uri="{FF2B5EF4-FFF2-40B4-BE49-F238E27FC236}">
                    <a16:creationId xmlns:a16="http://schemas.microsoft.com/office/drawing/2014/main" id="{5A8986B4-28A5-41E9-BD36-DF0CAC8724A5}"/>
                  </a:ext>
                </a:extLst>
              </p:cNvPr>
              <p:cNvGrpSpPr/>
              <p:nvPr/>
            </p:nvGrpSpPr>
            <p:grpSpPr>
              <a:xfrm>
                <a:off x="602701" y="2305386"/>
                <a:ext cx="4815992" cy="1391794"/>
                <a:chOff x="83559" y="2400020"/>
                <a:chExt cx="4815992" cy="1391794"/>
              </a:xfrm>
            </p:grpSpPr>
            <p:sp>
              <p:nvSpPr>
                <p:cNvPr id="154" name="TextBox 153">
                  <a:extLst>
                    <a:ext uri="{FF2B5EF4-FFF2-40B4-BE49-F238E27FC236}">
                      <a16:creationId xmlns:a16="http://schemas.microsoft.com/office/drawing/2014/main" id="{571C9A11-B25C-4601-80D5-395695FB5136}"/>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55" name="Group 154">
                  <a:extLst>
                    <a:ext uri="{FF2B5EF4-FFF2-40B4-BE49-F238E27FC236}">
                      <a16:creationId xmlns:a16="http://schemas.microsoft.com/office/drawing/2014/main" id="{FA517BD5-2D6C-422B-BA96-34C8095CC06D}"/>
                    </a:ext>
                  </a:extLst>
                </p:cNvPr>
                <p:cNvGrpSpPr/>
                <p:nvPr/>
              </p:nvGrpSpPr>
              <p:grpSpPr>
                <a:xfrm>
                  <a:off x="3030711" y="2492627"/>
                  <a:ext cx="1868840" cy="1285595"/>
                  <a:chOff x="3374795" y="2040325"/>
                  <a:chExt cx="2858365" cy="1441161"/>
                </a:xfrm>
              </p:grpSpPr>
              <p:sp>
                <p:nvSpPr>
                  <p:cNvPr id="161" name="Rectangle 160">
                    <a:extLst>
                      <a:ext uri="{FF2B5EF4-FFF2-40B4-BE49-F238E27FC236}">
                        <a16:creationId xmlns:a16="http://schemas.microsoft.com/office/drawing/2014/main" id="{01330204-46E6-412D-9CF4-CBEB056C618A}"/>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a:extLst>
                      <a:ext uri="{FF2B5EF4-FFF2-40B4-BE49-F238E27FC236}">
                        <a16:creationId xmlns:a16="http://schemas.microsoft.com/office/drawing/2014/main" id="{A72FDE3D-BF34-4B8A-8999-202D0FD4EAD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56" name="TextBox 155">
                  <a:extLst>
                    <a:ext uri="{FF2B5EF4-FFF2-40B4-BE49-F238E27FC236}">
                      <a16:creationId xmlns:a16="http://schemas.microsoft.com/office/drawing/2014/main" id="{691D4618-3071-48EF-9136-46BE6AED2D11}"/>
                    </a:ext>
                  </a:extLst>
                </p:cNvPr>
                <p:cNvSpPr txBox="1"/>
                <p:nvPr/>
              </p:nvSpPr>
              <p:spPr>
                <a:xfrm>
                  <a:off x="3097746" y="2996126"/>
                  <a:ext cx="1734770" cy="646331"/>
                </a:xfrm>
                <a:prstGeom prst="rect">
                  <a:avLst/>
                </a:prstGeom>
                <a:noFill/>
              </p:spPr>
              <p:txBody>
                <a:bodyPr wrap="none" rtlCol="0">
                  <a:spAutoFit/>
                </a:bodyPr>
                <a:lstStyle/>
                <a:p>
                  <a:pPr algn="ctr"/>
                  <a:r>
                    <a:rPr lang="en-US" sz="3600" b="1" dirty="0"/>
                    <a:t>$ 2,618</a:t>
                  </a:r>
                </a:p>
              </p:txBody>
            </p:sp>
            <p:grpSp>
              <p:nvGrpSpPr>
                <p:cNvPr id="157" name="Group 156">
                  <a:extLst>
                    <a:ext uri="{FF2B5EF4-FFF2-40B4-BE49-F238E27FC236}">
                      <a16:creationId xmlns:a16="http://schemas.microsoft.com/office/drawing/2014/main" id="{67CBB02C-F4AF-482C-977B-1CFF3124A5AC}"/>
                    </a:ext>
                  </a:extLst>
                </p:cNvPr>
                <p:cNvGrpSpPr/>
                <p:nvPr/>
              </p:nvGrpSpPr>
              <p:grpSpPr>
                <a:xfrm>
                  <a:off x="1231735" y="2496793"/>
                  <a:ext cx="1759124" cy="1281428"/>
                  <a:chOff x="1231735" y="2496793"/>
                  <a:chExt cx="1759124" cy="1281428"/>
                </a:xfrm>
              </p:grpSpPr>
              <p:sp>
                <p:nvSpPr>
                  <p:cNvPr id="159" name="Rectangle 158">
                    <a:extLst>
                      <a:ext uri="{FF2B5EF4-FFF2-40B4-BE49-F238E27FC236}">
                        <a16:creationId xmlns:a16="http://schemas.microsoft.com/office/drawing/2014/main" id="{9FED5F46-A95D-4493-9FF9-F669A59A0E4F}"/>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0" name="Rectangle 159">
                    <a:extLst>
                      <a:ext uri="{FF2B5EF4-FFF2-40B4-BE49-F238E27FC236}">
                        <a16:creationId xmlns:a16="http://schemas.microsoft.com/office/drawing/2014/main" id="{9874234E-135C-40D6-BBC5-F236B0A88D4D}"/>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8" name="Rectangle 157">
                  <a:extLst>
                    <a:ext uri="{FF2B5EF4-FFF2-40B4-BE49-F238E27FC236}">
                      <a16:creationId xmlns:a16="http://schemas.microsoft.com/office/drawing/2014/main" id="{3E784423-E1A8-4627-BFD4-01968812CFB3}"/>
                    </a:ext>
                  </a:extLst>
                </p:cNvPr>
                <p:cNvSpPr/>
                <p:nvPr/>
              </p:nvSpPr>
              <p:spPr>
                <a:xfrm>
                  <a:off x="83559" y="2496793"/>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51" name="Group 150">
                <a:extLst>
                  <a:ext uri="{FF2B5EF4-FFF2-40B4-BE49-F238E27FC236}">
                    <a16:creationId xmlns:a16="http://schemas.microsoft.com/office/drawing/2014/main" id="{4D72C7C0-FE41-4550-AAE2-E348E01DBB0F}"/>
                  </a:ext>
                </a:extLst>
              </p:cNvPr>
              <p:cNvGrpSpPr/>
              <p:nvPr/>
            </p:nvGrpSpPr>
            <p:grpSpPr>
              <a:xfrm>
                <a:off x="1658349" y="2461354"/>
                <a:ext cx="1941918" cy="1118912"/>
                <a:chOff x="1658349" y="2461354"/>
                <a:chExt cx="1941918" cy="1118912"/>
              </a:xfrm>
            </p:grpSpPr>
            <p:sp>
              <p:nvSpPr>
                <p:cNvPr id="152" name="TextBox 151">
                  <a:extLst>
                    <a:ext uri="{FF2B5EF4-FFF2-40B4-BE49-F238E27FC236}">
                      <a16:creationId xmlns:a16="http://schemas.microsoft.com/office/drawing/2014/main" id="{5EAD6DB4-2856-4BF2-89A1-A1721547E62C}"/>
                    </a:ext>
                  </a:extLst>
                </p:cNvPr>
                <p:cNvSpPr txBox="1"/>
                <p:nvPr/>
              </p:nvSpPr>
              <p:spPr>
                <a:xfrm>
                  <a:off x="1845800" y="2461354"/>
                  <a:ext cx="1518364" cy="307777"/>
                </a:xfrm>
                <a:prstGeom prst="rect">
                  <a:avLst/>
                </a:prstGeom>
                <a:noFill/>
              </p:spPr>
              <p:txBody>
                <a:bodyPr wrap="none" rtlCol="0">
                  <a:spAutoFit/>
                </a:bodyPr>
                <a:lstStyle/>
                <a:p>
                  <a:pPr algn="ctr"/>
                  <a:r>
                    <a:rPr lang="de-DE" sz="1400" dirty="0"/>
                    <a:t>Methanol 99.85</a:t>
                  </a:r>
                  <a:endParaRPr lang="en-US" sz="1400" dirty="0"/>
                </a:p>
              </p:txBody>
            </p:sp>
            <p:sp>
              <p:nvSpPr>
                <p:cNvPr id="153" name="TextBox 152">
                  <a:extLst>
                    <a:ext uri="{FF2B5EF4-FFF2-40B4-BE49-F238E27FC236}">
                      <a16:creationId xmlns:a16="http://schemas.microsoft.com/office/drawing/2014/main" id="{FC539A04-66E7-4613-8CD0-24C4189D9196}"/>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5000 Barrel / month </a:t>
                  </a:r>
                </a:p>
                <a:p>
                  <a:pPr algn="ctr"/>
                  <a:r>
                    <a:rPr lang="en-US" sz="900" b="1" dirty="0"/>
                    <a:t>and Maximum of 1,000,000 Barrel / month </a:t>
                  </a:r>
                </a:p>
                <a:p>
                  <a:pPr algn="ctr"/>
                  <a:r>
                    <a:rPr lang="en-US" sz="900" b="1" dirty="0"/>
                    <a:t>Origin : Russia</a:t>
                  </a:r>
                  <a:r>
                    <a:rPr lang="ar-EG" sz="900" b="1" dirty="0"/>
                    <a:t>/</a:t>
                  </a:r>
                  <a:r>
                    <a:rPr lang="en-US" sz="900" b="1" dirty="0" err="1"/>
                    <a:t>brazil</a:t>
                  </a:r>
                  <a:r>
                    <a:rPr lang="ar-EG" sz="900" b="1" dirty="0"/>
                    <a:t>/</a:t>
                  </a:r>
                  <a:r>
                    <a:rPr lang="en-US" sz="900" b="1" dirty="0" err="1"/>
                    <a:t>usa</a:t>
                  </a:r>
                  <a:endParaRPr lang="en-US" sz="900" b="1" dirty="0"/>
                </a:p>
              </p:txBody>
            </p:sp>
          </p:grpSp>
        </p:grpSp>
        <p:sp>
          <p:nvSpPr>
            <p:cNvPr id="149" name="TextBox 148">
              <a:extLst>
                <a:ext uri="{FF2B5EF4-FFF2-40B4-BE49-F238E27FC236}">
                  <a16:creationId xmlns:a16="http://schemas.microsoft.com/office/drawing/2014/main" id="{07FAECEE-2F93-4B0F-BE69-B81BAE7ED496}"/>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5.00 seller side, USD 5.00 Buyer side Per Metric Ton</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42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Petroleum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8" y="2305386"/>
            <a:ext cx="4874025" cy="1712498"/>
            <a:chOff x="544668" y="2305386"/>
            <a:chExt cx="4874025" cy="1712498"/>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391794"/>
              <a:chOff x="602701" y="2305386"/>
              <a:chExt cx="4815992" cy="1391794"/>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$ 381</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369016"/>
                <a:ext cx="1941918" cy="1211250"/>
                <a:chOff x="1658349" y="2369016"/>
                <a:chExt cx="1941918" cy="1211250"/>
              </a:xfrm>
            </p:grpSpPr>
            <p:sp>
              <p:nvSpPr>
                <p:cNvPr id="99" name="TextBox 98">
                  <a:extLst>
                    <a:ext uri="{FF2B5EF4-FFF2-40B4-BE49-F238E27FC236}">
                      <a16:creationId xmlns:a16="http://schemas.microsoft.com/office/drawing/2014/main" id="{09B7A9F7-2EE3-4AFA-9E8C-C17568615472}"/>
                    </a:ext>
                  </a:extLst>
                </p:cNvPr>
                <p:cNvSpPr txBox="1"/>
                <p:nvPr/>
              </p:nvSpPr>
              <p:spPr>
                <a:xfrm>
                  <a:off x="1788093" y="2369016"/>
                  <a:ext cx="1633781" cy="523220"/>
                </a:xfrm>
                <a:prstGeom prst="rect">
                  <a:avLst/>
                </a:prstGeom>
                <a:noFill/>
              </p:spPr>
              <p:txBody>
                <a:bodyPr wrap="none" rtlCol="0">
                  <a:spAutoFit/>
                </a:bodyPr>
                <a:lstStyle/>
                <a:p>
                  <a:pPr algn="ctr"/>
                  <a:r>
                    <a:rPr lang="en-US" sz="1400" dirty="0"/>
                    <a:t>CARBON BLACK </a:t>
                  </a:r>
                </a:p>
                <a:p>
                  <a:pPr algn="ctr"/>
                  <a:r>
                    <a:rPr lang="en-US" sz="1400" dirty="0"/>
                    <a:t>FEED STOCK OIL</a:t>
                  </a:r>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 month </a:t>
                  </a:r>
                </a:p>
                <a:p>
                  <a:pPr algn="ctr"/>
                  <a:r>
                    <a:rPr lang="en-US" sz="900" b="1" dirty="0"/>
                    <a:t>Origin : Russia / Egypt</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2.50 seller side, USD 2.50 Buyer side Per Metric Ton</a:t>
              </a:r>
            </a:p>
          </p:txBody>
        </p:sp>
      </p:grpSp>
      <p:grpSp>
        <p:nvGrpSpPr>
          <p:cNvPr id="102" name="Group 101">
            <a:extLst>
              <a:ext uri="{FF2B5EF4-FFF2-40B4-BE49-F238E27FC236}">
                <a16:creationId xmlns:a16="http://schemas.microsoft.com/office/drawing/2014/main" id="{B0C60AA7-9B24-47AD-99E5-BC804D930614}"/>
              </a:ext>
            </a:extLst>
          </p:cNvPr>
          <p:cNvGrpSpPr/>
          <p:nvPr/>
        </p:nvGrpSpPr>
        <p:grpSpPr>
          <a:xfrm>
            <a:off x="6154722" y="2319153"/>
            <a:ext cx="4874025" cy="1712498"/>
            <a:chOff x="544668" y="2305386"/>
            <a:chExt cx="4874025" cy="1712498"/>
          </a:xfrm>
        </p:grpSpPr>
        <p:grpSp>
          <p:nvGrpSpPr>
            <p:cNvPr id="103" name="Group 102">
              <a:extLst>
                <a:ext uri="{FF2B5EF4-FFF2-40B4-BE49-F238E27FC236}">
                  <a16:creationId xmlns:a16="http://schemas.microsoft.com/office/drawing/2014/main" id="{2E23BE20-9067-40E7-9B94-348A77ED9A02}"/>
                </a:ext>
              </a:extLst>
            </p:cNvPr>
            <p:cNvGrpSpPr/>
            <p:nvPr/>
          </p:nvGrpSpPr>
          <p:grpSpPr>
            <a:xfrm>
              <a:off x="602701" y="2305386"/>
              <a:ext cx="4815992" cy="1391794"/>
              <a:chOff x="602701" y="2305386"/>
              <a:chExt cx="4815992" cy="1391794"/>
            </a:xfrm>
          </p:grpSpPr>
          <p:grpSp>
            <p:nvGrpSpPr>
              <p:cNvPr id="105" name="Group 104">
                <a:extLst>
                  <a:ext uri="{FF2B5EF4-FFF2-40B4-BE49-F238E27FC236}">
                    <a16:creationId xmlns:a16="http://schemas.microsoft.com/office/drawing/2014/main" id="{0859E52E-193E-4974-9F84-79A77398EBD1}"/>
                  </a:ext>
                </a:extLst>
              </p:cNvPr>
              <p:cNvGrpSpPr/>
              <p:nvPr/>
            </p:nvGrpSpPr>
            <p:grpSpPr>
              <a:xfrm>
                <a:off x="602701" y="2305386"/>
                <a:ext cx="4815992" cy="1391794"/>
                <a:chOff x="83559" y="2400020"/>
                <a:chExt cx="4815992" cy="1391794"/>
              </a:xfrm>
            </p:grpSpPr>
            <p:sp>
              <p:nvSpPr>
                <p:cNvPr id="109" name="TextBox 108">
                  <a:extLst>
                    <a:ext uri="{FF2B5EF4-FFF2-40B4-BE49-F238E27FC236}">
                      <a16:creationId xmlns:a16="http://schemas.microsoft.com/office/drawing/2014/main" id="{C62BCDF4-421A-4CD2-903B-384D73385554}"/>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10" name="Group 109">
                  <a:extLst>
                    <a:ext uri="{FF2B5EF4-FFF2-40B4-BE49-F238E27FC236}">
                      <a16:creationId xmlns:a16="http://schemas.microsoft.com/office/drawing/2014/main" id="{838F0EBC-E697-45F6-849F-331CBCE663E8}"/>
                    </a:ext>
                  </a:extLst>
                </p:cNvPr>
                <p:cNvGrpSpPr/>
                <p:nvPr/>
              </p:nvGrpSpPr>
              <p:grpSpPr>
                <a:xfrm>
                  <a:off x="3030711" y="2492627"/>
                  <a:ext cx="1868840" cy="1285595"/>
                  <a:chOff x="3374795" y="2040325"/>
                  <a:chExt cx="2858365" cy="1441161"/>
                </a:xfrm>
              </p:grpSpPr>
              <p:sp>
                <p:nvSpPr>
                  <p:cNvPr id="128" name="Rectangle 127">
                    <a:extLst>
                      <a:ext uri="{FF2B5EF4-FFF2-40B4-BE49-F238E27FC236}">
                        <a16:creationId xmlns:a16="http://schemas.microsoft.com/office/drawing/2014/main" id="{FF50A5EC-2ECB-41A4-A67E-F79E271B3EDD}"/>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16DD4696-F4A2-4E3D-9E50-1706E10642D8}"/>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3D884E9C-4B65-487A-8BA0-33DD8F962B1D}"/>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$ 223</a:t>
                  </a:r>
                </a:p>
              </p:txBody>
            </p:sp>
            <p:grpSp>
              <p:nvGrpSpPr>
                <p:cNvPr id="124" name="Group 123">
                  <a:extLst>
                    <a:ext uri="{FF2B5EF4-FFF2-40B4-BE49-F238E27FC236}">
                      <a16:creationId xmlns:a16="http://schemas.microsoft.com/office/drawing/2014/main" id="{20ADF3ED-85FD-4016-8E84-4DBBD7F1A4A1}"/>
                    </a:ext>
                  </a:extLst>
                </p:cNvPr>
                <p:cNvGrpSpPr/>
                <p:nvPr/>
              </p:nvGrpSpPr>
              <p:grpSpPr>
                <a:xfrm>
                  <a:off x="1231735" y="2496793"/>
                  <a:ext cx="1759124" cy="1281428"/>
                  <a:chOff x="1231735" y="2496793"/>
                  <a:chExt cx="1759124" cy="1281428"/>
                </a:xfrm>
              </p:grpSpPr>
              <p:sp>
                <p:nvSpPr>
                  <p:cNvPr id="126" name="Rectangle 125">
                    <a:extLst>
                      <a:ext uri="{FF2B5EF4-FFF2-40B4-BE49-F238E27FC236}">
                        <a16:creationId xmlns:a16="http://schemas.microsoft.com/office/drawing/2014/main" id="{BE57318D-6534-4C96-B54E-C96BA34F112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Rectangle 126">
                    <a:extLst>
                      <a:ext uri="{FF2B5EF4-FFF2-40B4-BE49-F238E27FC236}">
                        <a16:creationId xmlns:a16="http://schemas.microsoft.com/office/drawing/2014/main" id="{271350B3-35C0-4FBF-9564-2697501DF72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5" name="Rectangle 124">
                  <a:extLst>
                    <a:ext uri="{FF2B5EF4-FFF2-40B4-BE49-F238E27FC236}">
                      <a16:creationId xmlns:a16="http://schemas.microsoft.com/office/drawing/2014/main" id="{96506310-5BEB-4B29-8E75-D816A3B8F9BE}"/>
                    </a:ext>
                  </a:extLst>
                </p:cNvPr>
                <p:cNvSpPr/>
                <p:nvPr/>
              </p:nvSpPr>
              <p:spPr>
                <a:xfrm>
                  <a:off x="83559" y="2496793"/>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06" name="Group 105">
                <a:extLst>
                  <a:ext uri="{FF2B5EF4-FFF2-40B4-BE49-F238E27FC236}">
                    <a16:creationId xmlns:a16="http://schemas.microsoft.com/office/drawing/2014/main" id="{BB79831D-5624-44BD-8DE8-BB45A3786544}"/>
                  </a:ext>
                </a:extLst>
              </p:cNvPr>
              <p:cNvGrpSpPr/>
              <p:nvPr/>
            </p:nvGrpSpPr>
            <p:grpSpPr>
              <a:xfrm>
                <a:off x="1658349" y="2369016"/>
                <a:ext cx="1941918" cy="1211250"/>
                <a:chOff x="1658349" y="2369016"/>
                <a:chExt cx="1941918" cy="1211250"/>
              </a:xfrm>
            </p:grpSpPr>
            <p:sp>
              <p:nvSpPr>
                <p:cNvPr id="107" name="TextBox 106">
                  <a:extLst>
                    <a:ext uri="{FF2B5EF4-FFF2-40B4-BE49-F238E27FC236}">
                      <a16:creationId xmlns:a16="http://schemas.microsoft.com/office/drawing/2014/main" id="{5F2F8088-46D5-4F07-9F23-52F764ECCB01}"/>
                    </a:ext>
                  </a:extLst>
                </p:cNvPr>
                <p:cNvSpPr txBox="1"/>
                <p:nvPr/>
              </p:nvSpPr>
              <p:spPr>
                <a:xfrm>
                  <a:off x="1849007" y="2369016"/>
                  <a:ext cx="1511952" cy="523220"/>
                </a:xfrm>
                <a:prstGeom prst="rect">
                  <a:avLst/>
                </a:prstGeom>
                <a:noFill/>
              </p:spPr>
              <p:txBody>
                <a:bodyPr wrap="none" rtlCol="0">
                  <a:spAutoFit/>
                </a:bodyPr>
                <a:lstStyle/>
                <a:p>
                  <a:pPr algn="ctr"/>
                  <a:r>
                    <a:rPr lang="de-DE" sz="1400" dirty="0"/>
                    <a:t>Granules Sulfur </a:t>
                  </a:r>
                </a:p>
                <a:p>
                  <a:pPr algn="ctr"/>
                  <a:r>
                    <a:rPr lang="de-DE" sz="1400" dirty="0"/>
                    <a:t>99.8%</a:t>
                  </a:r>
                  <a:endParaRPr lang="en-US" sz="1400" dirty="0"/>
                </a:p>
              </p:txBody>
            </p:sp>
            <p:sp>
              <p:nvSpPr>
                <p:cNvPr id="108" name="TextBox 107">
                  <a:extLst>
                    <a:ext uri="{FF2B5EF4-FFF2-40B4-BE49-F238E27FC236}">
                      <a16:creationId xmlns:a16="http://schemas.microsoft.com/office/drawing/2014/main" id="{FB9D12C3-4CAC-45EA-ABC5-5986D7FA4D49}"/>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 month </a:t>
                  </a:r>
                </a:p>
                <a:p>
                  <a:pPr algn="ctr"/>
                  <a:r>
                    <a:rPr lang="en-US" sz="900" b="1" dirty="0"/>
                    <a:t>Origin: Russia / </a:t>
                  </a:r>
                  <a:r>
                    <a:rPr lang="en-US" sz="900" b="1" dirty="0" err="1"/>
                    <a:t>oman</a:t>
                  </a:r>
                  <a:r>
                    <a:rPr lang="en-US" sz="900" b="1" dirty="0"/>
                    <a:t> / </a:t>
                  </a:r>
                  <a:r>
                    <a:rPr lang="en-US" sz="900" b="1" dirty="0" err="1"/>
                    <a:t>iraq</a:t>
                  </a:r>
                  <a:endParaRPr lang="en-US" sz="900" b="1" dirty="0"/>
                </a:p>
              </p:txBody>
            </p:sp>
          </p:grpSp>
        </p:grpSp>
        <p:sp>
          <p:nvSpPr>
            <p:cNvPr id="104" name="TextBox 103">
              <a:extLst>
                <a:ext uri="{FF2B5EF4-FFF2-40B4-BE49-F238E27FC236}">
                  <a16:creationId xmlns:a16="http://schemas.microsoft.com/office/drawing/2014/main" id="{32D148F7-EDE8-4DE7-8C1D-5590691D1CFF}"/>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2.20 seller side, USD 2.50 Buyer side Per Metric Ton</a:t>
              </a:r>
            </a:p>
          </p:txBody>
        </p:sp>
      </p:grpSp>
      <p:grpSp>
        <p:nvGrpSpPr>
          <p:cNvPr id="131" name="Group 130">
            <a:extLst>
              <a:ext uri="{FF2B5EF4-FFF2-40B4-BE49-F238E27FC236}">
                <a16:creationId xmlns:a16="http://schemas.microsoft.com/office/drawing/2014/main" id="{BB8E9D4A-6942-40A1-9DDA-ABC7AD812802}"/>
              </a:ext>
            </a:extLst>
          </p:cNvPr>
          <p:cNvGrpSpPr/>
          <p:nvPr/>
        </p:nvGrpSpPr>
        <p:grpSpPr>
          <a:xfrm>
            <a:off x="544668" y="4148326"/>
            <a:ext cx="4874025" cy="1712498"/>
            <a:chOff x="544668" y="2305386"/>
            <a:chExt cx="4874025" cy="1712498"/>
          </a:xfrm>
        </p:grpSpPr>
        <p:grpSp>
          <p:nvGrpSpPr>
            <p:cNvPr id="132" name="Group 131">
              <a:extLst>
                <a:ext uri="{FF2B5EF4-FFF2-40B4-BE49-F238E27FC236}">
                  <a16:creationId xmlns:a16="http://schemas.microsoft.com/office/drawing/2014/main" id="{E504D293-F5D0-429B-8E07-0B29F6E27436}"/>
                </a:ext>
              </a:extLst>
            </p:cNvPr>
            <p:cNvGrpSpPr/>
            <p:nvPr/>
          </p:nvGrpSpPr>
          <p:grpSpPr>
            <a:xfrm>
              <a:off x="602701" y="2305386"/>
              <a:ext cx="4815992" cy="1391794"/>
              <a:chOff x="602701" y="2305386"/>
              <a:chExt cx="4815992" cy="1391794"/>
            </a:xfrm>
          </p:grpSpPr>
          <p:grpSp>
            <p:nvGrpSpPr>
              <p:cNvPr id="134" name="Group 133">
                <a:extLst>
                  <a:ext uri="{FF2B5EF4-FFF2-40B4-BE49-F238E27FC236}">
                    <a16:creationId xmlns:a16="http://schemas.microsoft.com/office/drawing/2014/main" id="{D2F6FBE4-AEBE-46B0-B029-75304C0E2378}"/>
                  </a:ext>
                </a:extLst>
              </p:cNvPr>
              <p:cNvGrpSpPr/>
              <p:nvPr/>
            </p:nvGrpSpPr>
            <p:grpSpPr>
              <a:xfrm>
                <a:off x="602701" y="2305386"/>
                <a:ext cx="4815992" cy="1391794"/>
                <a:chOff x="83559" y="2400020"/>
                <a:chExt cx="4815992" cy="1391794"/>
              </a:xfrm>
            </p:grpSpPr>
            <p:sp>
              <p:nvSpPr>
                <p:cNvPr id="138" name="TextBox 137">
                  <a:extLst>
                    <a:ext uri="{FF2B5EF4-FFF2-40B4-BE49-F238E27FC236}">
                      <a16:creationId xmlns:a16="http://schemas.microsoft.com/office/drawing/2014/main" id="{539B0617-44C5-48C5-B83A-6D1FD1CCB405}"/>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39" name="Group 138">
                  <a:extLst>
                    <a:ext uri="{FF2B5EF4-FFF2-40B4-BE49-F238E27FC236}">
                      <a16:creationId xmlns:a16="http://schemas.microsoft.com/office/drawing/2014/main" id="{9B2735F0-08BF-4311-9DA1-31D59F5BBB92}"/>
                    </a:ext>
                  </a:extLst>
                </p:cNvPr>
                <p:cNvGrpSpPr/>
                <p:nvPr/>
              </p:nvGrpSpPr>
              <p:grpSpPr>
                <a:xfrm>
                  <a:off x="3030711" y="2492627"/>
                  <a:ext cx="1868840" cy="1285595"/>
                  <a:chOff x="3374795" y="2040325"/>
                  <a:chExt cx="2858365" cy="1441161"/>
                </a:xfrm>
              </p:grpSpPr>
              <p:sp>
                <p:nvSpPr>
                  <p:cNvPr id="145" name="Rectangle 144">
                    <a:extLst>
                      <a:ext uri="{FF2B5EF4-FFF2-40B4-BE49-F238E27FC236}">
                        <a16:creationId xmlns:a16="http://schemas.microsoft.com/office/drawing/2014/main" id="{E9CD0DD8-E744-418F-B156-98AF5571A6EE}"/>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FF2B86D-5B88-4885-8D0A-8F03EB7AA370}"/>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7C1E81CE-A1FF-4979-ACA0-02AA55C46406}"/>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$ 188</a:t>
                  </a:r>
                </a:p>
              </p:txBody>
            </p:sp>
            <p:grpSp>
              <p:nvGrpSpPr>
                <p:cNvPr id="141" name="Group 140">
                  <a:extLst>
                    <a:ext uri="{FF2B5EF4-FFF2-40B4-BE49-F238E27FC236}">
                      <a16:creationId xmlns:a16="http://schemas.microsoft.com/office/drawing/2014/main" id="{63E76DB1-7DA8-43CD-A619-6513F4084689}"/>
                    </a:ext>
                  </a:extLst>
                </p:cNvPr>
                <p:cNvGrpSpPr/>
                <p:nvPr/>
              </p:nvGrpSpPr>
              <p:grpSpPr>
                <a:xfrm>
                  <a:off x="1231735" y="2496793"/>
                  <a:ext cx="1759124" cy="1281428"/>
                  <a:chOff x="1231735" y="2496793"/>
                  <a:chExt cx="1759124" cy="1281428"/>
                </a:xfrm>
              </p:grpSpPr>
              <p:sp>
                <p:nvSpPr>
                  <p:cNvPr id="143" name="Rectangle 142">
                    <a:extLst>
                      <a:ext uri="{FF2B5EF4-FFF2-40B4-BE49-F238E27FC236}">
                        <a16:creationId xmlns:a16="http://schemas.microsoft.com/office/drawing/2014/main" id="{693A4026-5A4D-4F1A-8FD5-F4254F2789EA}"/>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4" name="Rectangle 143">
                    <a:extLst>
                      <a:ext uri="{FF2B5EF4-FFF2-40B4-BE49-F238E27FC236}">
                        <a16:creationId xmlns:a16="http://schemas.microsoft.com/office/drawing/2014/main" id="{CAE80D90-305A-4E5A-A0BE-E938F19A26D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42" name="Rectangle 141">
                  <a:extLst>
                    <a:ext uri="{FF2B5EF4-FFF2-40B4-BE49-F238E27FC236}">
                      <a16:creationId xmlns:a16="http://schemas.microsoft.com/office/drawing/2014/main" id="{15CB11E8-348B-4A76-8A0E-2329DCB32773}"/>
                    </a:ext>
                  </a:extLst>
                </p:cNvPr>
                <p:cNvSpPr/>
                <p:nvPr/>
              </p:nvSpPr>
              <p:spPr>
                <a:xfrm>
                  <a:off x="83559" y="2496793"/>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5" name="Group 134">
                <a:extLst>
                  <a:ext uri="{FF2B5EF4-FFF2-40B4-BE49-F238E27FC236}">
                    <a16:creationId xmlns:a16="http://schemas.microsoft.com/office/drawing/2014/main" id="{E087C0FE-60A7-4ED1-A6FD-66CCB3376675}"/>
                  </a:ext>
                </a:extLst>
              </p:cNvPr>
              <p:cNvGrpSpPr/>
              <p:nvPr/>
            </p:nvGrpSpPr>
            <p:grpSpPr>
              <a:xfrm>
                <a:off x="1658349" y="2369016"/>
                <a:ext cx="1941918" cy="1211250"/>
                <a:chOff x="1658349" y="2369016"/>
                <a:chExt cx="1941918" cy="1211250"/>
              </a:xfrm>
            </p:grpSpPr>
            <p:sp>
              <p:nvSpPr>
                <p:cNvPr id="136" name="TextBox 135">
                  <a:extLst>
                    <a:ext uri="{FF2B5EF4-FFF2-40B4-BE49-F238E27FC236}">
                      <a16:creationId xmlns:a16="http://schemas.microsoft.com/office/drawing/2014/main" id="{86DDD6D4-5A2B-4038-9F0D-724F0ACC2A39}"/>
                    </a:ext>
                  </a:extLst>
                </p:cNvPr>
                <p:cNvSpPr txBox="1"/>
                <p:nvPr/>
              </p:nvSpPr>
              <p:spPr>
                <a:xfrm>
                  <a:off x="1941179" y="2369016"/>
                  <a:ext cx="1327607" cy="523220"/>
                </a:xfrm>
                <a:prstGeom prst="rect">
                  <a:avLst/>
                </a:prstGeom>
                <a:noFill/>
              </p:spPr>
              <p:txBody>
                <a:bodyPr wrap="none" rtlCol="0">
                  <a:spAutoFit/>
                </a:bodyPr>
                <a:lstStyle/>
                <a:p>
                  <a:pPr algn="ctr"/>
                  <a:r>
                    <a:rPr lang="de-DE" sz="1400" dirty="0"/>
                    <a:t>petroleum </a:t>
                  </a:r>
                </a:p>
                <a:p>
                  <a:pPr algn="ctr"/>
                  <a:r>
                    <a:rPr lang="de-DE" sz="1400" dirty="0"/>
                    <a:t>sponge coke</a:t>
                  </a:r>
                  <a:endParaRPr lang="en-US" sz="1400" dirty="0"/>
                </a:p>
              </p:txBody>
            </p:sp>
            <p:sp>
              <p:nvSpPr>
                <p:cNvPr id="137" name="TextBox 136">
                  <a:extLst>
                    <a:ext uri="{FF2B5EF4-FFF2-40B4-BE49-F238E27FC236}">
                      <a16:creationId xmlns:a16="http://schemas.microsoft.com/office/drawing/2014/main" id="{1F663B99-A870-4290-88C2-B3B38841AE2F}"/>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33" name="TextBox 132">
              <a:extLst>
                <a:ext uri="{FF2B5EF4-FFF2-40B4-BE49-F238E27FC236}">
                  <a16:creationId xmlns:a16="http://schemas.microsoft.com/office/drawing/2014/main" id="{39D2A6B8-0280-4257-8F1A-1E7A955C554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47" name="Group 146">
            <a:extLst>
              <a:ext uri="{FF2B5EF4-FFF2-40B4-BE49-F238E27FC236}">
                <a16:creationId xmlns:a16="http://schemas.microsoft.com/office/drawing/2014/main" id="{4F56941E-1695-42F2-BF13-FF107563790B}"/>
              </a:ext>
            </a:extLst>
          </p:cNvPr>
          <p:cNvGrpSpPr/>
          <p:nvPr/>
        </p:nvGrpSpPr>
        <p:grpSpPr>
          <a:xfrm>
            <a:off x="6154722" y="4162093"/>
            <a:ext cx="4874025" cy="1712498"/>
            <a:chOff x="544668" y="2305386"/>
            <a:chExt cx="4874025" cy="1712498"/>
          </a:xfrm>
        </p:grpSpPr>
        <p:grpSp>
          <p:nvGrpSpPr>
            <p:cNvPr id="148" name="Group 147">
              <a:extLst>
                <a:ext uri="{FF2B5EF4-FFF2-40B4-BE49-F238E27FC236}">
                  <a16:creationId xmlns:a16="http://schemas.microsoft.com/office/drawing/2014/main" id="{8936469B-7B91-4F6C-8275-260CBAD7B819}"/>
                </a:ext>
              </a:extLst>
            </p:cNvPr>
            <p:cNvGrpSpPr/>
            <p:nvPr/>
          </p:nvGrpSpPr>
          <p:grpSpPr>
            <a:xfrm>
              <a:off x="602701" y="2305386"/>
              <a:ext cx="4815992" cy="1391794"/>
              <a:chOff x="602701" y="2305386"/>
              <a:chExt cx="4815992" cy="1391794"/>
            </a:xfrm>
          </p:grpSpPr>
          <p:grpSp>
            <p:nvGrpSpPr>
              <p:cNvPr id="150" name="Group 149">
                <a:extLst>
                  <a:ext uri="{FF2B5EF4-FFF2-40B4-BE49-F238E27FC236}">
                    <a16:creationId xmlns:a16="http://schemas.microsoft.com/office/drawing/2014/main" id="{5A8986B4-28A5-41E9-BD36-DF0CAC8724A5}"/>
                  </a:ext>
                </a:extLst>
              </p:cNvPr>
              <p:cNvGrpSpPr/>
              <p:nvPr/>
            </p:nvGrpSpPr>
            <p:grpSpPr>
              <a:xfrm>
                <a:off x="602701" y="2305386"/>
                <a:ext cx="4815992" cy="1391794"/>
                <a:chOff x="83559" y="2400020"/>
                <a:chExt cx="4815992" cy="1391794"/>
              </a:xfrm>
            </p:grpSpPr>
            <p:sp>
              <p:nvSpPr>
                <p:cNvPr id="154" name="TextBox 153">
                  <a:extLst>
                    <a:ext uri="{FF2B5EF4-FFF2-40B4-BE49-F238E27FC236}">
                      <a16:creationId xmlns:a16="http://schemas.microsoft.com/office/drawing/2014/main" id="{571C9A11-B25C-4601-80D5-395695FB5136}"/>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55" name="Group 154">
                  <a:extLst>
                    <a:ext uri="{FF2B5EF4-FFF2-40B4-BE49-F238E27FC236}">
                      <a16:creationId xmlns:a16="http://schemas.microsoft.com/office/drawing/2014/main" id="{FA517BD5-2D6C-422B-BA96-34C8095CC06D}"/>
                    </a:ext>
                  </a:extLst>
                </p:cNvPr>
                <p:cNvGrpSpPr/>
                <p:nvPr/>
              </p:nvGrpSpPr>
              <p:grpSpPr>
                <a:xfrm>
                  <a:off x="3030711" y="2492627"/>
                  <a:ext cx="1868840" cy="1285595"/>
                  <a:chOff x="3374795" y="2040325"/>
                  <a:chExt cx="2858365" cy="1441161"/>
                </a:xfrm>
              </p:grpSpPr>
              <p:sp>
                <p:nvSpPr>
                  <p:cNvPr id="161" name="Rectangle 160">
                    <a:extLst>
                      <a:ext uri="{FF2B5EF4-FFF2-40B4-BE49-F238E27FC236}">
                        <a16:creationId xmlns:a16="http://schemas.microsoft.com/office/drawing/2014/main" id="{01330204-46E6-412D-9CF4-CBEB056C618A}"/>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a:extLst>
                      <a:ext uri="{FF2B5EF4-FFF2-40B4-BE49-F238E27FC236}">
                        <a16:creationId xmlns:a16="http://schemas.microsoft.com/office/drawing/2014/main" id="{A72FDE3D-BF34-4B8A-8999-202D0FD4EAD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56" name="TextBox 155">
                  <a:extLst>
                    <a:ext uri="{FF2B5EF4-FFF2-40B4-BE49-F238E27FC236}">
                      <a16:creationId xmlns:a16="http://schemas.microsoft.com/office/drawing/2014/main" id="{691D4618-3071-48EF-9136-46BE6AED2D11}"/>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$ 521</a:t>
                  </a:r>
                </a:p>
              </p:txBody>
            </p:sp>
            <p:grpSp>
              <p:nvGrpSpPr>
                <p:cNvPr id="157" name="Group 156">
                  <a:extLst>
                    <a:ext uri="{FF2B5EF4-FFF2-40B4-BE49-F238E27FC236}">
                      <a16:creationId xmlns:a16="http://schemas.microsoft.com/office/drawing/2014/main" id="{67CBB02C-F4AF-482C-977B-1CFF3124A5AC}"/>
                    </a:ext>
                  </a:extLst>
                </p:cNvPr>
                <p:cNvGrpSpPr/>
                <p:nvPr/>
              </p:nvGrpSpPr>
              <p:grpSpPr>
                <a:xfrm>
                  <a:off x="1231735" y="2496793"/>
                  <a:ext cx="1759124" cy="1281428"/>
                  <a:chOff x="1231735" y="2496793"/>
                  <a:chExt cx="1759124" cy="1281428"/>
                </a:xfrm>
              </p:grpSpPr>
              <p:sp>
                <p:nvSpPr>
                  <p:cNvPr id="159" name="Rectangle 158">
                    <a:extLst>
                      <a:ext uri="{FF2B5EF4-FFF2-40B4-BE49-F238E27FC236}">
                        <a16:creationId xmlns:a16="http://schemas.microsoft.com/office/drawing/2014/main" id="{9FED5F46-A95D-4493-9FF9-F669A59A0E4F}"/>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0" name="Rectangle 159">
                    <a:extLst>
                      <a:ext uri="{FF2B5EF4-FFF2-40B4-BE49-F238E27FC236}">
                        <a16:creationId xmlns:a16="http://schemas.microsoft.com/office/drawing/2014/main" id="{9874234E-135C-40D6-BBC5-F236B0A88D4D}"/>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8" name="Rectangle 157">
                  <a:extLst>
                    <a:ext uri="{FF2B5EF4-FFF2-40B4-BE49-F238E27FC236}">
                      <a16:creationId xmlns:a16="http://schemas.microsoft.com/office/drawing/2014/main" id="{3E784423-E1A8-4627-BFD4-01968812CFB3}"/>
                    </a:ext>
                  </a:extLst>
                </p:cNvPr>
                <p:cNvSpPr/>
                <p:nvPr/>
              </p:nvSpPr>
              <p:spPr>
                <a:xfrm>
                  <a:off x="83559" y="2496793"/>
                  <a:ext cx="1106062" cy="1295021"/>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51" name="Group 150">
                <a:extLst>
                  <a:ext uri="{FF2B5EF4-FFF2-40B4-BE49-F238E27FC236}">
                    <a16:creationId xmlns:a16="http://schemas.microsoft.com/office/drawing/2014/main" id="{4D72C7C0-FE41-4550-AAE2-E348E01DBB0F}"/>
                  </a:ext>
                </a:extLst>
              </p:cNvPr>
              <p:cNvGrpSpPr/>
              <p:nvPr/>
            </p:nvGrpSpPr>
            <p:grpSpPr>
              <a:xfrm>
                <a:off x="1658349" y="2369016"/>
                <a:ext cx="1941918" cy="1211250"/>
                <a:chOff x="1658349" y="2369016"/>
                <a:chExt cx="1941918" cy="1211250"/>
              </a:xfrm>
            </p:grpSpPr>
            <p:sp>
              <p:nvSpPr>
                <p:cNvPr id="152" name="TextBox 151">
                  <a:extLst>
                    <a:ext uri="{FF2B5EF4-FFF2-40B4-BE49-F238E27FC236}">
                      <a16:creationId xmlns:a16="http://schemas.microsoft.com/office/drawing/2014/main" id="{5EAD6DB4-2856-4BF2-89A1-A1721547E62C}"/>
                    </a:ext>
                  </a:extLst>
                </p:cNvPr>
                <p:cNvSpPr txBox="1"/>
                <p:nvPr/>
              </p:nvSpPr>
              <p:spPr>
                <a:xfrm>
                  <a:off x="1887479" y="2369016"/>
                  <a:ext cx="1435008" cy="523220"/>
                </a:xfrm>
                <a:prstGeom prst="rect">
                  <a:avLst/>
                </a:prstGeom>
                <a:noFill/>
              </p:spPr>
              <p:txBody>
                <a:bodyPr wrap="none" rtlCol="0">
                  <a:spAutoFit/>
                </a:bodyPr>
                <a:lstStyle/>
                <a:p>
                  <a:pPr algn="ctr"/>
                  <a:r>
                    <a:rPr lang="de-DE" sz="1400" dirty="0"/>
                    <a:t>petroleum </a:t>
                  </a:r>
                </a:p>
                <a:p>
                  <a:pPr algn="ctr"/>
                  <a:r>
                    <a:rPr lang="de-DE" sz="1400" dirty="0"/>
                    <a:t>calcined coke</a:t>
                  </a:r>
                  <a:endParaRPr lang="en-US" sz="1400" dirty="0"/>
                </a:p>
              </p:txBody>
            </p:sp>
            <p:sp>
              <p:nvSpPr>
                <p:cNvPr id="153" name="TextBox 152">
                  <a:extLst>
                    <a:ext uri="{FF2B5EF4-FFF2-40B4-BE49-F238E27FC236}">
                      <a16:creationId xmlns:a16="http://schemas.microsoft.com/office/drawing/2014/main" id="{FC539A04-66E7-4613-8CD0-24C4189D9196}"/>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 month </a:t>
                  </a:r>
                </a:p>
                <a:p>
                  <a:pPr algn="ctr"/>
                  <a:r>
                    <a:rPr lang="en-US" sz="900" b="1" dirty="0"/>
                    <a:t>Origin: Asia</a:t>
                  </a:r>
                </a:p>
              </p:txBody>
            </p:sp>
          </p:grpSp>
        </p:grpSp>
        <p:sp>
          <p:nvSpPr>
            <p:cNvPr id="149" name="TextBox 148">
              <a:extLst>
                <a:ext uri="{FF2B5EF4-FFF2-40B4-BE49-F238E27FC236}">
                  <a16:creationId xmlns:a16="http://schemas.microsoft.com/office/drawing/2014/main" id="{07FAECEE-2F93-4B0F-BE69-B81BAE7ED496}"/>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27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Petroleum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8" y="2305386"/>
            <a:ext cx="4874025" cy="1712498"/>
            <a:chOff x="544668" y="2305386"/>
            <a:chExt cx="4874025" cy="1712498"/>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391794"/>
              <a:chOff x="602701" y="2305386"/>
              <a:chExt cx="4815992" cy="1391794"/>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$ 112</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369016"/>
                <a:ext cx="1941918" cy="1211250"/>
                <a:chOff x="1658349" y="2369016"/>
                <a:chExt cx="1941918" cy="1211250"/>
              </a:xfrm>
            </p:grpSpPr>
            <p:sp>
              <p:nvSpPr>
                <p:cNvPr id="99" name="TextBox 98">
                  <a:extLst>
                    <a:ext uri="{FF2B5EF4-FFF2-40B4-BE49-F238E27FC236}">
                      <a16:creationId xmlns:a16="http://schemas.microsoft.com/office/drawing/2014/main" id="{09B7A9F7-2EE3-4AFA-9E8C-C17568615472}"/>
                    </a:ext>
                  </a:extLst>
                </p:cNvPr>
                <p:cNvSpPr txBox="1"/>
                <p:nvPr/>
              </p:nvSpPr>
              <p:spPr>
                <a:xfrm>
                  <a:off x="1958812" y="2369016"/>
                  <a:ext cx="1292341" cy="523220"/>
                </a:xfrm>
                <a:prstGeom prst="rect">
                  <a:avLst/>
                </a:prstGeom>
                <a:noFill/>
              </p:spPr>
              <p:txBody>
                <a:bodyPr wrap="none" rtlCol="0">
                  <a:spAutoFit/>
                </a:bodyPr>
                <a:lstStyle/>
                <a:p>
                  <a:pPr algn="ctr"/>
                  <a:r>
                    <a:rPr lang="de-DE" sz="1400" dirty="0"/>
                    <a:t>petroleum </a:t>
                  </a:r>
                </a:p>
                <a:p>
                  <a:pPr algn="ctr"/>
                  <a:r>
                    <a:rPr lang="de-DE" sz="1400" dirty="0"/>
                    <a:t>needle coke</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02" name="Group 101">
            <a:extLst>
              <a:ext uri="{FF2B5EF4-FFF2-40B4-BE49-F238E27FC236}">
                <a16:creationId xmlns:a16="http://schemas.microsoft.com/office/drawing/2014/main" id="{B0C60AA7-9B24-47AD-99E5-BC804D930614}"/>
              </a:ext>
            </a:extLst>
          </p:cNvPr>
          <p:cNvGrpSpPr/>
          <p:nvPr/>
        </p:nvGrpSpPr>
        <p:grpSpPr>
          <a:xfrm>
            <a:off x="6154722" y="2319153"/>
            <a:ext cx="4874025" cy="1712498"/>
            <a:chOff x="544668" y="2305386"/>
            <a:chExt cx="4874025" cy="1712498"/>
          </a:xfrm>
        </p:grpSpPr>
        <p:grpSp>
          <p:nvGrpSpPr>
            <p:cNvPr id="103" name="Group 102">
              <a:extLst>
                <a:ext uri="{FF2B5EF4-FFF2-40B4-BE49-F238E27FC236}">
                  <a16:creationId xmlns:a16="http://schemas.microsoft.com/office/drawing/2014/main" id="{2E23BE20-9067-40E7-9B94-348A77ED9A02}"/>
                </a:ext>
              </a:extLst>
            </p:cNvPr>
            <p:cNvGrpSpPr/>
            <p:nvPr/>
          </p:nvGrpSpPr>
          <p:grpSpPr>
            <a:xfrm>
              <a:off x="602701" y="2305386"/>
              <a:ext cx="4815992" cy="1391794"/>
              <a:chOff x="602701" y="2305386"/>
              <a:chExt cx="4815992" cy="1391794"/>
            </a:xfrm>
          </p:grpSpPr>
          <p:grpSp>
            <p:nvGrpSpPr>
              <p:cNvPr id="105" name="Group 104">
                <a:extLst>
                  <a:ext uri="{FF2B5EF4-FFF2-40B4-BE49-F238E27FC236}">
                    <a16:creationId xmlns:a16="http://schemas.microsoft.com/office/drawing/2014/main" id="{0859E52E-193E-4974-9F84-79A77398EBD1}"/>
                  </a:ext>
                </a:extLst>
              </p:cNvPr>
              <p:cNvGrpSpPr/>
              <p:nvPr/>
            </p:nvGrpSpPr>
            <p:grpSpPr>
              <a:xfrm>
                <a:off x="602701" y="2305386"/>
                <a:ext cx="4815992" cy="1391794"/>
                <a:chOff x="83559" y="2400020"/>
                <a:chExt cx="4815992" cy="1391794"/>
              </a:xfrm>
            </p:grpSpPr>
            <p:sp>
              <p:nvSpPr>
                <p:cNvPr id="109" name="TextBox 108">
                  <a:extLst>
                    <a:ext uri="{FF2B5EF4-FFF2-40B4-BE49-F238E27FC236}">
                      <a16:creationId xmlns:a16="http://schemas.microsoft.com/office/drawing/2014/main" id="{C62BCDF4-421A-4CD2-903B-384D73385554}"/>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10" name="Group 109">
                  <a:extLst>
                    <a:ext uri="{FF2B5EF4-FFF2-40B4-BE49-F238E27FC236}">
                      <a16:creationId xmlns:a16="http://schemas.microsoft.com/office/drawing/2014/main" id="{838F0EBC-E697-45F6-849F-331CBCE663E8}"/>
                    </a:ext>
                  </a:extLst>
                </p:cNvPr>
                <p:cNvGrpSpPr/>
                <p:nvPr/>
              </p:nvGrpSpPr>
              <p:grpSpPr>
                <a:xfrm>
                  <a:off x="3030711" y="2492627"/>
                  <a:ext cx="1868840" cy="1285595"/>
                  <a:chOff x="3374795" y="2040325"/>
                  <a:chExt cx="2858365" cy="1441161"/>
                </a:xfrm>
              </p:grpSpPr>
              <p:sp>
                <p:nvSpPr>
                  <p:cNvPr id="128" name="Rectangle 127">
                    <a:extLst>
                      <a:ext uri="{FF2B5EF4-FFF2-40B4-BE49-F238E27FC236}">
                        <a16:creationId xmlns:a16="http://schemas.microsoft.com/office/drawing/2014/main" id="{FF50A5EC-2ECB-41A4-A67E-F79E271B3EDD}"/>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16DD4696-F4A2-4E3D-9E50-1706E10642D8}"/>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3D884E9C-4B65-487A-8BA0-33DD8F962B1D}"/>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$ 814</a:t>
                  </a:r>
                </a:p>
              </p:txBody>
            </p:sp>
            <p:grpSp>
              <p:nvGrpSpPr>
                <p:cNvPr id="124" name="Group 123">
                  <a:extLst>
                    <a:ext uri="{FF2B5EF4-FFF2-40B4-BE49-F238E27FC236}">
                      <a16:creationId xmlns:a16="http://schemas.microsoft.com/office/drawing/2014/main" id="{20ADF3ED-85FD-4016-8E84-4DBBD7F1A4A1}"/>
                    </a:ext>
                  </a:extLst>
                </p:cNvPr>
                <p:cNvGrpSpPr/>
                <p:nvPr/>
              </p:nvGrpSpPr>
              <p:grpSpPr>
                <a:xfrm>
                  <a:off x="1231735" y="2496793"/>
                  <a:ext cx="1759124" cy="1281428"/>
                  <a:chOff x="1231735" y="2496793"/>
                  <a:chExt cx="1759124" cy="1281428"/>
                </a:xfrm>
              </p:grpSpPr>
              <p:sp>
                <p:nvSpPr>
                  <p:cNvPr id="126" name="Rectangle 125">
                    <a:extLst>
                      <a:ext uri="{FF2B5EF4-FFF2-40B4-BE49-F238E27FC236}">
                        <a16:creationId xmlns:a16="http://schemas.microsoft.com/office/drawing/2014/main" id="{BE57318D-6534-4C96-B54E-C96BA34F112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Rectangle 126">
                    <a:extLst>
                      <a:ext uri="{FF2B5EF4-FFF2-40B4-BE49-F238E27FC236}">
                        <a16:creationId xmlns:a16="http://schemas.microsoft.com/office/drawing/2014/main" id="{271350B3-35C0-4FBF-9564-2697501DF72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5" name="Rectangle 124">
                  <a:extLst>
                    <a:ext uri="{FF2B5EF4-FFF2-40B4-BE49-F238E27FC236}">
                      <a16:creationId xmlns:a16="http://schemas.microsoft.com/office/drawing/2014/main" id="{96506310-5BEB-4B29-8E75-D816A3B8F9BE}"/>
                    </a:ext>
                  </a:extLst>
                </p:cNvPr>
                <p:cNvSpPr/>
                <p:nvPr/>
              </p:nvSpPr>
              <p:spPr>
                <a:xfrm>
                  <a:off x="83559" y="2496793"/>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06" name="Group 105">
                <a:extLst>
                  <a:ext uri="{FF2B5EF4-FFF2-40B4-BE49-F238E27FC236}">
                    <a16:creationId xmlns:a16="http://schemas.microsoft.com/office/drawing/2014/main" id="{BB79831D-5624-44BD-8DE8-BB45A3786544}"/>
                  </a:ext>
                </a:extLst>
              </p:cNvPr>
              <p:cNvGrpSpPr/>
              <p:nvPr/>
            </p:nvGrpSpPr>
            <p:grpSpPr>
              <a:xfrm>
                <a:off x="1658349" y="2464150"/>
                <a:ext cx="1941918" cy="1116116"/>
                <a:chOff x="1658349" y="2464150"/>
                <a:chExt cx="1941918" cy="1116116"/>
              </a:xfrm>
            </p:grpSpPr>
            <p:sp>
              <p:nvSpPr>
                <p:cNvPr id="107" name="TextBox 106">
                  <a:extLst>
                    <a:ext uri="{FF2B5EF4-FFF2-40B4-BE49-F238E27FC236}">
                      <a16:creationId xmlns:a16="http://schemas.microsoft.com/office/drawing/2014/main" id="{5F2F8088-46D5-4F07-9F23-52F764ECCB01}"/>
                    </a:ext>
                  </a:extLst>
                </p:cNvPr>
                <p:cNvSpPr txBox="1"/>
                <p:nvPr/>
              </p:nvSpPr>
              <p:spPr>
                <a:xfrm>
                  <a:off x="2134341" y="2464150"/>
                  <a:ext cx="941283" cy="307777"/>
                </a:xfrm>
                <a:prstGeom prst="rect">
                  <a:avLst/>
                </a:prstGeom>
                <a:noFill/>
              </p:spPr>
              <p:txBody>
                <a:bodyPr wrap="none" rtlCol="0">
                  <a:spAutoFit/>
                </a:bodyPr>
                <a:lstStyle/>
                <a:p>
                  <a:pPr algn="ctr"/>
                  <a:r>
                    <a:rPr lang="de-DE" sz="1400" dirty="0"/>
                    <a:t>naphtha</a:t>
                  </a:r>
                  <a:endParaRPr lang="en-US" sz="1400" dirty="0"/>
                </a:p>
              </p:txBody>
            </p:sp>
            <p:sp>
              <p:nvSpPr>
                <p:cNvPr id="108" name="TextBox 107">
                  <a:extLst>
                    <a:ext uri="{FF2B5EF4-FFF2-40B4-BE49-F238E27FC236}">
                      <a16:creationId xmlns:a16="http://schemas.microsoft.com/office/drawing/2014/main" id="{FB9D12C3-4CAC-45EA-ABC5-5986D7FA4D49}"/>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Russia  / Algeria</a:t>
                  </a:r>
                </a:p>
              </p:txBody>
            </p:sp>
          </p:grpSp>
        </p:grpSp>
        <p:sp>
          <p:nvSpPr>
            <p:cNvPr id="104" name="TextBox 103">
              <a:extLst>
                <a:ext uri="{FF2B5EF4-FFF2-40B4-BE49-F238E27FC236}">
                  <a16:creationId xmlns:a16="http://schemas.microsoft.com/office/drawing/2014/main" id="{32D148F7-EDE8-4DE7-8C1D-5590691D1CFF}"/>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31" name="Group 130">
            <a:extLst>
              <a:ext uri="{FF2B5EF4-FFF2-40B4-BE49-F238E27FC236}">
                <a16:creationId xmlns:a16="http://schemas.microsoft.com/office/drawing/2014/main" id="{BB8E9D4A-6942-40A1-9DDA-ABC7AD812802}"/>
              </a:ext>
            </a:extLst>
          </p:cNvPr>
          <p:cNvGrpSpPr/>
          <p:nvPr/>
        </p:nvGrpSpPr>
        <p:grpSpPr>
          <a:xfrm>
            <a:off x="544668" y="4148326"/>
            <a:ext cx="4874025" cy="1712498"/>
            <a:chOff x="544668" y="2305386"/>
            <a:chExt cx="4874025" cy="1712498"/>
          </a:xfrm>
        </p:grpSpPr>
        <p:grpSp>
          <p:nvGrpSpPr>
            <p:cNvPr id="132" name="Group 131">
              <a:extLst>
                <a:ext uri="{FF2B5EF4-FFF2-40B4-BE49-F238E27FC236}">
                  <a16:creationId xmlns:a16="http://schemas.microsoft.com/office/drawing/2014/main" id="{E504D293-F5D0-429B-8E07-0B29F6E27436}"/>
                </a:ext>
              </a:extLst>
            </p:cNvPr>
            <p:cNvGrpSpPr/>
            <p:nvPr/>
          </p:nvGrpSpPr>
          <p:grpSpPr>
            <a:xfrm>
              <a:off x="602701" y="2305386"/>
              <a:ext cx="4815992" cy="1391794"/>
              <a:chOff x="602701" y="2305386"/>
              <a:chExt cx="4815992" cy="1391794"/>
            </a:xfrm>
          </p:grpSpPr>
          <p:grpSp>
            <p:nvGrpSpPr>
              <p:cNvPr id="134" name="Group 133">
                <a:extLst>
                  <a:ext uri="{FF2B5EF4-FFF2-40B4-BE49-F238E27FC236}">
                    <a16:creationId xmlns:a16="http://schemas.microsoft.com/office/drawing/2014/main" id="{D2F6FBE4-AEBE-46B0-B029-75304C0E2378}"/>
                  </a:ext>
                </a:extLst>
              </p:cNvPr>
              <p:cNvGrpSpPr/>
              <p:nvPr/>
            </p:nvGrpSpPr>
            <p:grpSpPr>
              <a:xfrm>
                <a:off x="602701" y="2305386"/>
                <a:ext cx="4815992" cy="1391794"/>
                <a:chOff x="83559" y="2400020"/>
                <a:chExt cx="4815992" cy="1391794"/>
              </a:xfrm>
            </p:grpSpPr>
            <p:sp>
              <p:nvSpPr>
                <p:cNvPr id="138" name="TextBox 137">
                  <a:extLst>
                    <a:ext uri="{FF2B5EF4-FFF2-40B4-BE49-F238E27FC236}">
                      <a16:creationId xmlns:a16="http://schemas.microsoft.com/office/drawing/2014/main" id="{539B0617-44C5-48C5-B83A-6D1FD1CCB405}"/>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39" name="Group 138">
                  <a:extLst>
                    <a:ext uri="{FF2B5EF4-FFF2-40B4-BE49-F238E27FC236}">
                      <a16:creationId xmlns:a16="http://schemas.microsoft.com/office/drawing/2014/main" id="{9B2735F0-08BF-4311-9DA1-31D59F5BBB92}"/>
                    </a:ext>
                  </a:extLst>
                </p:cNvPr>
                <p:cNvGrpSpPr/>
                <p:nvPr/>
              </p:nvGrpSpPr>
              <p:grpSpPr>
                <a:xfrm>
                  <a:off x="3030711" y="2492627"/>
                  <a:ext cx="1868840" cy="1285595"/>
                  <a:chOff x="3374795" y="2040325"/>
                  <a:chExt cx="2858365" cy="1441161"/>
                </a:xfrm>
              </p:grpSpPr>
              <p:sp>
                <p:nvSpPr>
                  <p:cNvPr id="145" name="Rectangle 144">
                    <a:extLst>
                      <a:ext uri="{FF2B5EF4-FFF2-40B4-BE49-F238E27FC236}">
                        <a16:creationId xmlns:a16="http://schemas.microsoft.com/office/drawing/2014/main" id="{E9CD0DD8-E744-418F-B156-98AF5571A6EE}"/>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FF2B86D-5B88-4885-8D0A-8F03EB7AA370}"/>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7C1E81CE-A1FF-4979-ACA0-02AA55C46406}"/>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$ 870</a:t>
                  </a:r>
                </a:p>
              </p:txBody>
            </p:sp>
            <p:grpSp>
              <p:nvGrpSpPr>
                <p:cNvPr id="141" name="Group 140">
                  <a:extLst>
                    <a:ext uri="{FF2B5EF4-FFF2-40B4-BE49-F238E27FC236}">
                      <a16:creationId xmlns:a16="http://schemas.microsoft.com/office/drawing/2014/main" id="{63E76DB1-7DA8-43CD-A619-6513F4084689}"/>
                    </a:ext>
                  </a:extLst>
                </p:cNvPr>
                <p:cNvGrpSpPr/>
                <p:nvPr/>
              </p:nvGrpSpPr>
              <p:grpSpPr>
                <a:xfrm>
                  <a:off x="1231735" y="2496793"/>
                  <a:ext cx="1759124" cy="1281428"/>
                  <a:chOff x="1231735" y="2496793"/>
                  <a:chExt cx="1759124" cy="1281428"/>
                </a:xfrm>
              </p:grpSpPr>
              <p:sp>
                <p:nvSpPr>
                  <p:cNvPr id="143" name="Rectangle 142">
                    <a:extLst>
                      <a:ext uri="{FF2B5EF4-FFF2-40B4-BE49-F238E27FC236}">
                        <a16:creationId xmlns:a16="http://schemas.microsoft.com/office/drawing/2014/main" id="{693A4026-5A4D-4F1A-8FD5-F4254F2789EA}"/>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4" name="Rectangle 143">
                    <a:extLst>
                      <a:ext uri="{FF2B5EF4-FFF2-40B4-BE49-F238E27FC236}">
                        <a16:creationId xmlns:a16="http://schemas.microsoft.com/office/drawing/2014/main" id="{CAE80D90-305A-4E5A-A0BE-E938F19A26D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42" name="Rectangle 141">
                  <a:extLst>
                    <a:ext uri="{FF2B5EF4-FFF2-40B4-BE49-F238E27FC236}">
                      <a16:creationId xmlns:a16="http://schemas.microsoft.com/office/drawing/2014/main" id="{15CB11E8-348B-4A76-8A0E-2329DCB32773}"/>
                    </a:ext>
                  </a:extLst>
                </p:cNvPr>
                <p:cNvSpPr/>
                <p:nvPr/>
              </p:nvSpPr>
              <p:spPr>
                <a:xfrm>
                  <a:off x="83559" y="2496793"/>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5" name="Group 134">
                <a:extLst>
                  <a:ext uri="{FF2B5EF4-FFF2-40B4-BE49-F238E27FC236}">
                    <a16:creationId xmlns:a16="http://schemas.microsoft.com/office/drawing/2014/main" id="{E087C0FE-60A7-4ED1-A6FD-66CCB3376675}"/>
                  </a:ext>
                </a:extLst>
              </p:cNvPr>
              <p:cNvGrpSpPr/>
              <p:nvPr/>
            </p:nvGrpSpPr>
            <p:grpSpPr>
              <a:xfrm>
                <a:off x="1658349" y="2468584"/>
                <a:ext cx="1941918" cy="1111682"/>
                <a:chOff x="1658349" y="2468584"/>
                <a:chExt cx="1941918" cy="1111682"/>
              </a:xfrm>
            </p:grpSpPr>
            <p:sp>
              <p:nvSpPr>
                <p:cNvPr id="136" name="TextBox 135">
                  <a:extLst>
                    <a:ext uri="{FF2B5EF4-FFF2-40B4-BE49-F238E27FC236}">
                      <a16:creationId xmlns:a16="http://schemas.microsoft.com/office/drawing/2014/main" id="{86DDD6D4-5A2B-4038-9F0D-724F0ACC2A39}"/>
                    </a:ext>
                  </a:extLst>
                </p:cNvPr>
                <p:cNvSpPr txBox="1"/>
                <p:nvPr/>
              </p:nvSpPr>
              <p:spPr>
                <a:xfrm>
                  <a:off x="2139445" y="2468584"/>
                  <a:ext cx="949298" cy="307777"/>
                </a:xfrm>
                <a:prstGeom prst="rect">
                  <a:avLst/>
                </a:prstGeom>
                <a:noFill/>
              </p:spPr>
              <p:txBody>
                <a:bodyPr wrap="none" rtlCol="0">
                  <a:spAutoFit/>
                </a:bodyPr>
                <a:lstStyle/>
                <a:p>
                  <a:pPr algn="ctr"/>
                  <a:r>
                    <a:rPr lang="de-DE" sz="1400" dirty="0"/>
                    <a:t>propane</a:t>
                  </a:r>
                  <a:endParaRPr lang="en-US" sz="1400" dirty="0"/>
                </a:p>
              </p:txBody>
            </p:sp>
            <p:sp>
              <p:nvSpPr>
                <p:cNvPr id="137" name="TextBox 136">
                  <a:extLst>
                    <a:ext uri="{FF2B5EF4-FFF2-40B4-BE49-F238E27FC236}">
                      <a16:creationId xmlns:a16="http://schemas.microsoft.com/office/drawing/2014/main" id="{1F663B99-A870-4290-88C2-B3B38841AE2F}"/>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KSA</a:t>
                  </a:r>
                </a:p>
              </p:txBody>
            </p:sp>
          </p:grpSp>
        </p:grpSp>
        <p:sp>
          <p:nvSpPr>
            <p:cNvPr id="133" name="TextBox 132">
              <a:extLst>
                <a:ext uri="{FF2B5EF4-FFF2-40B4-BE49-F238E27FC236}">
                  <a16:creationId xmlns:a16="http://schemas.microsoft.com/office/drawing/2014/main" id="{39D2A6B8-0280-4257-8F1A-1E7A955C554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47" name="Group 146">
            <a:extLst>
              <a:ext uri="{FF2B5EF4-FFF2-40B4-BE49-F238E27FC236}">
                <a16:creationId xmlns:a16="http://schemas.microsoft.com/office/drawing/2014/main" id="{4F56941E-1695-42F2-BF13-FF107563790B}"/>
              </a:ext>
            </a:extLst>
          </p:cNvPr>
          <p:cNvGrpSpPr/>
          <p:nvPr/>
        </p:nvGrpSpPr>
        <p:grpSpPr>
          <a:xfrm>
            <a:off x="6154722" y="4162093"/>
            <a:ext cx="4874025" cy="1712498"/>
            <a:chOff x="544668" y="2305386"/>
            <a:chExt cx="4874025" cy="1712498"/>
          </a:xfrm>
        </p:grpSpPr>
        <p:grpSp>
          <p:nvGrpSpPr>
            <p:cNvPr id="148" name="Group 147">
              <a:extLst>
                <a:ext uri="{FF2B5EF4-FFF2-40B4-BE49-F238E27FC236}">
                  <a16:creationId xmlns:a16="http://schemas.microsoft.com/office/drawing/2014/main" id="{8936469B-7B91-4F6C-8275-260CBAD7B819}"/>
                </a:ext>
              </a:extLst>
            </p:cNvPr>
            <p:cNvGrpSpPr/>
            <p:nvPr/>
          </p:nvGrpSpPr>
          <p:grpSpPr>
            <a:xfrm>
              <a:off x="602701" y="2305386"/>
              <a:ext cx="4815992" cy="1391794"/>
              <a:chOff x="602701" y="2305386"/>
              <a:chExt cx="4815992" cy="1391794"/>
            </a:xfrm>
          </p:grpSpPr>
          <p:grpSp>
            <p:nvGrpSpPr>
              <p:cNvPr id="150" name="Group 149">
                <a:extLst>
                  <a:ext uri="{FF2B5EF4-FFF2-40B4-BE49-F238E27FC236}">
                    <a16:creationId xmlns:a16="http://schemas.microsoft.com/office/drawing/2014/main" id="{5A8986B4-28A5-41E9-BD36-DF0CAC8724A5}"/>
                  </a:ext>
                </a:extLst>
              </p:cNvPr>
              <p:cNvGrpSpPr/>
              <p:nvPr/>
            </p:nvGrpSpPr>
            <p:grpSpPr>
              <a:xfrm>
                <a:off x="602701" y="2305386"/>
                <a:ext cx="4815992" cy="1391794"/>
                <a:chOff x="83559" y="2400020"/>
                <a:chExt cx="4815992" cy="1391794"/>
              </a:xfrm>
            </p:grpSpPr>
            <p:sp>
              <p:nvSpPr>
                <p:cNvPr id="154" name="TextBox 153">
                  <a:extLst>
                    <a:ext uri="{FF2B5EF4-FFF2-40B4-BE49-F238E27FC236}">
                      <a16:creationId xmlns:a16="http://schemas.microsoft.com/office/drawing/2014/main" id="{571C9A11-B25C-4601-80D5-395695FB5136}"/>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55" name="Group 154">
                  <a:extLst>
                    <a:ext uri="{FF2B5EF4-FFF2-40B4-BE49-F238E27FC236}">
                      <a16:creationId xmlns:a16="http://schemas.microsoft.com/office/drawing/2014/main" id="{FA517BD5-2D6C-422B-BA96-34C8095CC06D}"/>
                    </a:ext>
                  </a:extLst>
                </p:cNvPr>
                <p:cNvGrpSpPr/>
                <p:nvPr/>
              </p:nvGrpSpPr>
              <p:grpSpPr>
                <a:xfrm>
                  <a:off x="3030711" y="2492627"/>
                  <a:ext cx="1868840" cy="1285595"/>
                  <a:chOff x="3374795" y="2040325"/>
                  <a:chExt cx="2858365" cy="1441161"/>
                </a:xfrm>
              </p:grpSpPr>
              <p:sp>
                <p:nvSpPr>
                  <p:cNvPr id="161" name="Rectangle 160">
                    <a:extLst>
                      <a:ext uri="{FF2B5EF4-FFF2-40B4-BE49-F238E27FC236}">
                        <a16:creationId xmlns:a16="http://schemas.microsoft.com/office/drawing/2014/main" id="{01330204-46E6-412D-9CF4-CBEB056C618A}"/>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a:extLst>
                      <a:ext uri="{FF2B5EF4-FFF2-40B4-BE49-F238E27FC236}">
                        <a16:creationId xmlns:a16="http://schemas.microsoft.com/office/drawing/2014/main" id="{A72FDE3D-BF34-4B8A-8999-202D0FD4EAD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56" name="TextBox 155">
                  <a:extLst>
                    <a:ext uri="{FF2B5EF4-FFF2-40B4-BE49-F238E27FC236}">
                      <a16:creationId xmlns:a16="http://schemas.microsoft.com/office/drawing/2014/main" id="{691D4618-3071-48EF-9136-46BE6AED2D11}"/>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$ 1095</a:t>
                  </a:r>
                </a:p>
              </p:txBody>
            </p:sp>
            <p:grpSp>
              <p:nvGrpSpPr>
                <p:cNvPr id="157" name="Group 156">
                  <a:extLst>
                    <a:ext uri="{FF2B5EF4-FFF2-40B4-BE49-F238E27FC236}">
                      <a16:creationId xmlns:a16="http://schemas.microsoft.com/office/drawing/2014/main" id="{67CBB02C-F4AF-482C-977B-1CFF3124A5AC}"/>
                    </a:ext>
                  </a:extLst>
                </p:cNvPr>
                <p:cNvGrpSpPr/>
                <p:nvPr/>
              </p:nvGrpSpPr>
              <p:grpSpPr>
                <a:xfrm>
                  <a:off x="1231735" y="2496793"/>
                  <a:ext cx="1759124" cy="1281428"/>
                  <a:chOff x="1231735" y="2496793"/>
                  <a:chExt cx="1759124" cy="1281428"/>
                </a:xfrm>
              </p:grpSpPr>
              <p:sp>
                <p:nvSpPr>
                  <p:cNvPr id="159" name="Rectangle 158">
                    <a:extLst>
                      <a:ext uri="{FF2B5EF4-FFF2-40B4-BE49-F238E27FC236}">
                        <a16:creationId xmlns:a16="http://schemas.microsoft.com/office/drawing/2014/main" id="{9FED5F46-A95D-4493-9FF9-F669A59A0E4F}"/>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0" name="Rectangle 159">
                    <a:extLst>
                      <a:ext uri="{FF2B5EF4-FFF2-40B4-BE49-F238E27FC236}">
                        <a16:creationId xmlns:a16="http://schemas.microsoft.com/office/drawing/2014/main" id="{9874234E-135C-40D6-BBC5-F236B0A88D4D}"/>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8" name="Rectangle 157">
                  <a:extLst>
                    <a:ext uri="{FF2B5EF4-FFF2-40B4-BE49-F238E27FC236}">
                      <a16:creationId xmlns:a16="http://schemas.microsoft.com/office/drawing/2014/main" id="{3E784423-E1A8-4627-BFD4-01968812CFB3}"/>
                    </a:ext>
                  </a:extLst>
                </p:cNvPr>
                <p:cNvSpPr/>
                <p:nvPr/>
              </p:nvSpPr>
              <p:spPr>
                <a:xfrm>
                  <a:off x="83559" y="2496793"/>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51" name="Group 150">
                <a:extLst>
                  <a:ext uri="{FF2B5EF4-FFF2-40B4-BE49-F238E27FC236}">
                    <a16:creationId xmlns:a16="http://schemas.microsoft.com/office/drawing/2014/main" id="{4D72C7C0-FE41-4550-AAE2-E348E01DBB0F}"/>
                  </a:ext>
                </a:extLst>
              </p:cNvPr>
              <p:cNvGrpSpPr/>
              <p:nvPr/>
            </p:nvGrpSpPr>
            <p:grpSpPr>
              <a:xfrm>
                <a:off x="1658349" y="2485790"/>
                <a:ext cx="1941918" cy="1094476"/>
                <a:chOff x="1658349" y="2485790"/>
                <a:chExt cx="1941918" cy="1094476"/>
              </a:xfrm>
            </p:grpSpPr>
            <p:sp>
              <p:nvSpPr>
                <p:cNvPr id="152" name="TextBox 151">
                  <a:extLst>
                    <a:ext uri="{FF2B5EF4-FFF2-40B4-BE49-F238E27FC236}">
                      <a16:creationId xmlns:a16="http://schemas.microsoft.com/office/drawing/2014/main" id="{5EAD6DB4-2856-4BF2-89A1-A1721547E62C}"/>
                    </a:ext>
                  </a:extLst>
                </p:cNvPr>
                <p:cNvSpPr txBox="1"/>
                <p:nvPr/>
              </p:nvSpPr>
              <p:spPr>
                <a:xfrm>
                  <a:off x="2107089" y="2485790"/>
                  <a:ext cx="995785" cy="307777"/>
                </a:xfrm>
                <a:prstGeom prst="rect">
                  <a:avLst/>
                </a:prstGeom>
                <a:noFill/>
              </p:spPr>
              <p:txBody>
                <a:bodyPr wrap="none" rtlCol="0">
                  <a:spAutoFit/>
                </a:bodyPr>
                <a:lstStyle/>
                <a:p>
                  <a:pPr algn="ctr"/>
                  <a:r>
                    <a:rPr lang="de-DE" sz="1400" dirty="0"/>
                    <a:t>ETHYLENE</a:t>
                  </a:r>
                  <a:endParaRPr lang="en-US" sz="1400" dirty="0"/>
                </a:p>
              </p:txBody>
            </p:sp>
            <p:sp>
              <p:nvSpPr>
                <p:cNvPr id="153" name="TextBox 152">
                  <a:extLst>
                    <a:ext uri="{FF2B5EF4-FFF2-40B4-BE49-F238E27FC236}">
                      <a16:creationId xmlns:a16="http://schemas.microsoft.com/office/drawing/2014/main" id="{FC539A04-66E7-4613-8CD0-24C4189D9196}"/>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KSA</a:t>
                  </a:r>
                </a:p>
              </p:txBody>
            </p:sp>
          </p:grpSp>
        </p:grpSp>
        <p:sp>
          <p:nvSpPr>
            <p:cNvPr id="149" name="TextBox 148">
              <a:extLst>
                <a:ext uri="{FF2B5EF4-FFF2-40B4-BE49-F238E27FC236}">
                  <a16:creationId xmlns:a16="http://schemas.microsoft.com/office/drawing/2014/main" id="{07FAECEE-2F93-4B0F-BE69-B81BAE7ED496}"/>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10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Petroleum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8" y="2305386"/>
            <a:ext cx="4874025" cy="1712498"/>
            <a:chOff x="544668" y="2305386"/>
            <a:chExt cx="4874025" cy="1712498"/>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391794"/>
              <a:chOff x="602701" y="2305386"/>
              <a:chExt cx="4815992" cy="1391794"/>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$ 770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468584"/>
                <a:ext cx="1941918" cy="1111682"/>
                <a:chOff x="1658349" y="2468584"/>
                <a:chExt cx="1941918" cy="1111682"/>
              </a:xfrm>
            </p:grpSpPr>
            <p:sp>
              <p:nvSpPr>
                <p:cNvPr id="99" name="TextBox 98">
                  <a:extLst>
                    <a:ext uri="{FF2B5EF4-FFF2-40B4-BE49-F238E27FC236}">
                      <a16:creationId xmlns:a16="http://schemas.microsoft.com/office/drawing/2014/main" id="{09B7A9F7-2EE3-4AFA-9E8C-C17568615472}"/>
                    </a:ext>
                  </a:extLst>
                </p:cNvPr>
                <p:cNvSpPr txBox="1"/>
                <p:nvPr/>
              </p:nvSpPr>
              <p:spPr>
                <a:xfrm>
                  <a:off x="2165662" y="2468584"/>
                  <a:ext cx="825867" cy="307777"/>
                </a:xfrm>
                <a:prstGeom prst="rect">
                  <a:avLst/>
                </a:prstGeom>
                <a:noFill/>
              </p:spPr>
              <p:txBody>
                <a:bodyPr wrap="none" rtlCol="0">
                  <a:spAutoFit/>
                </a:bodyPr>
                <a:lstStyle/>
                <a:p>
                  <a:pPr algn="ctr"/>
                  <a:r>
                    <a:rPr lang="de-DE" sz="1400" dirty="0"/>
                    <a:t>butane</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KSA</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02" name="Group 101">
            <a:extLst>
              <a:ext uri="{FF2B5EF4-FFF2-40B4-BE49-F238E27FC236}">
                <a16:creationId xmlns:a16="http://schemas.microsoft.com/office/drawing/2014/main" id="{B0C60AA7-9B24-47AD-99E5-BC804D930614}"/>
              </a:ext>
            </a:extLst>
          </p:cNvPr>
          <p:cNvGrpSpPr/>
          <p:nvPr/>
        </p:nvGrpSpPr>
        <p:grpSpPr>
          <a:xfrm>
            <a:off x="6154722" y="2319153"/>
            <a:ext cx="4874025" cy="1712498"/>
            <a:chOff x="544668" y="2305386"/>
            <a:chExt cx="4874025" cy="1712498"/>
          </a:xfrm>
        </p:grpSpPr>
        <p:grpSp>
          <p:nvGrpSpPr>
            <p:cNvPr id="103" name="Group 102">
              <a:extLst>
                <a:ext uri="{FF2B5EF4-FFF2-40B4-BE49-F238E27FC236}">
                  <a16:creationId xmlns:a16="http://schemas.microsoft.com/office/drawing/2014/main" id="{2E23BE20-9067-40E7-9B94-348A77ED9A02}"/>
                </a:ext>
              </a:extLst>
            </p:cNvPr>
            <p:cNvGrpSpPr/>
            <p:nvPr/>
          </p:nvGrpSpPr>
          <p:grpSpPr>
            <a:xfrm>
              <a:off x="602701" y="2305386"/>
              <a:ext cx="4815992" cy="1391794"/>
              <a:chOff x="602701" y="2305386"/>
              <a:chExt cx="4815992" cy="1391794"/>
            </a:xfrm>
          </p:grpSpPr>
          <p:grpSp>
            <p:nvGrpSpPr>
              <p:cNvPr id="105" name="Group 104">
                <a:extLst>
                  <a:ext uri="{FF2B5EF4-FFF2-40B4-BE49-F238E27FC236}">
                    <a16:creationId xmlns:a16="http://schemas.microsoft.com/office/drawing/2014/main" id="{0859E52E-193E-4974-9F84-79A77398EBD1}"/>
                  </a:ext>
                </a:extLst>
              </p:cNvPr>
              <p:cNvGrpSpPr/>
              <p:nvPr/>
            </p:nvGrpSpPr>
            <p:grpSpPr>
              <a:xfrm>
                <a:off x="602701" y="2305386"/>
                <a:ext cx="4815992" cy="1391794"/>
                <a:chOff x="83559" y="2400020"/>
                <a:chExt cx="4815992" cy="1391794"/>
              </a:xfrm>
            </p:grpSpPr>
            <p:sp>
              <p:nvSpPr>
                <p:cNvPr id="109" name="TextBox 108">
                  <a:extLst>
                    <a:ext uri="{FF2B5EF4-FFF2-40B4-BE49-F238E27FC236}">
                      <a16:creationId xmlns:a16="http://schemas.microsoft.com/office/drawing/2014/main" id="{C62BCDF4-421A-4CD2-903B-384D73385554}"/>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10" name="Group 109">
                  <a:extLst>
                    <a:ext uri="{FF2B5EF4-FFF2-40B4-BE49-F238E27FC236}">
                      <a16:creationId xmlns:a16="http://schemas.microsoft.com/office/drawing/2014/main" id="{838F0EBC-E697-45F6-849F-331CBCE663E8}"/>
                    </a:ext>
                  </a:extLst>
                </p:cNvPr>
                <p:cNvGrpSpPr/>
                <p:nvPr/>
              </p:nvGrpSpPr>
              <p:grpSpPr>
                <a:xfrm>
                  <a:off x="3030711" y="2492627"/>
                  <a:ext cx="1868840" cy="1285595"/>
                  <a:chOff x="3374795" y="2040325"/>
                  <a:chExt cx="2858365" cy="1441161"/>
                </a:xfrm>
              </p:grpSpPr>
              <p:sp>
                <p:nvSpPr>
                  <p:cNvPr id="128" name="Rectangle 127">
                    <a:extLst>
                      <a:ext uri="{FF2B5EF4-FFF2-40B4-BE49-F238E27FC236}">
                        <a16:creationId xmlns:a16="http://schemas.microsoft.com/office/drawing/2014/main" id="{FF50A5EC-2ECB-41A4-A67E-F79E271B3EDD}"/>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16DD4696-F4A2-4E3D-9E50-1706E10642D8}"/>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3D884E9C-4B65-487A-8BA0-33DD8F962B1D}"/>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$ 1060</a:t>
                  </a:r>
                </a:p>
              </p:txBody>
            </p:sp>
            <p:grpSp>
              <p:nvGrpSpPr>
                <p:cNvPr id="124" name="Group 123">
                  <a:extLst>
                    <a:ext uri="{FF2B5EF4-FFF2-40B4-BE49-F238E27FC236}">
                      <a16:creationId xmlns:a16="http://schemas.microsoft.com/office/drawing/2014/main" id="{20ADF3ED-85FD-4016-8E84-4DBBD7F1A4A1}"/>
                    </a:ext>
                  </a:extLst>
                </p:cNvPr>
                <p:cNvGrpSpPr/>
                <p:nvPr/>
              </p:nvGrpSpPr>
              <p:grpSpPr>
                <a:xfrm>
                  <a:off x="1231735" y="2496793"/>
                  <a:ext cx="1759124" cy="1281428"/>
                  <a:chOff x="1231735" y="2496793"/>
                  <a:chExt cx="1759124" cy="1281428"/>
                </a:xfrm>
              </p:grpSpPr>
              <p:sp>
                <p:nvSpPr>
                  <p:cNvPr id="126" name="Rectangle 125">
                    <a:extLst>
                      <a:ext uri="{FF2B5EF4-FFF2-40B4-BE49-F238E27FC236}">
                        <a16:creationId xmlns:a16="http://schemas.microsoft.com/office/drawing/2014/main" id="{BE57318D-6534-4C96-B54E-C96BA34F112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Rectangle 126">
                    <a:extLst>
                      <a:ext uri="{FF2B5EF4-FFF2-40B4-BE49-F238E27FC236}">
                        <a16:creationId xmlns:a16="http://schemas.microsoft.com/office/drawing/2014/main" id="{271350B3-35C0-4FBF-9564-2697501DF72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5" name="Rectangle 124">
                  <a:extLst>
                    <a:ext uri="{FF2B5EF4-FFF2-40B4-BE49-F238E27FC236}">
                      <a16:creationId xmlns:a16="http://schemas.microsoft.com/office/drawing/2014/main" id="{96506310-5BEB-4B29-8E75-D816A3B8F9BE}"/>
                    </a:ext>
                  </a:extLst>
                </p:cNvPr>
                <p:cNvSpPr/>
                <p:nvPr/>
              </p:nvSpPr>
              <p:spPr>
                <a:xfrm>
                  <a:off x="83559" y="2496793"/>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06" name="Group 105">
                <a:extLst>
                  <a:ext uri="{FF2B5EF4-FFF2-40B4-BE49-F238E27FC236}">
                    <a16:creationId xmlns:a16="http://schemas.microsoft.com/office/drawing/2014/main" id="{BB79831D-5624-44BD-8DE8-BB45A3786544}"/>
                  </a:ext>
                </a:extLst>
              </p:cNvPr>
              <p:cNvGrpSpPr/>
              <p:nvPr/>
            </p:nvGrpSpPr>
            <p:grpSpPr>
              <a:xfrm>
                <a:off x="1658349" y="2461767"/>
                <a:ext cx="1941918" cy="1118499"/>
                <a:chOff x="1658349" y="2461767"/>
                <a:chExt cx="1941918" cy="1118499"/>
              </a:xfrm>
            </p:grpSpPr>
            <p:sp>
              <p:nvSpPr>
                <p:cNvPr id="107" name="TextBox 106">
                  <a:extLst>
                    <a:ext uri="{FF2B5EF4-FFF2-40B4-BE49-F238E27FC236}">
                      <a16:creationId xmlns:a16="http://schemas.microsoft.com/office/drawing/2014/main" id="{5F2F8088-46D5-4F07-9F23-52F764ECCB01}"/>
                    </a:ext>
                  </a:extLst>
                </p:cNvPr>
                <p:cNvSpPr txBox="1"/>
                <p:nvPr/>
              </p:nvSpPr>
              <p:spPr>
                <a:xfrm>
                  <a:off x="2067816" y="2461767"/>
                  <a:ext cx="1074333" cy="307777"/>
                </a:xfrm>
                <a:prstGeom prst="rect">
                  <a:avLst/>
                </a:prstGeom>
                <a:noFill/>
              </p:spPr>
              <p:txBody>
                <a:bodyPr wrap="none" rtlCol="0">
                  <a:spAutoFit/>
                </a:bodyPr>
                <a:lstStyle/>
                <a:p>
                  <a:pPr algn="ctr"/>
                  <a:r>
                    <a:rPr lang="de-DE" sz="1400" dirty="0"/>
                    <a:t>propylene</a:t>
                  </a:r>
                  <a:endParaRPr lang="en-US" sz="1400" dirty="0"/>
                </a:p>
              </p:txBody>
            </p:sp>
            <p:sp>
              <p:nvSpPr>
                <p:cNvPr id="108" name="TextBox 107">
                  <a:extLst>
                    <a:ext uri="{FF2B5EF4-FFF2-40B4-BE49-F238E27FC236}">
                      <a16:creationId xmlns:a16="http://schemas.microsoft.com/office/drawing/2014/main" id="{FB9D12C3-4CAC-45EA-ABC5-5986D7FA4D49}"/>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04" name="TextBox 103">
              <a:extLst>
                <a:ext uri="{FF2B5EF4-FFF2-40B4-BE49-F238E27FC236}">
                  <a16:creationId xmlns:a16="http://schemas.microsoft.com/office/drawing/2014/main" id="{32D148F7-EDE8-4DE7-8C1D-5590691D1CFF}"/>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31" name="Group 130">
            <a:extLst>
              <a:ext uri="{FF2B5EF4-FFF2-40B4-BE49-F238E27FC236}">
                <a16:creationId xmlns:a16="http://schemas.microsoft.com/office/drawing/2014/main" id="{BB8E9D4A-6942-40A1-9DDA-ABC7AD812802}"/>
              </a:ext>
            </a:extLst>
          </p:cNvPr>
          <p:cNvGrpSpPr/>
          <p:nvPr/>
        </p:nvGrpSpPr>
        <p:grpSpPr>
          <a:xfrm>
            <a:off x="544668" y="4148326"/>
            <a:ext cx="4874025" cy="1712498"/>
            <a:chOff x="544668" y="2305386"/>
            <a:chExt cx="4874025" cy="1712498"/>
          </a:xfrm>
        </p:grpSpPr>
        <p:grpSp>
          <p:nvGrpSpPr>
            <p:cNvPr id="132" name="Group 131">
              <a:extLst>
                <a:ext uri="{FF2B5EF4-FFF2-40B4-BE49-F238E27FC236}">
                  <a16:creationId xmlns:a16="http://schemas.microsoft.com/office/drawing/2014/main" id="{E504D293-F5D0-429B-8E07-0B29F6E27436}"/>
                </a:ext>
              </a:extLst>
            </p:cNvPr>
            <p:cNvGrpSpPr/>
            <p:nvPr/>
          </p:nvGrpSpPr>
          <p:grpSpPr>
            <a:xfrm>
              <a:off x="602701" y="2305386"/>
              <a:ext cx="4815992" cy="1391794"/>
              <a:chOff x="602701" y="2305386"/>
              <a:chExt cx="4815992" cy="1391794"/>
            </a:xfrm>
          </p:grpSpPr>
          <p:grpSp>
            <p:nvGrpSpPr>
              <p:cNvPr id="134" name="Group 133">
                <a:extLst>
                  <a:ext uri="{FF2B5EF4-FFF2-40B4-BE49-F238E27FC236}">
                    <a16:creationId xmlns:a16="http://schemas.microsoft.com/office/drawing/2014/main" id="{D2F6FBE4-AEBE-46B0-B029-75304C0E2378}"/>
                  </a:ext>
                </a:extLst>
              </p:cNvPr>
              <p:cNvGrpSpPr/>
              <p:nvPr/>
            </p:nvGrpSpPr>
            <p:grpSpPr>
              <a:xfrm>
                <a:off x="602701" y="2305386"/>
                <a:ext cx="4815992" cy="1391794"/>
                <a:chOff x="83559" y="2400020"/>
                <a:chExt cx="4815992" cy="1391794"/>
              </a:xfrm>
            </p:grpSpPr>
            <p:sp>
              <p:nvSpPr>
                <p:cNvPr id="138" name="TextBox 137">
                  <a:extLst>
                    <a:ext uri="{FF2B5EF4-FFF2-40B4-BE49-F238E27FC236}">
                      <a16:creationId xmlns:a16="http://schemas.microsoft.com/office/drawing/2014/main" id="{539B0617-44C5-48C5-B83A-6D1FD1CCB405}"/>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39" name="Group 138">
                  <a:extLst>
                    <a:ext uri="{FF2B5EF4-FFF2-40B4-BE49-F238E27FC236}">
                      <a16:creationId xmlns:a16="http://schemas.microsoft.com/office/drawing/2014/main" id="{9B2735F0-08BF-4311-9DA1-31D59F5BBB92}"/>
                    </a:ext>
                  </a:extLst>
                </p:cNvPr>
                <p:cNvGrpSpPr/>
                <p:nvPr/>
              </p:nvGrpSpPr>
              <p:grpSpPr>
                <a:xfrm>
                  <a:off x="3030711" y="2492627"/>
                  <a:ext cx="1868840" cy="1285595"/>
                  <a:chOff x="3374795" y="2040325"/>
                  <a:chExt cx="2858365" cy="1441161"/>
                </a:xfrm>
              </p:grpSpPr>
              <p:sp>
                <p:nvSpPr>
                  <p:cNvPr id="145" name="Rectangle 144">
                    <a:extLst>
                      <a:ext uri="{FF2B5EF4-FFF2-40B4-BE49-F238E27FC236}">
                        <a16:creationId xmlns:a16="http://schemas.microsoft.com/office/drawing/2014/main" id="{E9CD0DD8-E744-418F-B156-98AF5571A6EE}"/>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FF2B86D-5B88-4885-8D0A-8F03EB7AA370}"/>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7C1E81CE-A1FF-4979-ACA0-02AA55C46406}"/>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$ 1250</a:t>
                  </a:r>
                </a:p>
              </p:txBody>
            </p:sp>
            <p:grpSp>
              <p:nvGrpSpPr>
                <p:cNvPr id="141" name="Group 140">
                  <a:extLst>
                    <a:ext uri="{FF2B5EF4-FFF2-40B4-BE49-F238E27FC236}">
                      <a16:creationId xmlns:a16="http://schemas.microsoft.com/office/drawing/2014/main" id="{63E76DB1-7DA8-43CD-A619-6513F4084689}"/>
                    </a:ext>
                  </a:extLst>
                </p:cNvPr>
                <p:cNvGrpSpPr/>
                <p:nvPr/>
              </p:nvGrpSpPr>
              <p:grpSpPr>
                <a:xfrm>
                  <a:off x="1231735" y="2496793"/>
                  <a:ext cx="1759124" cy="1281428"/>
                  <a:chOff x="1231735" y="2496793"/>
                  <a:chExt cx="1759124" cy="1281428"/>
                </a:xfrm>
              </p:grpSpPr>
              <p:sp>
                <p:nvSpPr>
                  <p:cNvPr id="143" name="Rectangle 142">
                    <a:extLst>
                      <a:ext uri="{FF2B5EF4-FFF2-40B4-BE49-F238E27FC236}">
                        <a16:creationId xmlns:a16="http://schemas.microsoft.com/office/drawing/2014/main" id="{693A4026-5A4D-4F1A-8FD5-F4254F2789EA}"/>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4" name="Rectangle 143">
                    <a:extLst>
                      <a:ext uri="{FF2B5EF4-FFF2-40B4-BE49-F238E27FC236}">
                        <a16:creationId xmlns:a16="http://schemas.microsoft.com/office/drawing/2014/main" id="{CAE80D90-305A-4E5A-A0BE-E938F19A26D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42" name="Rectangle 141">
                  <a:extLst>
                    <a:ext uri="{FF2B5EF4-FFF2-40B4-BE49-F238E27FC236}">
                      <a16:creationId xmlns:a16="http://schemas.microsoft.com/office/drawing/2014/main" id="{15CB11E8-348B-4A76-8A0E-2329DCB32773}"/>
                    </a:ext>
                  </a:extLst>
                </p:cNvPr>
                <p:cNvSpPr/>
                <p:nvPr/>
              </p:nvSpPr>
              <p:spPr>
                <a:xfrm>
                  <a:off x="83559" y="2496793"/>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5" name="Group 134">
                <a:extLst>
                  <a:ext uri="{FF2B5EF4-FFF2-40B4-BE49-F238E27FC236}">
                    <a16:creationId xmlns:a16="http://schemas.microsoft.com/office/drawing/2014/main" id="{E087C0FE-60A7-4ED1-A6FD-66CCB3376675}"/>
                  </a:ext>
                </a:extLst>
              </p:cNvPr>
              <p:cNvGrpSpPr/>
              <p:nvPr/>
            </p:nvGrpSpPr>
            <p:grpSpPr>
              <a:xfrm>
                <a:off x="1658349" y="2369016"/>
                <a:ext cx="1941918" cy="1211250"/>
                <a:chOff x="1658349" y="2369016"/>
                <a:chExt cx="1941918" cy="1211250"/>
              </a:xfrm>
            </p:grpSpPr>
            <p:sp>
              <p:nvSpPr>
                <p:cNvPr id="136" name="TextBox 135">
                  <a:extLst>
                    <a:ext uri="{FF2B5EF4-FFF2-40B4-BE49-F238E27FC236}">
                      <a16:creationId xmlns:a16="http://schemas.microsoft.com/office/drawing/2014/main" id="{86DDD6D4-5A2B-4038-9F0D-724F0ACC2A39}"/>
                    </a:ext>
                  </a:extLst>
                </p:cNvPr>
                <p:cNvSpPr txBox="1"/>
                <p:nvPr/>
              </p:nvSpPr>
              <p:spPr>
                <a:xfrm>
                  <a:off x="1954805" y="2369016"/>
                  <a:ext cx="1300356" cy="523220"/>
                </a:xfrm>
                <a:prstGeom prst="rect">
                  <a:avLst/>
                </a:prstGeom>
                <a:noFill/>
              </p:spPr>
              <p:txBody>
                <a:bodyPr wrap="none" rtlCol="0">
                  <a:spAutoFit/>
                </a:bodyPr>
                <a:lstStyle/>
                <a:p>
                  <a:pPr algn="ctr"/>
                  <a:r>
                    <a:rPr lang="de-DE" sz="1400" dirty="0"/>
                    <a:t>High Density </a:t>
                  </a:r>
                </a:p>
                <a:p>
                  <a:pPr algn="ctr"/>
                  <a:r>
                    <a:rPr lang="de-DE" sz="1400" dirty="0"/>
                    <a:t>Polyethylene</a:t>
                  </a:r>
                  <a:endParaRPr lang="en-US" sz="1400" dirty="0"/>
                </a:p>
              </p:txBody>
            </p:sp>
            <p:sp>
              <p:nvSpPr>
                <p:cNvPr id="137" name="TextBox 136">
                  <a:extLst>
                    <a:ext uri="{FF2B5EF4-FFF2-40B4-BE49-F238E27FC236}">
                      <a16:creationId xmlns:a16="http://schemas.microsoft.com/office/drawing/2014/main" id="{1F663B99-A870-4290-88C2-B3B38841AE2F}"/>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Russia  / Algeria</a:t>
                  </a:r>
                </a:p>
              </p:txBody>
            </p:sp>
          </p:grpSp>
        </p:grpSp>
        <p:sp>
          <p:nvSpPr>
            <p:cNvPr id="133" name="TextBox 132">
              <a:extLst>
                <a:ext uri="{FF2B5EF4-FFF2-40B4-BE49-F238E27FC236}">
                  <a16:creationId xmlns:a16="http://schemas.microsoft.com/office/drawing/2014/main" id="{39D2A6B8-0280-4257-8F1A-1E7A955C554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47" name="Group 146">
            <a:extLst>
              <a:ext uri="{FF2B5EF4-FFF2-40B4-BE49-F238E27FC236}">
                <a16:creationId xmlns:a16="http://schemas.microsoft.com/office/drawing/2014/main" id="{4F56941E-1695-42F2-BF13-FF107563790B}"/>
              </a:ext>
            </a:extLst>
          </p:cNvPr>
          <p:cNvGrpSpPr/>
          <p:nvPr/>
        </p:nvGrpSpPr>
        <p:grpSpPr>
          <a:xfrm>
            <a:off x="6154722" y="4162093"/>
            <a:ext cx="4874025" cy="1712498"/>
            <a:chOff x="544668" y="2305386"/>
            <a:chExt cx="4874025" cy="1712498"/>
          </a:xfrm>
        </p:grpSpPr>
        <p:grpSp>
          <p:nvGrpSpPr>
            <p:cNvPr id="148" name="Group 147">
              <a:extLst>
                <a:ext uri="{FF2B5EF4-FFF2-40B4-BE49-F238E27FC236}">
                  <a16:creationId xmlns:a16="http://schemas.microsoft.com/office/drawing/2014/main" id="{8936469B-7B91-4F6C-8275-260CBAD7B819}"/>
                </a:ext>
              </a:extLst>
            </p:cNvPr>
            <p:cNvGrpSpPr/>
            <p:nvPr/>
          </p:nvGrpSpPr>
          <p:grpSpPr>
            <a:xfrm>
              <a:off x="602701" y="2305386"/>
              <a:ext cx="4815992" cy="1391794"/>
              <a:chOff x="602701" y="2305386"/>
              <a:chExt cx="4815992" cy="1391794"/>
            </a:xfrm>
          </p:grpSpPr>
          <p:grpSp>
            <p:nvGrpSpPr>
              <p:cNvPr id="150" name="Group 149">
                <a:extLst>
                  <a:ext uri="{FF2B5EF4-FFF2-40B4-BE49-F238E27FC236}">
                    <a16:creationId xmlns:a16="http://schemas.microsoft.com/office/drawing/2014/main" id="{5A8986B4-28A5-41E9-BD36-DF0CAC8724A5}"/>
                  </a:ext>
                </a:extLst>
              </p:cNvPr>
              <p:cNvGrpSpPr/>
              <p:nvPr/>
            </p:nvGrpSpPr>
            <p:grpSpPr>
              <a:xfrm>
                <a:off x="602701" y="2305386"/>
                <a:ext cx="4815992" cy="1391794"/>
                <a:chOff x="83559" y="2400020"/>
                <a:chExt cx="4815992" cy="1391794"/>
              </a:xfrm>
            </p:grpSpPr>
            <p:sp>
              <p:nvSpPr>
                <p:cNvPr id="154" name="TextBox 153">
                  <a:extLst>
                    <a:ext uri="{FF2B5EF4-FFF2-40B4-BE49-F238E27FC236}">
                      <a16:creationId xmlns:a16="http://schemas.microsoft.com/office/drawing/2014/main" id="{571C9A11-B25C-4601-80D5-395695FB5136}"/>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55" name="Group 154">
                  <a:extLst>
                    <a:ext uri="{FF2B5EF4-FFF2-40B4-BE49-F238E27FC236}">
                      <a16:creationId xmlns:a16="http://schemas.microsoft.com/office/drawing/2014/main" id="{FA517BD5-2D6C-422B-BA96-34C8095CC06D}"/>
                    </a:ext>
                  </a:extLst>
                </p:cNvPr>
                <p:cNvGrpSpPr/>
                <p:nvPr/>
              </p:nvGrpSpPr>
              <p:grpSpPr>
                <a:xfrm>
                  <a:off x="3030711" y="2492627"/>
                  <a:ext cx="1868840" cy="1285595"/>
                  <a:chOff x="3374795" y="2040325"/>
                  <a:chExt cx="2858365" cy="1441161"/>
                </a:xfrm>
              </p:grpSpPr>
              <p:sp>
                <p:nvSpPr>
                  <p:cNvPr id="161" name="Rectangle 160">
                    <a:extLst>
                      <a:ext uri="{FF2B5EF4-FFF2-40B4-BE49-F238E27FC236}">
                        <a16:creationId xmlns:a16="http://schemas.microsoft.com/office/drawing/2014/main" id="{01330204-46E6-412D-9CF4-CBEB056C618A}"/>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a:extLst>
                      <a:ext uri="{FF2B5EF4-FFF2-40B4-BE49-F238E27FC236}">
                        <a16:creationId xmlns:a16="http://schemas.microsoft.com/office/drawing/2014/main" id="{A72FDE3D-BF34-4B8A-8999-202D0FD4EAD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56" name="TextBox 155">
                  <a:extLst>
                    <a:ext uri="{FF2B5EF4-FFF2-40B4-BE49-F238E27FC236}">
                      <a16:creationId xmlns:a16="http://schemas.microsoft.com/office/drawing/2014/main" id="{691D4618-3071-48EF-9136-46BE6AED2D11}"/>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$ 1585</a:t>
                  </a:r>
                </a:p>
              </p:txBody>
            </p:sp>
            <p:grpSp>
              <p:nvGrpSpPr>
                <p:cNvPr id="157" name="Group 156">
                  <a:extLst>
                    <a:ext uri="{FF2B5EF4-FFF2-40B4-BE49-F238E27FC236}">
                      <a16:creationId xmlns:a16="http://schemas.microsoft.com/office/drawing/2014/main" id="{67CBB02C-F4AF-482C-977B-1CFF3124A5AC}"/>
                    </a:ext>
                  </a:extLst>
                </p:cNvPr>
                <p:cNvGrpSpPr/>
                <p:nvPr/>
              </p:nvGrpSpPr>
              <p:grpSpPr>
                <a:xfrm>
                  <a:off x="1231735" y="2496793"/>
                  <a:ext cx="1759124" cy="1281428"/>
                  <a:chOff x="1231735" y="2496793"/>
                  <a:chExt cx="1759124" cy="1281428"/>
                </a:xfrm>
              </p:grpSpPr>
              <p:sp>
                <p:nvSpPr>
                  <p:cNvPr id="159" name="Rectangle 158">
                    <a:extLst>
                      <a:ext uri="{FF2B5EF4-FFF2-40B4-BE49-F238E27FC236}">
                        <a16:creationId xmlns:a16="http://schemas.microsoft.com/office/drawing/2014/main" id="{9FED5F46-A95D-4493-9FF9-F669A59A0E4F}"/>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0" name="Rectangle 159">
                    <a:extLst>
                      <a:ext uri="{FF2B5EF4-FFF2-40B4-BE49-F238E27FC236}">
                        <a16:creationId xmlns:a16="http://schemas.microsoft.com/office/drawing/2014/main" id="{9874234E-135C-40D6-BBC5-F236B0A88D4D}"/>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8" name="Rectangle 157">
                  <a:extLst>
                    <a:ext uri="{FF2B5EF4-FFF2-40B4-BE49-F238E27FC236}">
                      <a16:creationId xmlns:a16="http://schemas.microsoft.com/office/drawing/2014/main" id="{3E784423-E1A8-4627-BFD4-01968812CFB3}"/>
                    </a:ext>
                  </a:extLst>
                </p:cNvPr>
                <p:cNvSpPr/>
                <p:nvPr/>
              </p:nvSpPr>
              <p:spPr>
                <a:xfrm>
                  <a:off x="83559" y="2496793"/>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51" name="Group 150">
                <a:extLst>
                  <a:ext uri="{FF2B5EF4-FFF2-40B4-BE49-F238E27FC236}">
                    <a16:creationId xmlns:a16="http://schemas.microsoft.com/office/drawing/2014/main" id="{4D72C7C0-FE41-4550-AAE2-E348E01DBB0F}"/>
                  </a:ext>
                </a:extLst>
              </p:cNvPr>
              <p:cNvGrpSpPr/>
              <p:nvPr/>
            </p:nvGrpSpPr>
            <p:grpSpPr>
              <a:xfrm>
                <a:off x="1658349" y="2369016"/>
                <a:ext cx="1941918" cy="1211250"/>
                <a:chOff x="1658349" y="2369016"/>
                <a:chExt cx="1941918" cy="1211250"/>
              </a:xfrm>
            </p:grpSpPr>
            <p:sp>
              <p:nvSpPr>
                <p:cNvPr id="152" name="TextBox 151">
                  <a:extLst>
                    <a:ext uri="{FF2B5EF4-FFF2-40B4-BE49-F238E27FC236}">
                      <a16:creationId xmlns:a16="http://schemas.microsoft.com/office/drawing/2014/main" id="{5EAD6DB4-2856-4BF2-89A1-A1721547E62C}"/>
                    </a:ext>
                  </a:extLst>
                </p:cNvPr>
                <p:cNvSpPr txBox="1"/>
                <p:nvPr/>
              </p:nvSpPr>
              <p:spPr>
                <a:xfrm>
                  <a:off x="1954805" y="2369016"/>
                  <a:ext cx="1300356" cy="523220"/>
                </a:xfrm>
                <a:prstGeom prst="rect">
                  <a:avLst/>
                </a:prstGeom>
                <a:noFill/>
              </p:spPr>
              <p:txBody>
                <a:bodyPr wrap="none" rtlCol="0">
                  <a:spAutoFit/>
                </a:bodyPr>
                <a:lstStyle/>
                <a:p>
                  <a:pPr algn="ctr"/>
                  <a:r>
                    <a:rPr lang="de-DE" sz="1400" dirty="0"/>
                    <a:t>Low Density </a:t>
                  </a:r>
                </a:p>
                <a:p>
                  <a:pPr algn="ctr"/>
                  <a:r>
                    <a:rPr lang="de-DE" sz="1400" dirty="0"/>
                    <a:t>Polyethylene</a:t>
                  </a:r>
                  <a:endParaRPr lang="en-US" sz="1400" dirty="0"/>
                </a:p>
              </p:txBody>
            </p:sp>
            <p:sp>
              <p:nvSpPr>
                <p:cNvPr id="153" name="TextBox 152">
                  <a:extLst>
                    <a:ext uri="{FF2B5EF4-FFF2-40B4-BE49-F238E27FC236}">
                      <a16:creationId xmlns:a16="http://schemas.microsoft.com/office/drawing/2014/main" id="{FC539A04-66E7-4613-8CD0-24C4189D9196}"/>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Russia  / Algeria</a:t>
                  </a:r>
                </a:p>
              </p:txBody>
            </p:sp>
          </p:grpSp>
        </p:grpSp>
        <p:sp>
          <p:nvSpPr>
            <p:cNvPr id="149" name="TextBox 148">
              <a:extLst>
                <a:ext uri="{FF2B5EF4-FFF2-40B4-BE49-F238E27FC236}">
                  <a16:creationId xmlns:a16="http://schemas.microsoft.com/office/drawing/2014/main" id="{07FAECEE-2F93-4B0F-BE69-B81BAE7ED496}"/>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41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Petroleum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8" y="2305386"/>
            <a:ext cx="4874025" cy="1712498"/>
            <a:chOff x="544668" y="2305386"/>
            <a:chExt cx="4874025" cy="1712498"/>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391794"/>
              <a:chOff x="602701" y="2305386"/>
              <a:chExt cx="4815992" cy="1391794"/>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$ 1265</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369016"/>
                <a:ext cx="1941918" cy="1211250"/>
                <a:chOff x="1658349" y="2369016"/>
                <a:chExt cx="1941918" cy="1211250"/>
              </a:xfrm>
            </p:grpSpPr>
            <p:sp>
              <p:nvSpPr>
                <p:cNvPr id="99" name="TextBox 98">
                  <a:extLst>
                    <a:ext uri="{FF2B5EF4-FFF2-40B4-BE49-F238E27FC236}">
                      <a16:creationId xmlns:a16="http://schemas.microsoft.com/office/drawing/2014/main" id="{09B7A9F7-2EE3-4AFA-9E8C-C17568615472}"/>
                    </a:ext>
                  </a:extLst>
                </p:cNvPr>
                <p:cNvSpPr txBox="1"/>
                <p:nvPr/>
              </p:nvSpPr>
              <p:spPr>
                <a:xfrm>
                  <a:off x="1691913" y="2369016"/>
                  <a:ext cx="1826141" cy="523220"/>
                </a:xfrm>
                <a:prstGeom prst="rect">
                  <a:avLst/>
                </a:prstGeom>
                <a:noFill/>
              </p:spPr>
              <p:txBody>
                <a:bodyPr wrap="none" rtlCol="0">
                  <a:spAutoFit/>
                </a:bodyPr>
                <a:lstStyle/>
                <a:p>
                  <a:pPr algn="ctr"/>
                  <a:r>
                    <a:rPr lang="de-DE" sz="1400" dirty="0"/>
                    <a:t>Linear Low Density </a:t>
                  </a:r>
                </a:p>
                <a:p>
                  <a:pPr algn="ctr"/>
                  <a:r>
                    <a:rPr lang="de-DE" sz="1400" dirty="0"/>
                    <a:t>Polyethylene</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Russia  / Algeria</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02" name="Group 101">
            <a:extLst>
              <a:ext uri="{FF2B5EF4-FFF2-40B4-BE49-F238E27FC236}">
                <a16:creationId xmlns:a16="http://schemas.microsoft.com/office/drawing/2014/main" id="{B0C60AA7-9B24-47AD-99E5-BC804D930614}"/>
              </a:ext>
            </a:extLst>
          </p:cNvPr>
          <p:cNvGrpSpPr/>
          <p:nvPr/>
        </p:nvGrpSpPr>
        <p:grpSpPr>
          <a:xfrm>
            <a:off x="6154722" y="2319153"/>
            <a:ext cx="4874025" cy="1712498"/>
            <a:chOff x="544668" y="2305386"/>
            <a:chExt cx="4874025" cy="1712498"/>
          </a:xfrm>
        </p:grpSpPr>
        <p:grpSp>
          <p:nvGrpSpPr>
            <p:cNvPr id="103" name="Group 102">
              <a:extLst>
                <a:ext uri="{FF2B5EF4-FFF2-40B4-BE49-F238E27FC236}">
                  <a16:creationId xmlns:a16="http://schemas.microsoft.com/office/drawing/2014/main" id="{2E23BE20-9067-40E7-9B94-348A77ED9A02}"/>
                </a:ext>
              </a:extLst>
            </p:cNvPr>
            <p:cNvGrpSpPr/>
            <p:nvPr/>
          </p:nvGrpSpPr>
          <p:grpSpPr>
            <a:xfrm>
              <a:off x="602701" y="2305386"/>
              <a:ext cx="4815992" cy="1391794"/>
              <a:chOff x="602701" y="2305386"/>
              <a:chExt cx="4815992" cy="1391794"/>
            </a:xfrm>
          </p:grpSpPr>
          <p:grpSp>
            <p:nvGrpSpPr>
              <p:cNvPr id="105" name="Group 104">
                <a:extLst>
                  <a:ext uri="{FF2B5EF4-FFF2-40B4-BE49-F238E27FC236}">
                    <a16:creationId xmlns:a16="http://schemas.microsoft.com/office/drawing/2014/main" id="{0859E52E-193E-4974-9F84-79A77398EBD1}"/>
                  </a:ext>
                </a:extLst>
              </p:cNvPr>
              <p:cNvGrpSpPr/>
              <p:nvPr/>
            </p:nvGrpSpPr>
            <p:grpSpPr>
              <a:xfrm>
                <a:off x="602701" y="2305386"/>
                <a:ext cx="4815992" cy="1391794"/>
                <a:chOff x="83559" y="2400020"/>
                <a:chExt cx="4815992" cy="1391794"/>
              </a:xfrm>
            </p:grpSpPr>
            <p:sp>
              <p:nvSpPr>
                <p:cNvPr id="109" name="TextBox 108">
                  <a:extLst>
                    <a:ext uri="{FF2B5EF4-FFF2-40B4-BE49-F238E27FC236}">
                      <a16:creationId xmlns:a16="http://schemas.microsoft.com/office/drawing/2014/main" id="{C62BCDF4-421A-4CD2-903B-384D73385554}"/>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10" name="Group 109">
                  <a:extLst>
                    <a:ext uri="{FF2B5EF4-FFF2-40B4-BE49-F238E27FC236}">
                      <a16:creationId xmlns:a16="http://schemas.microsoft.com/office/drawing/2014/main" id="{838F0EBC-E697-45F6-849F-331CBCE663E8}"/>
                    </a:ext>
                  </a:extLst>
                </p:cNvPr>
                <p:cNvGrpSpPr/>
                <p:nvPr/>
              </p:nvGrpSpPr>
              <p:grpSpPr>
                <a:xfrm>
                  <a:off x="3030711" y="2492627"/>
                  <a:ext cx="1868840" cy="1285595"/>
                  <a:chOff x="3374795" y="2040325"/>
                  <a:chExt cx="2858365" cy="1441161"/>
                </a:xfrm>
              </p:grpSpPr>
              <p:sp>
                <p:nvSpPr>
                  <p:cNvPr id="128" name="Rectangle 127">
                    <a:extLst>
                      <a:ext uri="{FF2B5EF4-FFF2-40B4-BE49-F238E27FC236}">
                        <a16:creationId xmlns:a16="http://schemas.microsoft.com/office/drawing/2014/main" id="{FF50A5EC-2ECB-41A4-A67E-F79E271B3EDD}"/>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16DD4696-F4A2-4E3D-9E50-1706E10642D8}"/>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3D884E9C-4B65-487A-8BA0-33DD8F962B1D}"/>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$ 1200</a:t>
                  </a:r>
                </a:p>
              </p:txBody>
            </p:sp>
            <p:grpSp>
              <p:nvGrpSpPr>
                <p:cNvPr id="124" name="Group 123">
                  <a:extLst>
                    <a:ext uri="{FF2B5EF4-FFF2-40B4-BE49-F238E27FC236}">
                      <a16:creationId xmlns:a16="http://schemas.microsoft.com/office/drawing/2014/main" id="{20ADF3ED-85FD-4016-8E84-4DBBD7F1A4A1}"/>
                    </a:ext>
                  </a:extLst>
                </p:cNvPr>
                <p:cNvGrpSpPr/>
                <p:nvPr/>
              </p:nvGrpSpPr>
              <p:grpSpPr>
                <a:xfrm>
                  <a:off x="1231735" y="2496793"/>
                  <a:ext cx="1759124" cy="1281428"/>
                  <a:chOff x="1231735" y="2496793"/>
                  <a:chExt cx="1759124" cy="1281428"/>
                </a:xfrm>
              </p:grpSpPr>
              <p:sp>
                <p:nvSpPr>
                  <p:cNvPr id="126" name="Rectangle 125">
                    <a:extLst>
                      <a:ext uri="{FF2B5EF4-FFF2-40B4-BE49-F238E27FC236}">
                        <a16:creationId xmlns:a16="http://schemas.microsoft.com/office/drawing/2014/main" id="{BE57318D-6534-4C96-B54E-C96BA34F112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Rectangle 126">
                    <a:extLst>
                      <a:ext uri="{FF2B5EF4-FFF2-40B4-BE49-F238E27FC236}">
                        <a16:creationId xmlns:a16="http://schemas.microsoft.com/office/drawing/2014/main" id="{271350B3-35C0-4FBF-9564-2697501DF72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5" name="Rectangle 124">
                  <a:extLst>
                    <a:ext uri="{FF2B5EF4-FFF2-40B4-BE49-F238E27FC236}">
                      <a16:creationId xmlns:a16="http://schemas.microsoft.com/office/drawing/2014/main" id="{96506310-5BEB-4B29-8E75-D816A3B8F9BE}"/>
                    </a:ext>
                  </a:extLst>
                </p:cNvPr>
                <p:cNvSpPr/>
                <p:nvPr/>
              </p:nvSpPr>
              <p:spPr>
                <a:xfrm>
                  <a:off x="83559" y="2496793"/>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06" name="Group 105">
                <a:extLst>
                  <a:ext uri="{FF2B5EF4-FFF2-40B4-BE49-F238E27FC236}">
                    <a16:creationId xmlns:a16="http://schemas.microsoft.com/office/drawing/2014/main" id="{BB79831D-5624-44BD-8DE8-BB45A3786544}"/>
                  </a:ext>
                </a:extLst>
              </p:cNvPr>
              <p:cNvGrpSpPr/>
              <p:nvPr/>
            </p:nvGrpSpPr>
            <p:grpSpPr>
              <a:xfrm>
                <a:off x="1658349" y="2461816"/>
                <a:ext cx="1941918" cy="1118450"/>
                <a:chOff x="1658349" y="2461816"/>
                <a:chExt cx="1941918" cy="1118450"/>
              </a:xfrm>
            </p:grpSpPr>
            <p:sp>
              <p:nvSpPr>
                <p:cNvPr id="107" name="TextBox 106">
                  <a:extLst>
                    <a:ext uri="{FF2B5EF4-FFF2-40B4-BE49-F238E27FC236}">
                      <a16:creationId xmlns:a16="http://schemas.microsoft.com/office/drawing/2014/main" id="{5F2F8088-46D5-4F07-9F23-52F764ECCB01}"/>
                    </a:ext>
                  </a:extLst>
                </p:cNvPr>
                <p:cNvSpPr txBox="1"/>
                <p:nvPr/>
              </p:nvSpPr>
              <p:spPr>
                <a:xfrm>
                  <a:off x="1882670" y="2461816"/>
                  <a:ext cx="1444626" cy="307777"/>
                </a:xfrm>
                <a:prstGeom prst="rect">
                  <a:avLst/>
                </a:prstGeom>
                <a:noFill/>
              </p:spPr>
              <p:txBody>
                <a:bodyPr wrap="none" rtlCol="0">
                  <a:spAutoFit/>
                </a:bodyPr>
                <a:lstStyle/>
                <a:p>
                  <a:pPr algn="ctr"/>
                  <a:r>
                    <a:rPr lang="de-DE" sz="1400" dirty="0"/>
                    <a:t>polypropylene</a:t>
                  </a:r>
                  <a:endParaRPr lang="en-US" sz="1400" dirty="0"/>
                </a:p>
              </p:txBody>
            </p:sp>
            <p:sp>
              <p:nvSpPr>
                <p:cNvPr id="108" name="TextBox 107">
                  <a:extLst>
                    <a:ext uri="{FF2B5EF4-FFF2-40B4-BE49-F238E27FC236}">
                      <a16:creationId xmlns:a16="http://schemas.microsoft.com/office/drawing/2014/main" id="{FB9D12C3-4CAC-45EA-ABC5-5986D7FA4D49}"/>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04" name="TextBox 103">
              <a:extLst>
                <a:ext uri="{FF2B5EF4-FFF2-40B4-BE49-F238E27FC236}">
                  <a16:creationId xmlns:a16="http://schemas.microsoft.com/office/drawing/2014/main" id="{32D148F7-EDE8-4DE7-8C1D-5590691D1CFF}"/>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31" name="Group 130">
            <a:extLst>
              <a:ext uri="{FF2B5EF4-FFF2-40B4-BE49-F238E27FC236}">
                <a16:creationId xmlns:a16="http://schemas.microsoft.com/office/drawing/2014/main" id="{BB8E9D4A-6942-40A1-9DDA-ABC7AD812802}"/>
              </a:ext>
            </a:extLst>
          </p:cNvPr>
          <p:cNvGrpSpPr/>
          <p:nvPr/>
        </p:nvGrpSpPr>
        <p:grpSpPr>
          <a:xfrm>
            <a:off x="544668" y="4148326"/>
            <a:ext cx="4874025" cy="1712498"/>
            <a:chOff x="544668" y="2305386"/>
            <a:chExt cx="4874025" cy="1712498"/>
          </a:xfrm>
        </p:grpSpPr>
        <p:grpSp>
          <p:nvGrpSpPr>
            <p:cNvPr id="132" name="Group 131">
              <a:extLst>
                <a:ext uri="{FF2B5EF4-FFF2-40B4-BE49-F238E27FC236}">
                  <a16:creationId xmlns:a16="http://schemas.microsoft.com/office/drawing/2014/main" id="{E504D293-F5D0-429B-8E07-0B29F6E27436}"/>
                </a:ext>
              </a:extLst>
            </p:cNvPr>
            <p:cNvGrpSpPr/>
            <p:nvPr/>
          </p:nvGrpSpPr>
          <p:grpSpPr>
            <a:xfrm>
              <a:off x="602701" y="2305386"/>
              <a:ext cx="4815992" cy="1391794"/>
              <a:chOff x="602701" y="2305386"/>
              <a:chExt cx="4815992" cy="1391794"/>
            </a:xfrm>
          </p:grpSpPr>
          <p:grpSp>
            <p:nvGrpSpPr>
              <p:cNvPr id="134" name="Group 133">
                <a:extLst>
                  <a:ext uri="{FF2B5EF4-FFF2-40B4-BE49-F238E27FC236}">
                    <a16:creationId xmlns:a16="http://schemas.microsoft.com/office/drawing/2014/main" id="{D2F6FBE4-AEBE-46B0-B029-75304C0E2378}"/>
                  </a:ext>
                </a:extLst>
              </p:cNvPr>
              <p:cNvGrpSpPr/>
              <p:nvPr/>
            </p:nvGrpSpPr>
            <p:grpSpPr>
              <a:xfrm>
                <a:off x="602701" y="2305386"/>
                <a:ext cx="4815992" cy="1391794"/>
                <a:chOff x="83559" y="2400020"/>
                <a:chExt cx="4815992" cy="1391794"/>
              </a:xfrm>
            </p:grpSpPr>
            <p:sp>
              <p:nvSpPr>
                <p:cNvPr id="138" name="TextBox 137">
                  <a:extLst>
                    <a:ext uri="{FF2B5EF4-FFF2-40B4-BE49-F238E27FC236}">
                      <a16:creationId xmlns:a16="http://schemas.microsoft.com/office/drawing/2014/main" id="{539B0617-44C5-48C5-B83A-6D1FD1CCB405}"/>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39" name="Group 138">
                  <a:extLst>
                    <a:ext uri="{FF2B5EF4-FFF2-40B4-BE49-F238E27FC236}">
                      <a16:creationId xmlns:a16="http://schemas.microsoft.com/office/drawing/2014/main" id="{9B2735F0-08BF-4311-9DA1-31D59F5BBB92}"/>
                    </a:ext>
                  </a:extLst>
                </p:cNvPr>
                <p:cNvGrpSpPr/>
                <p:nvPr/>
              </p:nvGrpSpPr>
              <p:grpSpPr>
                <a:xfrm>
                  <a:off x="3030711" y="2492627"/>
                  <a:ext cx="1868840" cy="1285595"/>
                  <a:chOff x="3374795" y="2040325"/>
                  <a:chExt cx="2858365" cy="1441161"/>
                </a:xfrm>
              </p:grpSpPr>
              <p:sp>
                <p:nvSpPr>
                  <p:cNvPr id="145" name="Rectangle 144">
                    <a:extLst>
                      <a:ext uri="{FF2B5EF4-FFF2-40B4-BE49-F238E27FC236}">
                        <a16:creationId xmlns:a16="http://schemas.microsoft.com/office/drawing/2014/main" id="{E9CD0DD8-E744-418F-B156-98AF5571A6EE}"/>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FF2B86D-5B88-4885-8D0A-8F03EB7AA370}"/>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7C1E81CE-A1FF-4979-ACA0-02AA55C46406}"/>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$ 1200</a:t>
                  </a:r>
                </a:p>
              </p:txBody>
            </p:sp>
            <p:grpSp>
              <p:nvGrpSpPr>
                <p:cNvPr id="141" name="Group 140">
                  <a:extLst>
                    <a:ext uri="{FF2B5EF4-FFF2-40B4-BE49-F238E27FC236}">
                      <a16:creationId xmlns:a16="http://schemas.microsoft.com/office/drawing/2014/main" id="{63E76DB1-7DA8-43CD-A619-6513F4084689}"/>
                    </a:ext>
                  </a:extLst>
                </p:cNvPr>
                <p:cNvGrpSpPr/>
                <p:nvPr/>
              </p:nvGrpSpPr>
              <p:grpSpPr>
                <a:xfrm>
                  <a:off x="1231735" y="2496793"/>
                  <a:ext cx="1759124" cy="1281428"/>
                  <a:chOff x="1231735" y="2496793"/>
                  <a:chExt cx="1759124" cy="1281428"/>
                </a:xfrm>
              </p:grpSpPr>
              <p:sp>
                <p:nvSpPr>
                  <p:cNvPr id="143" name="Rectangle 142">
                    <a:extLst>
                      <a:ext uri="{FF2B5EF4-FFF2-40B4-BE49-F238E27FC236}">
                        <a16:creationId xmlns:a16="http://schemas.microsoft.com/office/drawing/2014/main" id="{693A4026-5A4D-4F1A-8FD5-F4254F2789EA}"/>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4" name="Rectangle 143">
                    <a:extLst>
                      <a:ext uri="{FF2B5EF4-FFF2-40B4-BE49-F238E27FC236}">
                        <a16:creationId xmlns:a16="http://schemas.microsoft.com/office/drawing/2014/main" id="{CAE80D90-305A-4E5A-A0BE-E938F19A26D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42" name="Rectangle 141">
                  <a:extLst>
                    <a:ext uri="{FF2B5EF4-FFF2-40B4-BE49-F238E27FC236}">
                      <a16:creationId xmlns:a16="http://schemas.microsoft.com/office/drawing/2014/main" id="{15CB11E8-348B-4A76-8A0E-2329DCB32773}"/>
                    </a:ext>
                  </a:extLst>
                </p:cNvPr>
                <p:cNvSpPr/>
                <p:nvPr/>
              </p:nvSpPr>
              <p:spPr>
                <a:xfrm>
                  <a:off x="83559" y="2496793"/>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5" name="Group 134">
                <a:extLst>
                  <a:ext uri="{FF2B5EF4-FFF2-40B4-BE49-F238E27FC236}">
                    <a16:creationId xmlns:a16="http://schemas.microsoft.com/office/drawing/2014/main" id="{E087C0FE-60A7-4ED1-A6FD-66CCB3376675}"/>
                  </a:ext>
                </a:extLst>
              </p:cNvPr>
              <p:cNvGrpSpPr/>
              <p:nvPr/>
            </p:nvGrpSpPr>
            <p:grpSpPr>
              <a:xfrm>
                <a:off x="1658349" y="2449592"/>
                <a:ext cx="1941918" cy="1130674"/>
                <a:chOff x="1658349" y="2449592"/>
                <a:chExt cx="1941918" cy="1130674"/>
              </a:xfrm>
            </p:grpSpPr>
            <p:sp>
              <p:nvSpPr>
                <p:cNvPr id="136" name="TextBox 135">
                  <a:extLst>
                    <a:ext uri="{FF2B5EF4-FFF2-40B4-BE49-F238E27FC236}">
                      <a16:creationId xmlns:a16="http://schemas.microsoft.com/office/drawing/2014/main" id="{86DDD6D4-5A2B-4038-9F0D-724F0ACC2A39}"/>
                    </a:ext>
                  </a:extLst>
                </p:cNvPr>
                <p:cNvSpPr txBox="1"/>
                <p:nvPr/>
              </p:nvSpPr>
              <p:spPr>
                <a:xfrm>
                  <a:off x="2198253" y="2449592"/>
                  <a:ext cx="808234" cy="307777"/>
                </a:xfrm>
                <a:prstGeom prst="rect">
                  <a:avLst/>
                </a:prstGeom>
                <a:noFill/>
              </p:spPr>
              <p:txBody>
                <a:bodyPr wrap="none" rtlCol="0">
                  <a:spAutoFit/>
                </a:bodyPr>
                <a:lstStyle/>
                <a:p>
                  <a:pPr algn="ctr"/>
                  <a:r>
                    <a:rPr lang="de-DE" sz="1400" dirty="0"/>
                    <a:t>styrene</a:t>
                  </a:r>
                  <a:endParaRPr lang="en-US" sz="1400" dirty="0"/>
                </a:p>
              </p:txBody>
            </p:sp>
            <p:sp>
              <p:nvSpPr>
                <p:cNvPr id="137" name="TextBox 136">
                  <a:extLst>
                    <a:ext uri="{FF2B5EF4-FFF2-40B4-BE49-F238E27FC236}">
                      <a16:creationId xmlns:a16="http://schemas.microsoft.com/office/drawing/2014/main" id="{1F663B99-A870-4290-88C2-B3B38841AE2F}"/>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33" name="TextBox 132">
              <a:extLst>
                <a:ext uri="{FF2B5EF4-FFF2-40B4-BE49-F238E27FC236}">
                  <a16:creationId xmlns:a16="http://schemas.microsoft.com/office/drawing/2014/main" id="{39D2A6B8-0280-4257-8F1A-1E7A955C554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47" name="Group 146">
            <a:extLst>
              <a:ext uri="{FF2B5EF4-FFF2-40B4-BE49-F238E27FC236}">
                <a16:creationId xmlns:a16="http://schemas.microsoft.com/office/drawing/2014/main" id="{4F56941E-1695-42F2-BF13-FF107563790B}"/>
              </a:ext>
            </a:extLst>
          </p:cNvPr>
          <p:cNvGrpSpPr/>
          <p:nvPr/>
        </p:nvGrpSpPr>
        <p:grpSpPr>
          <a:xfrm>
            <a:off x="6154722" y="4162093"/>
            <a:ext cx="4874025" cy="1712498"/>
            <a:chOff x="544668" y="2305386"/>
            <a:chExt cx="4874025" cy="1712498"/>
          </a:xfrm>
        </p:grpSpPr>
        <p:grpSp>
          <p:nvGrpSpPr>
            <p:cNvPr id="148" name="Group 147">
              <a:extLst>
                <a:ext uri="{FF2B5EF4-FFF2-40B4-BE49-F238E27FC236}">
                  <a16:creationId xmlns:a16="http://schemas.microsoft.com/office/drawing/2014/main" id="{8936469B-7B91-4F6C-8275-260CBAD7B819}"/>
                </a:ext>
              </a:extLst>
            </p:cNvPr>
            <p:cNvGrpSpPr/>
            <p:nvPr/>
          </p:nvGrpSpPr>
          <p:grpSpPr>
            <a:xfrm>
              <a:off x="602701" y="2305386"/>
              <a:ext cx="4815992" cy="1391794"/>
              <a:chOff x="602701" y="2305386"/>
              <a:chExt cx="4815992" cy="1391794"/>
            </a:xfrm>
          </p:grpSpPr>
          <p:grpSp>
            <p:nvGrpSpPr>
              <p:cNvPr id="150" name="Group 149">
                <a:extLst>
                  <a:ext uri="{FF2B5EF4-FFF2-40B4-BE49-F238E27FC236}">
                    <a16:creationId xmlns:a16="http://schemas.microsoft.com/office/drawing/2014/main" id="{5A8986B4-28A5-41E9-BD36-DF0CAC8724A5}"/>
                  </a:ext>
                </a:extLst>
              </p:cNvPr>
              <p:cNvGrpSpPr/>
              <p:nvPr/>
            </p:nvGrpSpPr>
            <p:grpSpPr>
              <a:xfrm>
                <a:off x="602701" y="2305386"/>
                <a:ext cx="4815992" cy="1391794"/>
                <a:chOff x="83559" y="2400020"/>
                <a:chExt cx="4815992" cy="1391794"/>
              </a:xfrm>
            </p:grpSpPr>
            <p:sp>
              <p:nvSpPr>
                <p:cNvPr id="154" name="TextBox 153">
                  <a:extLst>
                    <a:ext uri="{FF2B5EF4-FFF2-40B4-BE49-F238E27FC236}">
                      <a16:creationId xmlns:a16="http://schemas.microsoft.com/office/drawing/2014/main" id="{571C9A11-B25C-4601-80D5-395695FB5136}"/>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55" name="Group 154">
                  <a:extLst>
                    <a:ext uri="{FF2B5EF4-FFF2-40B4-BE49-F238E27FC236}">
                      <a16:creationId xmlns:a16="http://schemas.microsoft.com/office/drawing/2014/main" id="{FA517BD5-2D6C-422B-BA96-34C8095CC06D}"/>
                    </a:ext>
                  </a:extLst>
                </p:cNvPr>
                <p:cNvGrpSpPr/>
                <p:nvPr/>
              </p:nvGrpSpPr>
              <p:grpSpPr>
                <a:xfrm>
                  <a:off x="3030711" y="2492627"/>
                  <a:ext cx="1868840" cy="1285595"/>
                  <a:chOff x="3374795" y="2040325"/>
                  <a:chExt cx="2858365" cy="1441161"/>
                </a:xfrm>
              </p:grpSpPr>
              <p:sp>
                <p:nvSpPr>
                  <p:cNvPr id="161" name="Rectangle 160">
                    <a:extLst>
                      <a:ext uri="{FF2B5EF4-FFF2-40B4-BE49-F238E27FC236}">
                        <a16:creationId xmlns:a16="http://schemas.microsoft.com/office/drawing/2014/main" id="{01330204-46E6-412D-9CF4-CBEB056C618A}"/>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a:extLst>
                      <a:ext uri="{FF2B5EF4-FFF2-40B4-BE49-F238E27FC236}">
                        <a16:creationId xmlns:a16="http://schemas.microsoft.com/office/drawing/2014/main" id="{A72FDE3D-BF34-4B8A-8999-202D0FD4EAD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56" name="TextBox 155">
                  <a:extLst>
                    <a:ext uri="{FF2B5EF4-FFF2-40B4-BE49-F238E27FC236}">
                      <a16:creationId xmlns:a16="http://schemas.microsoft.com/office/drawing/2014/main" id="{691D4618-3071-48EF-9136-46BE6AED2D11}"/>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$ 1480</a:t>
                  </a:r>
                </a:p>
              </p:txBody>
            </p:sp>
            <p:grpSp>
              <p:nvGrpSpPr>
                <p:cNvPr id="157" name="Group 156">
                  <a:extLst>
                    <a:ext uri="{FF2B5EF4-FFF2-40B4-BE49-F238E27FC236}">
                      <a16:creationId xmlns:a16="http://schemas.microsoft.com/office/drawing/2014/main" id="{67CBB02C-F4AF-482C-977B-1CFF3124A5AC}"/>
                    </a:ext>
                  </a:extLst>
                </p:cNvPr>
                <p:cNvGrpSpPr/>
                <p:nvPr/>
              </p:nvGrpSpPr>
              <p:grpSpPr>
                <a:xfrm>
                  <a:off x="1231735" y="2496793"/>
                  <a:ext cx="1759124" cy="1281428"/>
                  <a:chOff x="1231735" y="2496793"/>
                  <a:chExt cx="1759124" cy="1281428"/>
                </a:xfrm>
              </p:grpSpPr>
              <p:sp>
                <p:nvSpPr>
                  <p:cNvPr id="159" name="Rectangle 158">
                    <a:extLst>
                      <a:ext uri="{FF2B5EF4-FFF2-40B4-BE49-F238E27FC236}">
                        <a16:creationId xmlns:a16="http://schemas.microsoft.com/office/drawing/2014/main" id="{9FED5F46-A95D-4493-9FF9-F669A59A0E4F}"/>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0" name="Rectangle 159">
                    <a:extLst>
                      <a:ext uri="{FF2B5EF4-FFF2-40B4-BE49-F238E27FC236}">
                        <a16:creationId xmlns:a16="http://schemas.microsoft.com/office/drawing/2014/main" id="{9874234E-135C-40D6-BBC5-F236B0A88D4D}"/>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8" name="Rectangle 157">
                  <a:extLst>
                    <a:ext uri="{FF2B5EF4-FFF2-40B4-BE49-F238E27FC236}">
                      <a16:creationId xmlns:a16="http://schemas.microsoft.com/office/drawing/2014/main" id="{3E784423-E1A8-4627-BFD4-01968812CFB3}"/>
                    </a:ext>
                  </a:extLst>
                </p:cNvPr>
                <p:cNvSpPr/>
                <p:nvPr/>
              </p:nvSpPr>
              <p:spPr>
                <a:xfrm>
                  <a:off x="83559" y="2496793"/>
                  <a:ext cx="1106062" cy="1295021"/>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51" name="Group 150">
                <a:extLst>
                  <a:ext uri="{FF2B5EF4-FFF2-40B4-BE49-F238E27FC236}">
                    <a16:creationId xmlns:a16="http://schemas.microsoft.com/office/drawing/2014/main" id="{4D72C7C0-FE41-4550-AAE2-E348E01DBB0F}"/>
                  </a:ext>
                </a:extLst>
              </p:cNvPr>
              <p:cNvGrpSpPr/>
              <p:nvPr/>
            </p:nvGrpSpPr>
            <p:grpSpPr>
              <a:xfrm>
                <a:off x="1658349" y="2461354"/>
                <a:ext cx="1941918" cy="1118912"/>
                <a:chOff x="1658349" y="2461354"/>
                <a:chExt cx="1941918" cy="1118912"/>
              </a:xfrm>
            </p:grpSpPr>
            <p:sp>
              <p:nvSpPr>
                <p:cNvPr id="152" name="TextBox 151">
                  <a:extLst>
                    <a:ext uri="{FF2B5EF4-FFF2-40B4-BE49-F238E27FC236}">
                      <a16:creationId xmlns:a16="http://schemas.microsoft.com/office/drawing/2014/main" id="{5EAD6DB4-2856-4BF2-89A1-A1721547E62C}"/>
                    </a:ext>
                  </a:extLst>
                </p:cNvPr>
                <p:cNvSpPr txBox="1"/>
                <p:nvPr/>
              </p:nvSpPr>
              <p:spPr>
                <a:xfrm>
                  <a:off x="2015719" y="2461354"/>
                  <a:ext cx="1178528" cy="307777"/>
                </a:xfrm>
                <a:prstGeom prst="rect">
                  <a:avLst/>
                </a:prstGeom>
                <a:noFill/>
              </p:spPr>
              <p:txBody>
                <a:bodyPr wrap="none" rtlCol="0">
                  <a:spAutoFit/>
                </a:bodyPr>
                <a:lstStyle/>
                <a:p>
                  <a:pPr algn="ctr"/>
                  <a:r>
                    <a:rPr lang="de-DE" sz="1400" dirty="0"/>
                    <a:t>polystyrene</a:t>
                  </a:r>
                  <a:endParaRPr lang="en-US" sz="1400" dirty="0"/>
                </a:p>
              </p:txBody>
            </p:sp>
            <p:sp>
              <p:nvSpPr>
                <p:cNvPr id="153" name="TextBox 152">
                  <a:extLst>
                    <a:ext uri="{FF2B5EF4-FFF2-40B4-BE49-F238E27FC236}">
                      <a16:creationId xmlns:a16="http://schemas.microsoft.com/office/drawing/2014/main" id="{FC539A04-66E7-4613-8CD0-24C4189D9196}"/>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49" name="TextBox 148">
              <a:extLst>
                <a:ext uri="{FF2B5EF4-FFF2-40B4-BE49-F238E27FC236}">
                  <a16:creationId xmlns:a16="http://schemas.microsoft.com/office/drawing/2014/main" id="{07FAECEE-2F93-4B0F-BE69-B81BAE7ED496}"/>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15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Petroleum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8" y="2305386"/>
            <a:ext cx="4874025" cy="1712498"/>
            <a:chOff x="544668" y="2305386"/>
            <a:chExt cx="4874025" cy="1712498"/>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391794"/>
              <a:chOff x="602701" y="2305386"/>
              <a:chExt cx="4815992" cy="1391794"/>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$ 1145</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369016"/>
                <a:ext cx="1941918" cy="1211250"/>
                <a:chOff x="1658349" y="2369016"/>
                <a:chExt cx="1941918" cy="1211250"/>
              </a:xfrm>
            </p:grpSpPr>
            <p:sp>
              <p:nvSpPr>
                <p:cNvPr id="99" name="TextBox 98">
                  <a:extLst>
                    <a:ext uri="{FF2B5EF4-FFF2-40B4-BE49-F238E27FC236}">
                      <a16:creationId xmlns:a16="http://schemas.microsoft.com/office/drawing/2014/main" id="{09B7A9F7-2EE3-4AFA-9E8C-C17568615472}"/>
                    </a:ext>
                  </a:extLst>
                </p:cNvPr>
                <p:cNvSpPr txBox="1"/>
                <p:nvPr/>
              </p:nvSpPr>
              <p:spPr>
                <a:xfrm>
                  <a:off x="1887479" y="2369016"/>
                  <a:ext cx="1435008" cy="523220"/>
                </a:xfrm>
                <a:prstGeom prst="rect">
                  <a:avLst/>
                </a:prstGeom>
                <a:noFill/>
              </p:spPr>
              <p:txBody>
                <a:bodyPr wrap="none" rtlCol="0">
                  <a:spAutoFit/>
                </a:bodyPr>
                <a:lstStyle/>
                <a:p>
                  <a:pPr algn="ctr"/>
                  <a:r>
                    <a:rPr lang="de-DE" sz="1400" dirty="0"/>
                    <a:t>Polyethylene </a:t>
                  </a:r>
                </a:p>
                <a:p>
                  <a:pPr algn="ctr"/>
                  <a:r>
                    <a:rPr lang="de-DE" sz="1400" dirty="0"/>
                    <a:t>Terephthalate</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02" name="Group 101">
            <a:extLst>
              <a:ext uri="{FF2B5EF4-FFF2-40B4-BE49-F238E27FC236}">
                <a16:creationId xmlns:a16="http://schemas.microsoft.com/office/drawing/2014/main" id="{B0C60AA7-9B24-47AD-99E5-BC804D930614}"/>
              </a:ext>
            </a:extLst>
          </p:cNvPr>
          <p:cNvGrpSpPr/>
          <p:nvPr/>
        </p:nvGrpSpPr>
        <p:grpSpPr>
          <a:xfrm>
            <a:off x="6154722" y="2319153"/>
            <a:ext cx="4874025" cy="1712498"/>
            <a:chOff x="544668" y="2305386"/>
            <a:chExt cx="4874025" cy="1712498"/>
          </a:xfrm>
        </p:grpSpPr>
        <p:grpSp>
          <p:nvGrpSpPr>
            <p:cNvPr id="103" name="Group 102">
              <a:extLst>
                <a:ext uri="{FF2B5EF4-FFF2-40B4-BE49-F238E27FC236}">
                  <a16:creationId xmlns:a16="http://schemas.microsoft.com/office/drawing/2014/main" id="{2E23BE20-9067-40E7-9B94-348A77ED9A02}"/>
                </a:ext>
              </a:extLst>
            </p:cNvPr>
            <p:cNvGrpSpPr/>
            <p:nvPr/>
          </p:nvGrpSpPr>
          <p:grpSpPr>
            <a:xfrm>
              <a:off x="602701" y="2305386"/>
              <a:ext cx="4815992" cy="1391794"/>
              <a:chOff x="602701" y="2305386"/>
              <a:chExt cx="4815992" cy="1391794"/>
            </a:xfrm>
          </p:grpSpPr>
          <p:grpSp>
            <p:nvGrpSpPr>
              <p:cNvPr id="105" name="Group 104">
                <a:extLst>
                  <a:ext uri="{FF2B5EF4-FFF2-40B4-BE49-F238E27FC236}">
                    <a16:creationId xmlns:a16="http://schemas.microsoft.com/office/drawing/2014/main" id="{0859E52E-193E-4974-9F84-79A77398EBD1}"/>
                  </a:ext>
                </a:extLst>
              </p:cNvPr>
              <p:cNvGrpSpPr/>
              <p:nvPr/>
            </p:nvGrpSpPr>
            <p:grpSpPr>
              <a:xfrm>
                <a:off x="602701" y="2305386"/>
                <a:ext cx="4815992" cy="1391794"/>
                <a:chOff x="83559" y="2400020"/>
                <a:chExt cx="4815992" cy="1391794"/>
              </a:xfrm>
            </p:grpSpPr>
            <p:sp>
              <p:nvSpPr>
                <p:cNvPr id="109" name="TextBox 108">
                  <a:extLst>
                    <a:ext uri="{FF2B5EF4-FFF2-40B4-BE49-F238E27FC236}">
                      <a16:creationId xmlns:a16="http://schemas.microsoft.com/office/drawing/2014/main" id="{C62BCDF4-421A-4CD2-903B-384D73385554}"/>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10" name="Group 109">
                  <a:extLst>
                    <a:ext uri="{FF2B5EF4-FFF2-40B4-BE49-F238E27FC236}">
                      <a16:creationId xmlns:a16="http://schemas.microsoft.com/office/drawing/2014/main" id="{838F0EBC-E697-45F6-849F-331CBCE663E8}"/>
                    </a:ext>
                  </a:extLst>
                </p:cNvPr>
                <p:cNvGrpSpPr/>
                <p:nvPr/>
              </p:nvGrpSpPr>
              <p:grpSpPr>
                <a:xfrm>
                  <a:off x="3030711" y="2492627"/>
                  <a:ext cx="1868840" cy="1285595"/>
                  <a:chOff x="3374795" y="2040325"/>
                  <a:chExt cx="2858365" cy="1441161"/>
                </a:xfrm>
              </p:grpSpPr>
              <p:sp>
                <p:nvSpPr>
                  <p:cNvPr id="128" name="Rectangle 127">
                    <a:extLst>
                      <a:ext uri="{FF2B5EF4-FFF2-40B4-BE49-F238E27FC236}">
                        <a16:creationId xmlns:a16="http://schemas.microsoft.com/office/drawing/2014/main" id="{FF50A5EC-2ECB-41A4-A67E-F79E271B3EDD}"/>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16DD4696-F4A2-4E3D-9E50-1706E10642D8}"/>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3D884E9C-4B65-487A-8BA0-33DD8F962B1D}"/>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$ 1460</a:t>
                  </a:r>
                </a:p>
              </p:txBody>
            </p:sp>
            <p:grpSp>
              <p:nvGrpSpPr>
                <p:cNvPr id="124" name="Group 123">
                  <a:extLst>
                    <a:ext uri="{FF2B5EF4-FFF2-40B4-BE49-F238E27FC236}">
                      <a16:creationId xmlns:a16="http://schemas.microsoft.com/office/drawing/2014/main" id="{20ADF3ED-85FD-4016-8E84-4DBBD7F1A4A1}"/>
                    </a:ext>
                  </a:extLst>
                </p:cNvPr>
                <p:cNvGrpSpPr/>
                <p:nvPr/>
              </p:nvGrpSpPr>
              <p:grpSpPr>
                <a:xfrm>
                  <a:off x="1231735" y="2496793"/>
                  <a:ext cx="1759124" cy="1281428"/>
                  <a:chOff x="1231735" y="2496793"/>
                  <a:chExt cx="1759124" cy="1281428"/>
                </a:xfrm>
              </p:grpSpPr>
              <p:sp>
                <p:nvSpPr>
                  <p:cNvPr id="126" name="Rectangle 125">
                    <a:extLst>
                      <a:ext uri="{FF2B5EF4-FFF2-40B4-BE49-F238E27FC236}">
                        <a16:creationId xmlns:a16="http://schemas.microsoft.com/office/drawing/2014/main" id="{BE57318D-6534-4C96-B54E-C96BA34F112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Rectangle 126">
                    <a:extLst>
                      <a:ext uri="{FF2B5EF4-FFF2-40B4-BE49-F238E27FC236}">
                        <a16:creationId xmlns:a16="http://schemas.microsoft.com/office/drawing/2014/main" id="{271350B3-35C0-4FBF-9564-2697501DF72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5" name="Rectangle 124">
                  <a:extLst>
                    <a:ext uri="{FF2B5EF4-FFF2-40B4-BE49-F238E27FC236}">
                      <a16:creationId xmlns:a16="http://schemas.microsoft.com/office/drawing/2014/main" id="{96506310-5BEB-4B29-8E75-D816A3B8F9BE}"/>
                    </a:ext>
                  </a:extLst>
                </p:cNvPr>
                <p:cNvSpPr/>
                <p:nvPr/>
              </p:nvSpPr>
              <p:spPr>
                <a:xfrm>
                  <a:off x="83559" y="2496793"/>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06" name="Group 105">
                <a:extLst>
                  <a:ext uri="{FF2B5EF4-FFF2-40B4-BE49-F238E27FC236}">
                    <a16:creationId xmlns:a16="http://schemas.microsoft.com/office/drawing/2014/main" id="{BB79831D-5624-44BD-8DE8-BB45A3786544}"/>
                  </a:ext>
                </a:extLst>
              </p:cNvPr>
              <p:cNvGrpSpPr/>
              <p:nvPr/>
            </p:nvGrpSpPr>
            <p:grpSpPr>
              <a:xfrm>
                <a:off x="1658349" y="2369016"/>
                <a:ext cx="1941918" cy="1211250"/>
                <a:chOff x="1658349" y="2369016"/>
                <a:chExt cx="1941918" cy="1211250"/>
              </a:xfrm>
            </p:grpSpPr>
            <p:sp>
              <p:nvSpPr>
                <p:cNvPr id="107" name="TextBox 106">
                  <a:extLst>
                    <a:ext uri="{FF2B5EF4-FFF2-40B4-BE49-F238E27FC236}">
                      <a16:creationId xmlns:a16="http://schemas.microsoft.com/office/drawing/2014/main" id="{5F2F8088-46D5-4F07-9F23-52F764ECCB01}"/>
                    </a:ext>
                  </a:extLst>
                </p:cNvPr>
                <p:cNvSpPr txBox="1"/>
                <p:nvPr/>
              </p:nvSpPr>
              <p:spPr>
                <a:xfrm>
                  <a:off x="2115105" y="2369016"/>
                  <a:ext cx="979755" cy="523220"/>
                </a:xfrm>
                <a:prstGeom prst="rect">
                  <a:avLst/>
                </a:prstGeom>
                <a:noFill/>
              </p:spPr>
              <p:txBody>
                <a:bodyPr wrap="none" rtlCol="0">
                  <a:spAutoFit/>
                </a:bodyPr>
                <a:lstStyle/>
                <a:p>
                  <a:pPr algn="ctr"/>
                  <a:r>
                    <a:rPr lang="de-DE" sz="1400" dirty="0"/>
                    <a:t>polyvinyl </a:t>
                  </a:r>
                </a:p>
                <a:p>
                  <a:pPr algn="ctr"/>
                  <a:r>
                    <a:rPr lang="de-DE" sz="1400" dirty="0"/>
                    <a:t>chloride</a:t>
                  </a:r>
                  <a:endParaRPr lang="en-US" sz="1400" dirty="0"/>
                </a:p>
              </p:txBody>
            </p:sp>
            <p:sp>
              <p:nvSpPr>
                <p:cNvPr id="108" name="TextBox 107">
                  <a:extLst>
                    <a:ext uri="{FF2B5EF4-FFF2-40B4-BE49-F238E27FC236}">
                      <a16:creationId xmlns:a16="http://schemas.microsoft.com/office/drawing/2014/main" id="{FB9D12C3-4CAC-45EA-ABC5-5986D7FA4D49}"/>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04" name="TextBox 103">
              <a:extLst>
                <a:ext uri="{FF2B5EF4-FFF2-40B4-BE49-F238E27FC236}">
                  <a16:creationId xmlns:a16="http://schemas.microsoft.com/office/drawing/2014/main" id="{32D148F7-EDE8-4DE7-8C1D-5590691D1CFF}"/>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31" name="Group 130">
            <a:extLst>
              <a:ext uri="{FF2B5EF4-FFF2-40B4-BE49-F238E27FC236}">
                <a16:creationId xmlns:a16="http://schemas.microsoft.com/office/drawing/2014/main" id="{BB8E9D4A-6942-40A1-9DDA-ABC7AD812802}"/>
              </a:ext>
            </a:extLst>
          </p:cNvPr>
          <p:cNvGrpSpPr/>
          <p:nvPr/>
        </p:nvGrpSpPr>
        <p:grpSpPr>
          <a:xfrm>
            <a:off x="544668" y="4148326"/>
            <a:ext cx="4874025" cy="1712498"/>
            <a:chOff x="544668" y="2305386"/>
            <a:chExt cx="4874025" cy="1712498"/>
          </a:xfrm>
        </p:grpSpPr>
        <p:grpSp>
          <p:nvGrpSpPr>
            <p:cNvPr id="132" name="Group 131">
              <a:extLst>
                <a:ext uri="{FF2B5EF4-FFF2-40B4-BE49-F238E27FC236}">
                  <a16:creationId xmlns:a16="http://schemas.microsoft.com/office/drawing/2014/main" id="{E504D293-F5D0-429B-8E07-0B29F6E27436}"/>
                </a:ext>
              </a:extLst>
            </p:cNvPr>
            <p:cNvGrpSpPr/>
            <p:nvPr/>
          </p:nvGrpSpPr>
          <p:grpSpPr>
            <a:xfrm>
              <a:off x="602701" y="2305386"/>
              <a:ext cx="4815992" cy="1391794"/>
              <a:chOff x="602701" y="2305386"/>
              <a:chExt cx="4815992" cy="1391794"/>
            </a:xfrm>
          </p:grpSpPr>
          <p:grpSp>
            <p:nvGrpSpPr>
              <p:cNvPr id="134" name="Group 133">
                <a:extLst>
                  <a:ext uri="{FF2B5EF4-FFF2-40B4-BE49-F238E27FC236}">
                    <a16:creationId xmlns:a16="http://schemas.microsoft.com/office/drawing/2014/main" id="{D2F6FBE4-AEBE-46B0-B029-75304C0E2378}"/>
                  </a:ext>
                </a:extLst>
              </p:cNvPr>
              <p:cNvGrpSpPr/>
              <p:nvPr/>
            </p:nvGrpSpPr>
            <p:grpSpPr>
              <a:xfrm>
                <a:off x="602701" y="2305386"/>
                <a:ext cx="4815992" cy="1391794"/>
                <a:chOff x="83559" y="2400020"/>
                <a:chExt cx="4815992" cy="1391794"/>
              </a:xfrm>
            </p:grpSpPr>
            <p:sp>
              <p:nvSpPr>
                <p:cNvPr id="138" name="TextBox 137">
                  <a:extLst>
                    <a:ext uri="{FF2B5EF4-FFF2-40B4-BE49-F238E27FC236}">
                      <a16:creationId xmlns:a16="http://schemas.microsoft.com/office/drawing/2014/main" id="{539B0617-44C5-48C5-B83A-6D1FD1CCB405}"/>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39" name="Group 138">
                  <a:extLst>
                    <a:ext uri="{FF2B5EF4-FFF2-40B4-BE49-F238E27FC236}">
                      <a16:creationId xmlns:a16="http://schemas.microsoft.com/office/drawing/2014/main" id="{9B2735F0-08BF-4311-9DA1-31D59F5BBB92}"/>
                    </a:ext>
                  </a:extLst>
                </p:cNvPr>
                <p:cNvGrpSpPr/>
                <p:nvPr/>
              </p:nvGrpSpPr>
              <p:grpSpPr>
                <a:xfrm>
                  <a:off x="3030711" y="2492627"/>
                  <a:ext cx="1868840" cy="1285595"/>
                  <a:chOff x="3374795" y="2040325"/>
                  <a:chExt cx="2858365" cy="1441161"/>
                </a:xfrm>
              </p:grpSpPr>
              <p:sp>
                <p:nvSpPr>
                  <p:cNvPr id="145" name="Rectangle 144">
                    <a:extLst>
                      <a:ext uri="{FF2B5EF4-FFF2-40B4-BE49-F238E27FC236}">
                        <a16:creationId xmlns:a16="http://schemas.microsoft.com/office/drawing/2014/main" id="{E9CD0DD8-E744-418F-B156-98AF5571A6EE}"/>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FF2B86D-5B88-4885-8D0A-8F03EB7AA370}"/>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7C1E81CE-A1FF-4979-ACA0-02AA55C46406}"/>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$ 700</a:t>
                  </a:r>
                </a:p>
              </p:txBody>
            </p:sp>
            <p:grpSp>
              <p:nvGrpSpPr>
                <p:cNvPr id="141" name="Group 140">
                  <a:extLst>
                    <a:ext uri="{FF2B5EF4-FFF2-40B4-BE49-F238E27FC236}">
                      <a16:creationId xmlns:a16="http://schemas.microsoft.com/office/drawing/2014/main" id="{63E76DB1-7DA8-43CD-A619-6513F4084689}"/>
                    </a:ext>
                  </a:extLst>
                </p:cNvPr>
                <p:cNvGrpSpPr/>
                <p:nvPr/>
              </p:nvGrpSpPr>
              <p:grpSpPr>
                <a:xfrm>
                  <a:off x="1231735" y="2496793"/>
                  <a:ext cx="1759124" cy="1281428"/>
                  <a:chOff x="1231735" y="2496793"/>
                  <a:chExt cx="1759124" cy="1281428"/>
                </a:xfrm>
              </p:grpSpPr>
              <p:sp>
                <p:nvSpPr>
                  <p:cNvPr id="143" name="Rectangle 142">
                    <a:extLst>
                      <a:ext uri="{FF2B5EF4-FFF2-40B4-BE49-F238E27FC236}">
                        <a16:creationId xmlns:a16="http://schemas.microsoft.com/office/drawing/2014/main" id="{693A4026-5A4D-4F1A-8FD5-F4254F2789EA}"/>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4" name="Rectangle 143">
                    <a:extLst>
                      <a:ext uri="{FF2B5EF4-FFF2-40B4-BE49-F238E27FC236}">
                        <a16:creationId xmlns:a16="http://schemas.microsoft.com/office/drawing/2014/main" id="{CAE80D90-305A-4E5A-A0BE-E938F19A26D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42" name="Rectangle 141">
                  <a:extLst>
                    <a:ext uri="{FF2B5EF4-FFF2-40B4-BE49-F238E27FC236}">
                      <a16:creationId xmlns:a16="http://schemas.microsoft.com/office/drawing/2014/main" id="{15CB11E8-348B-4A76-8A0E-2329DCB32773}"/>
                    </a:ext>
                  </a:extLst>
                </p:cNvPr>
                <p:cNvSpPr/>
                <p:nvPr/>
              </p:nvSpPr>
              <p:spPr>
                <a:xfrm>
                  <a:off x="83559" y="2496793"/>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5" name="Group 134">
                <a:extLst>
                  <a:ext uri="{FF2B5EF4-FFF2-40B4-BE49-F238E27FC236}">
                    <a16:creationId xmlns:a16="http://schemas.microsoft.com/office/drawing/2014/main" id="{E087C0FE-60A7-4ED1-A6FD-66CCB3376675}"/>
                  </a:ext>
                </a:extLst>
              </p:cNvPr>
              <p:cNvGrpSpPr/>
              <p:nvPr/>
            </p:nvGrpSpPr>
            <p:grpSpPr>
              <a:xfrm>
                <a:off x="1658349" y="2369016"/>
                <a:ext cx="1941918" cy="1211250"/>
                <a:chOff x="1658349" y="2369016"/>
                <a:chExt cx="1941918" cy="1211250"/>
              </a:xfrm>
            </p:grpSpPr>
            <p:sp>
              <p:nvSpPr>
                <p:cNvPr id="136" name="TextBox 135">
                  <a:extLst>
                    <a:ext uri="{FF2B5EF4-FFF2-40B4-BE49-F238E27FC236}">
                      <a16:creationId xmlns:a16="http://schemas.microsoft.com/office/drawing/2014/main" id="{86DDD6D4-5A2B-4038-9F0D-724F0ACC2A39}"/>
                    </a:ext>
                  </a:extLst>
                </p:cNvPr>
                <p:cNvSpPr txBox="1"/>
                <p:nvPr/>
              </p:nvSpPr>
              <p:spPr>
                <a:xfrm>
                  <a:off x="1826565" y="2369016"/>
                  <a:ext cx="1556836" cy="523220"/>
                </a:xfrm>
                <a:prstGeom prst="rect">
                  <a:avLst/>
                </a:prstGeom>
                <a:noFill/>
              </p:spPr>
              <p:txBody>
                <a:bodyPr wrap="none" rtlCol="0">
                  <a:spAutoFit/>
                </a:bodyPr>
                <a:lstStyle/>
                <a:p>
                  <a:pPr algn="ctr"/>
                  <a:r>
                    <a:rPr lang="de-DE" sz="1400" dirty="0"/>
                    <a:t>mono ethylene </a:t>
                  </a:r>
                </a:p>
                <a:p>
                  <a:pPr algn="ctr"/>
                  <a:r>
                    <a:rPr lang="de-DE" sz="1400" dirty="0"/>
                    <a:t>glycol</a:t>
                  </a:r>
                  <a:endParaRPr lang="en-US" sz="1400" dirty="0"/>
                </a:p>
              </p:txBody>
            </p:sp>
            <p:sp>
              <p:nvSpPr>
                <p:cNvPr id="137" name="TextBox 136">
                  <a:extLst>
                    <a:ext uri="{FF2B5EF4-FFF2-40B4-BE49-F238E27FC236}">
                      <a16:creationId xmlns:a16="http://schemas.microsoft.com/office/drawing/2014/main" id="{1F663B99-A870-4290-88C2-B3B38841AE2F}"/>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33" name="TextBox 132">
              <a:extLst>
                <a:ext uri="{FF2B5EF4-FFF2-40B4-BE49-F238E27FC236}">
                  <a16:creationId xmlns:a16="http://schemas.microsoft.com/office/drawing/2014/main" id="{39D2A6B8-0280-4257-8F1A-1E7A955C554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47" name="Group 146">
            <a:extLst>
              <a:ext uri="{FF2B5EF4-FFF2-40B4-BE49-F238E27FC236}">
                <a16:creationId xmlns:a16="http://schemas.microsoft.com/office/drawing/2014/main" id="{4F56941E-1695-42F2-BF13-FF107563790B}"/>
              </a:ext>
            </a:extLst>
          </p:cNvPr>
          <p:cNvGrpSpPr/>
          <p:nvPr/>
        </p:nvGrpSpPr>
        <p:grpSpPr>
          <a:xfrm>
            <a:off x="6154722" y="4162093"/>
            <a:ext cx="4874025" cy="1712498"/>
            <a:chOff x="544668" y="2305386"/>
            <a:chExt cx="4874025" cy="1712498"/>
          </a:xfrm>
        </p:grpSpPr>
        <p:grpSp>
          <p:nvGrpSpPr>
            <p:cNvPr id="148" name="Group 147">
              <a:extLst>
                <a:ext uri="{FF2B5EF4-FFF2-40B4-BE49-F238E27FC236}">
                  <a16:creationId xmlns:a16="http://schemas.microsoft.com/office/drawing/2014/main" id="{8936469B-7B91-4F6C-8275-260CBAD7B819}"/>
                </a:ext>
              </a:extLst>
            </p:cNvPr>
            <p:cNvGrpSpPr/>
            <p:nvPr/>
          </p:nvGrpSpPr>
          <p:grpSpPr>
            <a:xfrm>
              <a:off x="602701" y="2305386"/>
              <a:ext cx="4815992" cy="1391794"/>
              <a:chOff x="602701" y="2305386"/>
              <a:chExt cx="4815992" cy="1391794"/>
            </a:xfrm>
          </p:grpSpPr>
          <p:grpSp>
            <p:nvGrpSpPr>
              <p:cNvPr id="150" name="Group 149">
                <a:extLst>
                  <a:ext uri="{FF2B5EF4-FFF2-40B4-BE49-F238E27FC236}">
                    <a16:creationId xmlns:a16="http://schemas.microsoft.com/office/drawing/2014/main" id="{5A8986B4-28A5-41E9-BD36-DF0CAC8724A5}"/>
                  </a:ext>
                </a:extLst>
              </p:cNvPr>
              <p:cNvGrpSpPr/>
              <p:nvPr/>
            </p:nvGrpSpPr>
            <p:grpSpPr>
              <a:xfrm>
                <a:off x="602701" y="2305386"/>
                <a:ext cx="4815992" cy="1391794"/>
                <a:chOff x="83559" y="2400020"/>
                <a:chExt cx="4815992" cy="1391794"/>
              </a:xfrm>
            </p:grpSpPr>
            <p:sp>
              <p:nvSpPr>
                <p:cNvPr id="154" name="TextBox 153">
                  <a:extLst>
                    <a:ext uri="{FF2B5EF4-FFF2-40B4-BE49-F238E27FC236}">
                      <a16:creationId xmlns:a16="http://schemas.microsoft.com/office/drawing/2014/main" id="{571C9A11-B25C-4601-80D5-395695FB5136}"/>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55" name="Group 154">
                  <a:extLst>
                    <a:ext uri="{FF2B5EF4-FFF2-40B4-BE49-F238E27FC236}">
                      <a16:creationId xmlns:a16="http://schemas.microsoft.com/office/drawing/2014/main" id="{FA517BD5-2D6C-422B-BA96-34C8095CC06D}"/>
                    </a:ext>
                  </a:extLst>
                </p:cNvPr>
                <p:cNvGrpSpPr/>
                <p:nvPr/>
              </p:nvGrpSpPr>
              <p:grpSpPr>
                <a:xfrm>
                  <a:off x="3030711" y="2492627"/>
                  <a:ext cx="1868840" cy="1285595"/>
                  <a:chOff x="3374795" y="2040325"/>
                  <a:chExt cx="2858365" cy="1441161"/>
                </a:xfrm>
              </p:grpSpPr>
              <p:sp>
                <p:nvSpPr>
                  <p:cNvPr id="161" name="Rectangle 160">
                    <a:extLst>
                      <a:ext uri="{FF2B5EF4-FFF2-40B4-BE49-F238E27FC236}">
                        <a16:creationId xmlns:a16="http://schemas.microsoft.com/office/drawing/2014/main" id="{01330204-46E6-412D-9CF4-CBEB056C618A}"/>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a:extLst>
                      <a:ext uri="{FF2B5EF4-FFF2-40B4-BE49-F238E27FC236}">
                        <a16:creationId xmlns:a16="http://schemas.microsoft.com/office/drawing/2014/main" id="{A72FDE3D-BF34-4B8A-8999-202D0FD4EAD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56" name="TextBox 155">
                  <a:extLst>
                    <a:ext uri="{FF2B5EF4-FFF2-40B4-BE49-F238E27FC236}">
                      <a16:creationId xmlns:a16="http://schemas.microsoft.com/office/drawing/2014/main" id="{691D4618-3071-48EF-9136-46BE6AED2D11}"/>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$ 935</a:t>
                  </a:r>
                </a:p>
              </p:txBody>
            </p:sp>
            <p:grpSp>
              <p:nvGrpSpPr>
                <p:cNvPr id="157" name="Group 156">
                  <a:extLst>
                    <a:ext uri="{FF2B5EF4-FFF2-40B4-BE49-F238E27FC236}">
                      <a16:creationId xmlns:a16="http://schemas.microsoft.com/office/drawing/2014/main" id="{67CBB02C-F4AF-482C-977B-1CFF3124A5AC}"/>
                    </a:ext>
                  </a:extLst>
                </p:cNvPr>
                <p:cNvGrpSpPr/>
                <p:nvPr/>
              </p:nvGrpSpPr>
              <p:grpSpPr>
                <a:xfrm>
                  <a:off x="1231735" y="2496793"/>
                  <a:ext cx="1759124" cy="1281428"/>
                  <a:chOff x="1231735" y="2496793"/>
                  <a:chExt cx="1759124" cy="1281428"/>
                </a:xfrm>
              </p:grpSpPr>
              <p:sp>
                <p:nvSpPr>
                  <p:cNvPr id="159" name="Rectangle 158">
                    <a:extLst>
                      <a:ext uri="{FF2B5EF4-FFF2-40B4-BE49-F238E27FC236}">
                        <a16:creationId xmlns:a16="http://schemas.microsoft.com/office/drawing/2014/main" id="{9FED5F46-A95D-4493-9FF9-F669A59A0E4F}"/>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0" name="Rectangle 159">
                    <a:extLst>
                      <a:ext uri="{FF2B5EF4-FFF2-40B4-BE49-F238E27FC236}">
                        <a16:creationId xmlns:a16="http://schemas.microsoft.com/office/drawing/2014/main" id="{9874234E-135C-40D6-BBC5-F236B0A88D4D}"/>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8" name="Rectangle 157">
                  <a:extLst>
                    <a:ext uri="{FF2B5EF4-FFF2-40B4-BE49-F238E27FC236}">
                      <a16:creationId xmlns:a16="http://schemas.microsoft.com/office/drawing/2014/main" id="{3E784423-E1A8-4627-BFD4-01968812CFB3}"/>
                    </a:ext>
                  </a:extLst>
                </p:cNvPr>
                <p:cNvSpPr/>
                <p:nvPr/>
              </p:nvSpPr>
              <p:spPr>
                <a:xfrm>
                  <a:off x="83559" y="2496793"/>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51" name="Group 150">
                <a:extLst>
                  <a:ext uri="{FF2B5EF4-FFF2-40B4-BE49-F238E27FC236}">
                    <a16:creationId xmlns:a16="http://schemas.microsoft.com/office/drawing/2014/main" id="{4D72C7C0-FE41-4550-AAE2-E348E01DBB0F}"/>
                  </a:ext>
                </a:extLst>
              </p:cNvPr>
              <p:cNvGrpSpPr/>
              <p:nvPr/>
            </p:nvGrpSpPr>
            <p:grpSpPr>
              <a:xfrm>
                <a:off x="1658349" y="2457164"/>
                <a:ext cx="1941918" cy="1123102"/>
                <a:chOff x="1658349" y="2457164"/>
                <a:chExt cx="1941918" cy="1123102"/>
              </a:xfrm>
            </p:grpSpPr>
            <p:sp>
              <p:nvSpPr>
                <p:cNvPr id="152" name="TextBox 151">
                  <a:extLst>
                    <a:ext uri="{FF2B5EF4-FFF2-40B4-BE49-F238E27FC236}">
                      <a16:creationId xmlns:a16="http://schemas.microsoft.com/office/drawing/2014/main" id="{5EAD6DB4-2856-4BF2-89A1-A1721547E62C}"/>
                    </a:ext>
                  </a:extLst>
                </p:cNvPr>
                <p:cNvSpPr txBox="1"/>
                <p:nvPr/>
              </p:nvSpPr>
              <p:spPr>
                <a:xfrm>
                  <a:off x="2090257" y="2457164"/>
                  <a:ext cx="1029449" cy="307777"/>
                </a:xfrm>
                <a:prstGeom prst="rect">
                  <a:avLst/>
                </a:prstGeom>
                <a:noFill/>
              </p:spPr>
              <p:txBody>
                <a:bodyPr wrap="none" rtlCol="0">
                  <a:spAutoFit/>
                </a:bodyPr>
                <a:lstStyle/>
                <a:p>
                  <a:pPr algn="ctr"/>
                  <a:r>
                    <a:rPr lang="de-DE" sz="1400" dirty="0"/>
                    <a:t>ammonia</a:t>
                  </a:r>
                  <a:endParaRPr lang="en-US" sz="1400" dirty="0"/>
                </a:p>
              </p:txBody>
            </p:sp>
            <p:sp>
              <p:nvSpPr>
                <p:cNvPr id="153" name="TextBox 152">
                  <a:extLst>
                    <a:ext uri="{FF2B5EF4-FFF2-40B4-BE49-F238E27FC236}">
                      <a16:creationId xmlns:a16="http://schemas.microsoft.com/office/drawing/2014/main" id="{FC539A04-66E7-4613-8CD0-24C4189D9196}"/>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Gulf</a:t>
                  </a:r>
                </a:p>
              </p:txBody>
            </p:sp>
          </p:grpSp>
        </p:grpSp>
        <p:sp>
          <p:nvSpPr>
            <p:cNvPr id="149" name="TextBox 148">
              <a:extLst>
                <a:ext uri="{FF2B5EF4-FFF2-40B4-BE49-F238E27FC236}">
                  <a16:creationId xmlns:a16="http://schemas.microsoft.com/office/drawing/2014/main" id="{07FAECEE-2F93-4B0F-BE69-B81BAE7ED496}"/>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31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171BA8-50DF-40A7-A2E7-E7D0709D5707}"/>
              </a:ext>
            </a:extLst>
          </p:cNvPr>
          <p:cNvSpPr txBox="1"/>
          <p:nvPr/>
        </p:nvSpPr>
        <p:spPr>
          <a:xfrm>
            <a:off x="278091" y="2920619"/>
            <a:ext cx="11635817" cy="2862322"/>
          </a:xfrm>
          <a:prstGeom prst="rect">
            <a:avLst/>
          </a:prstGeom>
          <a:noFill/>
        </p:spPr>
        <p:txBody>
          <a:bodyPr wrap="square">
            <a:spAutoFit/>
          </a:bodyPr>
          <a:lstStyle/>
          <a:p>
            <a:pPr algn="l" fontAlgn="base"/>
            <a:r>
              <a:rPr lang="en-US" sz="1200" b="1" i="0" dirty="0">
                <a:solidFill>
                  <a:srgbClr val="F7B91B"/>
                </a:solidFill>
                <a:effectLst/>
                <a:latin typeface="montserrat" panose="00000500000000000000" pitchFamily="2" charset="0"/>
              </a:rPr>
              <a:t>Al </a:t>
            </a:r>
            <a:r>
              <a:rPr lang="en-US" sz="1200" b="1" i="0" dirty="0" err="1">
                <a:solidFill>
                  <a:srgbClr val="F7B91B"/>
                </a:solidFill>
                <a:effectLst/>
                <a:latin typeface="montserrat" panose="00000500000000000000" pitchFamily="2" charset="0"/>
              </a:rPr>
              <a:t>Ahram</a:t>
            </a:r>
            <a:r>
              <a:rPr lang="en-US" sz="1200" b="1" i="0" dirty="0">
                <a:solidFill>
                  <a:srgbClr val="F7B91B"/>
                </a:solidFill>
                <a:effectLst/>
                <a:latin typeface="montserrat" panose="00000500000000000000" pitchFamily="2" charset="0"/>
              </a:rPr>
              <a:t> Group International </a:t>
            </a:r>
            <a:endParaRPr lang="en-US" sz="1200" b="1" i="0" dirty="0">
              <a:solidFill>
                <a:srgbClr val="000000"/>
              </a:solidFill>
              <a:effectLst/>
              <a:latin typeface="Arial" panose="020B0604020202020204" pitchFamily="34" charset="0"/>
            </a:endParaRPr>
          </a:p>
          <a:p>
            <a:pPr algn="l" fontAlgn="base"/>
            <a:r>
              <a:rPr lang="en-US" sz="1200" b="1" i="0" dirty="0">
                <a:solidFill>
                  <a:srgbClr val="FFFFFF"/>
                </a:solidFill>
                <a:effectLst/>
                <a:latin typeface="montserrat" panose="00000500000000000000" pitchFamily="2" charset="0"/>
              </a:rPr>
              <a:t>Factories &amp; Companies</a:t>
            </a:r>
            <a:endParaRPr lang="en-US" sz="1200" b="1" i="0" dirty="0">
              <a:solidFill>
                <a:srgbClr val="000000"/>
              </a:solidFill>
              <a:effectLst/>
              <a:latin typeface="Arial" panose="020B0604020202020204" pitchFamily="34" charset="0"/>
            </a:endParaRPr>
          </a:p>
          <a:p>
            <a:pPr algn="l" fontAlgn="base"/>
            <a:r>
              <a:rPr lang="en-US" sz="1200" b="0" i="0" dirty="0" err="1">
                <a:solidFill>
                  <a:srgbClr val="F7B91B"/>
                </a:solidFill>
                <a:effectLst/>
                <a:latin typeface="montserrat" panose="00000500000000000000" pitchFamily="2" charset="0"/>
              </a:rPr>
              <a:t>Alahram</a:t>
            </a:r>
            <a:r>
              <a:rPr lang="en-US" sz="1200" b="0" i="0" dirty="0">
                <a:solidFill>
                  <a:srgbClr val="F7B91B"/>
                </a:solidFill>
                <a:effectLst/>
                <a:latin typeface="montserrat" panose="00000500000000000000" pitchFamily="2" charset="0"/>
              </a:rPr>
              <a:t> Group – is a global trading company.</a:t>
            </a:r>
            <a:r>
              <a:rPr lang="en-US" sz="1200" b="0" i="0" dirty="0">
                <a:solidFill>
                  <a:srgbClr val="0D1F06"/>
                </a:solidFill>
                <a:effectLst/>
                <a:latin typeface="montserrat" panose="00000500000000000000" pitchFamily="2" charset="0"/>
              </a:rPr>
              <a:t> </a:t>
            </a:r>
            <a:r>
              <a:rPr lang="en-US" sz="1200" b="0" i="0" dirty="0">
                <a:effectLst/>
                <a:latin typeface="montserrat" panose="00000500000000000000" pitchFamily="2" charset="0"/>
              </a:rPr>
              <a:t>Our company was founded in 2011 in Egypt, in the name of Eng. Ahmed </a:t>
            </a:r>
            <a:r>
              <a:rPr lang="en-US" sz="1200" b="0" i="0" dirty="0" err="1">
                <a:effectLst/>
                <a:latin typeface="montserrat" panose="00000500000000000000" pitchFamily="2" charset="0"/>
              </a:rPr>
              <a:t>Hussien</a:t>
            </a:r>
            <a:r>
              <a:rPr lang="en-US" sz="1200" b="0" i="0" dirty="0">
                <a:effectLst/>
                <a:latin typeface="montserrat" panose="00000500000000000000" pitchFamily="2" charset="0"/>
              </a:rPr>
              <a:t>, Chairman.</a:t>
            </a:r>
            <a:br>
              <a:rPr lang="en-US" sz="1200" b="0" i="0" dirty="0">
                <a:effectLst/>
                <a:latin typeface="montserrat" panose="00000500000000000000" pitchFamily="2" charset="0"/>
              </a:rPr>
            </a:br>
            <a:r>
              <a:rPr lang="en-US" sz="1200" b="1" i="0" dirty="0">
                <a:solidFill>
                  <a:srgbClr val="FFC000"/>
                </a:solidFill>
                <a:effectLst/>
                <a:latin typeface="montserrat" panose="00000500000000000000" pitchFamily="2" charset="0"/>
              </a:rPr>
              <a:t>Eng. Ahmed </a:t>
            </a:r>
            <a:r>
              <a:rPr lang="en-US" sz="1200" b="1" i="0" dirty="0" err="1">
                <a:solidFill>
                  <a:srgbClr val="FFC000"/>
                </a:solidFill>
                <a:effectLst/>
                <a:latin typeface="montserrat" panose="00000500000000000000" pitchFamily="2" charset="0"/>
              </a:rPr>
              <a:t>Hussien</a:t>
            </a:r>
            <a:r>
              <a:rPr lang="en-US" sz="1200" b="0" i="0" dirty="0">
                <a:solidFill>
                  <a:srgbClr val="FFC000"/>
                </a:solidFill>
                <a:effectLst/>
                <a:latin typeface="montserrat" panose="00000500000000000000" pitchFamily="2" charset="0"/>
              </a:rPr>
              <a:t> </a:t>
            </a:r>
            <a:r>
              <a:rPr lang="en-US" sz="1200" b="0" i="0" dirty="0">
                <a:effectLst/>
                <a:latin typeface="montserrat" panose="00000500000000000000" pitchFamily="2" charset="0"/>
              </a:rPr>
              <a:t>organized many successful commercial and industrial profile higher global companies in Europe, USA, UK, German, Middle East and some other countries at corn, barley etc.</a:t>
            </a:r>
            <a:endParaRPr lang="en-US" sz="1200" b="0" i="0" dirty="0">
              <a:effectLst/>
              <a:latin typeface="Arial" panose="020B0604020202020204" pitchFamily="34" charset="0"/>
            </a:endParaRPr>
          </a:p>
          <a:p>
            <a:pPr algn="l" fontAlgn="base"/>
            <a:r>
              <a:rPr lang="en-US" sz="1200" b="0" i="0" dirty="0">
                <a:effectLst/>
                <a:latin typeface="montserrat" panose="00000500000000000000" pitchFamily="2" charset="0"/>
              </a:rPr>
              <a:t>​</a:t>
            </a:r>
            <a:endParaRPr lang="en-US" sz="1200" b="0" i="0" dirty="0">
              <a:effectLst/>
              <a:latin typeface="Arial" panose="020B0604020202020204" pitchFamily="34" charset="0"/>
            </a:endParaRPr>
          </a:p>
          <a:p>
            <a:pPr algn="just" fontAlgn="base"/>
            <a:r>
              <a:rPr lang="en-US" sz="1200" b="0" i="0" u="sng" dirty="0">
                <a:effectLst/>
                <a:latin typeface="montserrat" panose="00000500000000000000" pitchFamily="2" charset="0"/>
              </a:rPr>
              <a:t>OUR MISSION:</a:t>
            </a:r>
            <a:endParaRPr lang="en-US" sz="1200" b="0" i="0" dirty="0">
              <a:effectLst/>
              <a:latin typeface="Arial" panose="020B0604020202020204" pitchFamily="34" charset="0"/>
            </a:endParaRPr>
          </a:p>
          <a:p>
            <a:pPr algn="just" fontAlgn="base"/>
            <a:r>
              <a:rPr lang="en-US" sz="1200" b="0" i="0" dirty="0">
                <a:effectLst/>
                <a:latin typeface="montserrat" panose="00000500000000000000" pitchFamily="2" charset="0"/>
              </a:rPr>
              <a:t>Our Mission – It is providing consumers high-quality of foodstuffs products and agricultural products at competitive prices in the global foodstuffs market and aims for smooth cooperation and hard work to establish trusting relationships with its business partners.</a:t>
            </a:r>
            <a:endParaRPr lang="en-US" sz="1200" b="0" i="0" dirty="0">
              <a:effectLst/>
              <a:latin typeface="Arial" panose="020B0604020202020204" pitchFamily="34" charset="0"/>
            </a:endParaRPr>
          </a:p>
          <a:p>
            <a:pPr algn="just" fontAlgn="base"/>
            <a:r>
              <a:rPr lang="en-US" sz="1200" b="0" i="0" dirty="0">
                <a:effectLst/>
                <a:latin typeface="montserrat" panose="00000500000000000000" pitchFamily="2" charset="0"/>
              </a:rPr>
              <a:t>​</a:t>
            </a:r>
            <a:endParaRPr lang="en-US" sz="1200" b="0" i="0" dirty="0">
              <a:effectLst/>
              <a:latin typeface="Arial" panose="020B0604020202020204" pitchFamily="34" charset="0"/>
            </a:endParaRPr>
          </a:p>
          <a:p>
            <a:pPr algn="just" fontAlgn="base"/>
            <a:r>
              <a:rPr lang="en-US" sz="1200" b="0" i="0" u="sng" dirty="0">
                <a:effectLst/>
                <a:latin typeface="montserrat" panose="00000500000000000000" pitchFamily="2" charset="0"/>
              </a:rPr>
              <a:t>OUR VISION:</a:t>
            </a:r>
            <a:endParaRPr lang="en-US" sz="1200" b="0" i="0" dirty="0">
              <a:effectLst/>
              <a:latin typeface="Arial" panose="020B0604020202020204" pitchFamily="34" charset="0"/>
            </a:endParaRPr>
          </a:p>
          <a:p>
            <a:pPr algn="just" fontAlgn="base"/>
            <a:r>
              <a:rPr lang="en-US" sz="1200" b="0" i="0" dirty="0">
                <a:effectLst/>
                <a:latin typeface="montserrat" panose="00000500000000000000" pitchFamily="2" charset="0"/>
              </a:rPr>
              <a:t>The world is changing all around us, Therefore, Our company strives for excellence, sustainable and access to the leading position among global export trading companies and to continue to thrive as a business over the next years and beyond, we must look ahead, understand the trends and forces that will shape our business in the future and move swiftly to prepare for what’s to come .</a:t>
            </a:r>
            <a:endParaRPr lang="en-US" sz="1200" b="0" i="0" dirty="0">
              <a:effectLst/>
              <a:latin typeface="Arial" panose="020B0604020202020204" pitchFamily="34" charset="0"/>
            </a:endParaRPr>
          </a:p>
          <a:p>
            <a:pPr algn="just" fontAlgn="base"/>
            <a:r>
              <a:rPr lang="en-US" sz="1200" b="0" i="0" dirty="0">
                <a:effectLst/>
                <a:latin typeface="montserrat" panose="00000500000000000000" pitchFamily="2" charset="0"/>
              </a:rPr>
              <a:t>We seek to be one of the internationally respected and professionally managed companies and to spread our trade to the other parts of the world.</a:t>
            </a:r>
            <a:endParaRPr lang="en-US" sz="1200" b="0" i="0" dirty="0">
              <a:effectLst/>
              <a:latin typeface="Arial" panose="020B0604020202020204" pitchFamily="34" charset="0"/>
            </a:endParaRPr>
          </a:p>
        </p:txBody>
      </p:sp>
      <p:pic>
        <p:nvPicPr>
          <p:cNvPr id="4" name="Picture 3">
            <a:extLst>
              <a:ext uri="{FF2B5EF4-FFF2-40B4-BE49-F238E27FC236}">
                <a16:creationId xmlns:a16="http://schemas.microsoft.com/office/drawing/2014/main" id="{51502BE0-8A24-4CC2-92C1-2B9BA8BC38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30697"/>
            <a:ext cx="3418738" cy="2277406"/>
          </a:xfrm>
          <a:prstGeom prst="rect">
            <a:avLst/>
          </a:prstGeom>
        </p:spPr>
      </p:pic>
      <p:sp>
        <p:nvSpPr>
          <p:cNvPr id="5" name="TextBox 4">
            <a:extLst>
              <a:ext uri="{FF2B5EF4-FFF2-40B4-BE49-F238E27FC236}">
                <a16:creationId xmlns:a16="http://schemas.microsoft.com/office/drawing/2014/main" id="{2D5CE006-126E-45AB-B900-720911C74185}"/>
              </a:ext>
            </a:extLst>
          </p:cNvPr>
          <p:cNvSpPr txBox="1"/>
          <p:nvPr/>
        </p:nvSpPr>
        <p:spPr>
          <a:xfrm>
            <a:off x="2068417" y="6249157"/>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6" name="TextBox 5">
            <a:extLst>
              <a:ext uri="{FF2B5EF4-FFF2-40B4-BE49-F238E27FC236}">
                <a16:creationId xmlns:a16="http://schemas.microsoft.com/office/drawing/2014/main" id="{6739275D-8C5D-4E69-828A-FAB9B7B31A91}"/>
              </a:ext>
            </a:extLst>
          </p:cNvPr>
          <p:cNvSpPr txBox="1"/>
          <p:nvPr/>
        </p:nvSpPr>
        <p:spPr>
          <a:xfrm>
            <a:off x="2914211" y="6249157"/>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7" name="TextBox 6">
            <a:extLst>
              <a:ext uri="{FF2B5EF4-FFF2-40B4-BE49-F238E27FC236}">
                <a16:creationId xmlns:a16="http://schemas.microsoft.com/office/drawing/2014/main" id="{8E9ED48E-2A63-434A-B0A9-60E1F4FB79E3}"/>
              </a:ext>
            </a:extLst>
          </p:cNvPr>
          <p:cNvSpPr txBox="1"/>
          <p:nvPr/>
        </p:nvSpPr>
        <p:spPr>
          <a:xfrm>
            <a:off x="3801683" y="6249156"/>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8" name="Picture 7">
            <a:extLst>
              <a:ext uri="{FF2B5EF4-FFF2-40B4-BE49-F238E27FC236}">
                <a16:creationId xmlns:a16="http://schemas.microsoft.com/office/drawing/2014/main" id="{B10DFE5F-C710-46EE-8176-63F708B34D47}"/>
              </a:ext>
            </a:extLst>
          </p:cNvPr>
          <p:cNvPicPr>
            <a:picLocks noChangeAspect="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5977434"/>
            <a:ext cx="220991" cy="22099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3218EA3-8A32-49F7-BF64-D50E5CE6884A}"/>
              </a:ext>
            </a:extLst>
          </p:cNvPr>
          <p:cNvPicPr>
            <a:picLocks noChangeAspect="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5969612"/>
            <a:ext cx="228812" cy="22881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00BC78F-25D9-412A-8662-06C9E521E4AD}"/>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5977433"/>
            <a:ext cx="220991" cy="220991"/>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FDD7CB1F-E443-4C14-8D43-17A3FF9A5089}"/>
              </a:ext>
            </a:extLst>
          </p:cNvPr>
          <p:cNvSpPr txBox="1"/>
          <p:nvPr/>
        </p:nvSpPr>
        <p:spPr>
          <a:xfrm>
            <a:off x="9475282" y="6249156"/>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2" name="Picture 11">
            <a:extLst>
              <a:ext uri="{FF2B5EF4-FFF2-40B4-BE49-F238E27FC236}">
                <a16:creationId xmlns:a16="http://schemas.microsoft.com/office/drawing/2014/main" id="{0318CD69-C930-4895-BE7D-556ABE7BB409}"/>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flipH="1">
            <a:off x="9188558" y="6206245"/>
            <a:ext cx="286723" cy="286723"/>
          </a:xfrm>
          <a:prstGeom prst="rect">
            <a:avLst/>
          </a:prstGeom>
        </p:spPr>
      </p:pic>
      <p:sp>
        <p:nvSpPr>
          <p:cNvPr id="13" name="Rounded Rectangle 76">
            <a:hlinkClick r:id="" action="ppaction://hlinkshowjump?jump=previousslide"/>
            <a:extLst>
              <a:ext uri="{FF2B5EF4-FFF2-40B4-BE49-F238E27FC236}">
                <a16:creationId xmlns:a16="http://schemas.microsoft.com/office/drawing/2014/main" id="{3B2D4B6F-36C9-40C2-870B-42A610C32479}"/>
              </a:ext>
            </a:extLst>
          </p:cNvPr>
          <p:cNvSpPr/>
          <p:nvPr/>
        </p:nvSpPr>
        <p:spPr>
          <a:xfrm>
            <a:off x="8940877" y="5999788"/>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78">
            <a:hlinkClick r:id="rId7" action="ppaction://hlinksldjump"/>
            <a:extLst>
              <a:ext uri="{FF2B5EF4-FFF2-40B4-BE49-F238E27FC236}">
                <a16:creationId xmlns:a16="http://schemas.microsoft.com/office/drawing/2014/main" id="{0152E238-EA8F-43C1-9D50-AD5A830C4C9D}"/>
              </a:ext>
            </a:extLst>
          </p:cNvPr>
          <p:cNvSpPr/>
          <p:nvPr/>
        </p:nvSpPr>
        <p:spPr>
          <a:xfrm>
            <a:off x="576207" y="5875813"/>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79">
            <a:hlinkClick r:id="rId7" action="ppaction://hlinksldjump"/>
            <a:extLst>
              <a:ext uri="{FF2B5EF4-FFF2-40B4-BE49-F238E27FC236}">
                <a16:creationId xmlns:a16="http://schemas.microsoft.com/office/drawing/2014/main" id="{507B6FB8-E029-480C-924D-A9949097DE2B}"/>
              </a:ext>
            </a:extLst>
          </p:cNvPr>
          <p:cNvSpPr/>
          <p:nvPr/>
        </p:nvSpPr>
        <p:spPr>
          <a:xfrm>
            <a:off x="2145728" y="5927667"/>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79">
            <a:hlinkClick r:id="rId8" action="ppaction://hlinksldjump"/>
            <a:extLst>
              <a:ext uri="{FF2B5EF4-FFF2-40B4-BE49-F238E27FC236}">
                <a16:creationId xmlns:a16="http://schemas.microsoft.com/office/drawing/2014/main" id="{BF7519EE-73D2-4D26-AA9C-C81712EE68C9}"/>
              </a:ext>
            </a:extLst>
          </p:cNvPr>
          <p:cNvSpPr/>
          <p:nvPr/>
        </p:nvSpPr>
        <p:spPr>
          <a:xfrm>
            <a:off x="3038006" y="5927667"/>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79">
            <a:hlinkClick r:id="rId9" action="ppaction://hlinksldjump"/>
            <a:extLst>
              <a:ext uri="{FF2B5EF4-FFF2-40B4-BE49-F238E27FC236}">
                <a16:creationId xmlns:a16="http://schemas.microsoft.com/office/drawing/2014/main" id="{AEA08219-7211-437C-86BD-C8EECB88901A}"/>
              </a:ext>
            </a:extLst>
          </p:cNvPr>
          <p:cNvSpPr/>
          <p:nvPr/>
        </p:nvSpPr>
        <p:spPr>
          <a:xfrm>
            <a:off x="3856972" y="5875813"/>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088293C-44A7-4460-BF9E-EDF62CB26FC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19" name="TextBox 18">
            <a:extLst>
              <a:ext uri="{FF2B5EF4-FFF2-40B4-BE49-F238E27FC236}">
                <a16:creationId xmlns:a16="http://schemas.microsoft.com/office/drawing/2014/main" id="{E6098C51-CAA6-4230-B561-3EA53140B05F}"/>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0" name="Rounded Rectangle 79">
            <a:hlinkClick r:id="rId11" action="ppaction://hlinksldjump"/>
            <a:extLst>
              <a:ext uri="{FF2B5EF4-FFF2-40B4-BE49-F238E27FC236}">
                <a16:creationId xmlns:a16="http://schemas.microsoft.com/office/drawing/2014/main" id="{696F984B-8D9A-408E-BC73-A8EE9F282627}"/>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52C4DA7-2145-4388-A995-CA7708296FB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55459" y="108185"/>
            <a:ext cx="3092562" cy="3092562"/>
          </a:xfrm>
          <a:prstGeom prst="rect">
            <a:avLst/>
          </a:prstGeom>
        </p:spPr>
      </p:pic>
    </p:spTree>
    <p:extLst>
      <p:ext uri="{BB962C8B-B14F-4D97-AF65-F5344CB8AC3E}">
        <p14:creationId xmlns:p14="http://schemas.microsoft.com/office/powerpoint/2010/main" val="1033639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Petroleum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8" y="2305386"/>
            <a:ext cx="4874025" cy="1712498"/>
            <a:chOff x="544668" y="2305386"/>
            <a:chExt cx="4874025" cy="1712498"/>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391794"/>
              <a:chOff x="602701" y="2305386"/>
              <a:chExt cx="4815992" cy="1391794"/>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$ 890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369016"/>
                <a:ext cx="1941918" cy="1211250"/>
                <a:chOff x="1658349" y="2369016"/>
                <a:chExt cx="1941918" cy="1211250"/>
              </a:xfrm>
            </p:grpSpPr>
            <p:sp>
              <p:nvSpPr>
                <p:cNvPr id="99" name="TextBox 98">
                  <a:extLst>
                    <a:ext uri="{FF2B5EF4-FFF2-40B4-BE49-F238E27FC236}">
                      <a16:creationId xmlns:a16="http://schemas.microsoft.com/office/drawing/2014/main" id="{09B7A9F7-2EE3-4AFA-9E8C-C17568615472}"/>
                    </a:ext>
                  </a:extLst>
                </p:cNvPr>
                <p:cNvSpPr txBox="1"/>
                <p:nvPr/>
              </p:nvSpPr>
              <p:spPr>
                <a:xfrm>
                  <a:off x="1781681" y="2369016"/>
                  <a:ext cx="1646605" cy="523220"/>
                </a:xfrm>
                <a:prstGeom prst="rect">
                  <a:avLst/>
                </a:prstGeom>
                <a:noFill/>
              </p:spPr>
              <p:txBody>
                <a:bodyPr wrap="none" rtlCol="0">
                  <a:spAutoFit/>
                </a:bodyPr>
                <a:lstStyle/>
                <a:p>
                  <a:pPr algn="ctr"/>
                  <a:r>
                    <a:rPr lang="de-DE" sz="1400" dirty="0"/>
                    <a:t>methyl tert-butyl </a:t>
                  </a:r>
                </a:p>
                <a:p>
                  <a:pPr algn="ctr"/>
                  <a:r>
                    <a:rPr lang="de-DE" sz="1400" dirty="0"/>
                    <a:t>ethylene</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02" name="Group 101">
            <a:extLst>
              <a:ext uri="{FF2B5EF4-FFF2-40B4-BE49-F238E27FC236}">
                <a16:creationId xmlns:a16="http://schemas.microsoft.com/office/drawing/2014/main" id="{B0C60AA7-9B24-47AD-99E5-BC804D930614}"/>
              </a:ext>
            </a:extLst>
          </p:cNvPr>
          <p:cNvGrpSpPr/>
          <p:nvPr/>
        </p:nvGrpSpPr>
        <p:grpSpPr>
          <a:xfrm>
            <a:off x="6154722" y="2319153"/>
            <a:ext cx="4874025" cy="1712498"/>
            <a:chOff x="544668" y="2305386"/>
            <a:chExt cx="4874025" cy="1712498"/>
          </a:xfrm>
        </p:grpSpPr>
        <p:grpSp>
          <p:nvGrpSpPr>
            <p:cNvPr id="103" name="Group 102">
              <a:extLst>
                <a:ext uri="{FF2B5EF4-FFF2-40B4-BE49-F238E27FC236}">
                  <a16:creationId xmlns:a16="http://schemas.microsoft.com/office/drawing/2014/main" id="{2E23BE20-9067-40E7-9B94-348A77ED9A02}"/>
                </a:ext>
              </a:extLst>
            </p:cNvPr>
            <p:cNvGrpSpPr/>
            <p:nvPr/>
          </p:nvGrpSpPr>
          <p:grpSpPr>
            <a:xfrm>
              <a:off x="602701" y="2305386"/>
              <a:ext cx="4815992" cy="1391794"/>
              <a:chOff x="602701" y="2305386"/>
              <a:chExt cx="4815992" cy="1391794"/>
            </a:xfrm>
          </p:grpSpPr>
          <p:grpSp>
            <p:nvGrpSpPr>
              <p:cNvPr id="105" name="Group 104">
                <a:extLst>
                  <a:ext uri="{FF2B5EF4-FFF2-40B4-BE49-F238E27FC236}">
                    <a16:creationId xmlns:a16="http://schemas.microsoft.com/office/drawing/2014/main" id="{0859E52E-193E-4974-9F84-79A77398EBD1}"/>
                  </a:ext>
                </a:extLst>
              </p:cNvPr>
              <p:cNvGrpSpPr/>
              <p:nvPr/>
            </p:nvGrpSpPr>
            <p:grpSpPr>
              <a:xfrm>
                <a:off x="602701" y="2305386"/>
                <a:ext cx="4815992" cy="1391794"/>
                <a:chOff x="83559" y="2400020"/>
                <a:chExt cx="4815992" cy="1391794"/>
              </a:xfrm>
            </p:grpSpPr>
            <p:sp>
              <p:nvSpPr>
                <p:cNvPr id="109" name="TextBox 108">
                  <a:extLst>
                    <a:ext uri="{FF2B5EF4-FFF2-40B4-BE49-F238E27FC236}">
                      <a16:creationId xmlns:a16="http://schemas.microsoft.com/office/drawing/2014/main" id="{C62BCDF4-421A-4CD2-903B-384D73385554}"/>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10" name="Group 109">
                  <a:extLst>
                    <a:ext uri="{FF2B5EF4-FFF2-40B4-BE49-F238E27FC236}">
                      <a16:creationId xmlns:a16="http://schemas.microsoft.com/office/drawing/2014/main" id="{838F0EBC-E697-45F6-849F-331CBCE663E8}"/>
                    </a:ext>
                  </a:extLst>
                </p:cNvPr>
                <p:cNvGrpSpPr/>
                <p:nvPr/>
              </p:nvGrpSpPr>
              <p:grpSpPr>
                <a:xfrm>
                  <a:off x="3030711" y="2492627"/>
                  <a:ext cx="1868840" cy="1285595"/>
                  <a:chOff x="3374795" y="2040325"/>
                  <a:chExt cx="2858365" cy="1441161"/>
                </a:xfrm>
              </p:grpSpPr>
              <p:sp>
                <p:nvSpPr>
                  <p:cNvPr id="128" name="Rectangle 127">
                    <a:extLst>
                      <a:ext uri="{FF2B5EF4-FFF2-40B4-BE49-F238E27FC236}">
                        <a16:creationId xmlns:a16="http://schemas.microsoft.com/office/drawing/2014/main" id="{FF50A5EC-2ECB-41A4-A67E-F79E271B3EDD}"/>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16DD4696-F4A2-4E3D-9E50-1706E10642D8}"/>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3D884E9C-4B65-487A-8BA0-33DD8F962B1D}"/>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$ 1020</a:t>
                  </a:r>
                </a:p>
              </p:txBody>
            </p:sp>
            <p:grpSp>
              <p:nvGrpSpPr>
                <p:cNvPr id="124" name="Group 123">
                  <a:extLst>
                    <a:ext uri="{FF2B5EF4-FFF2-40B4-BE49-F238E27FC236}">
                      <a16:creationId xmlns:a16="http://schemas.microsoft.com/office/drawing/2014/main" id="{20ADF3ED-85FD-4016-8E84-4DBBD7F1A4A1}"/>
                    </a:ext>
                  </a:extLst>
                </p:cNvPr>
                <p:cNvGrpSpPr/>
                <p:nvPr/>
              </p:nvGrpSpPr>
              <p:grpSpPr>
                <a:xfrm>
                  <a:off x="1231735" y="2496793"/>
                  <a:ext cx="1759124" cy="1281428"/>
                  <a:chOff x="1231735" y="2496793"/>
                  <a:chExt cx="1759124" cy="1281428"/>
                </a:xfrm>
              </p:grpSpPr>
              <p:sp>
                <p:nvSpPr>
                  <p:cNvPr id="126" name="Rectangle 125">
                    <a:extLst>
                      <a:ext uri="{FF2B5EF4-FFF2-40B4-BE49-F238E27FC236}">
                        <a16:creationId xmlns:a16="http://schemas.microsoft.com/office/drawing/2014/main" id="{BE57318D-6534-4C96-B54E-C96BA34F112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Rectangle 126">
                    <a:extLst>
                      <a:ext uri="{FF2B5EF4-FFF2-40B4-BE49-F238E27FC236}">
                        <a16:creationId xmlns:a16="http://schemas.microsoft.com/office/drawing/2014/main" id="{271350B3-35C0-4FBF-9564-2697501DF72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5" name="Rectangle 124">
                  <a:extLst>
                    <a:ext uri="{FF2B5EF4-FFF2-40B4-BE49-F238E27FC236}">
                      <a16:creationId xmlns:a16="http://schemas.microsoft.com/office/drawing/2014/main" id="{96506310-5BEB-4B29-8E75-D816A3B8F9BE}"/>
                    </a:ext>
                  </a:extLst>
                </p:cNvPr>
                <p:cNvSpPr/>
                <p:nvPr/>
              </p:nvSpPr>
              <p:spPr>
                <a:xfrm>
                  <a:off x="83559" y="2496793"/>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06" name="Group 105">
                <a:extLst>
                  <a:ext uri="{FF2B5EF4-FFF2-40B4-BE49-F238E27FC236}">
                    <a16:creationId xmlns:a16="http://schemas.microsoft.com/office/drawing/2014/main" id="{BB79831D-5624-44BD-8DE8-BB45A3786544}"/>
                  </a:ext>
                </a:extLst>
              </p:cNvPr>
              <p:cNvGrpSpPr/>
              <p:nvPr/>
            </p:nvGrpSpPr>
            <p:grpSpPr>
              <a:xfrm>
                <a:off x="1658349" y="2369016"/>
                <a:ext cx="1941918" cy="1211250"/>
                <a:chOff x="1658349" y="2369016"/>
                <a:chExt cx="1941918" cy="1211250"/>
              </a:xfrm>
            </p:grpSpPr>
            <p:sp>
              <p:nvSpPr>
                <p:cNvPr id="107" name="TextBox 106">
                  <a:extLst>
                    <a:ext uri="{FF2B5EF4-FFF2-40B4-BE49-F238E27FC236}">
                      <a16:creationId xmlns:a16="http://schemas.microsoft.com/office/drawing/2014/main" id="{5F2F8088-46D5-4F07-9F23-52F764ECCB01}"/>
                    </a:ext>
                  </a:extLst>
                </p:cNvPr>
                <p:cNvSpPr txBox="1"/>
                <p:nvPr/>
              </p:nvSpPr>
              <p:spPr>
                <a:xfrm>
                  <a:off x="2079839" y="2369016"/>
                  <a:ext cx="1050288" cy="523220"/>
                </a:xfrm>
                <a:prstGeom prst="rect">
                  <a:avLst/>
                </a:prstGeom>
                <a:noFill/>
              </p:spPr>
              <p:txBody>
                <a:bodyPr wrap="none" rtlCol="0">
                  <a:spAutoFit/>
                </a:bodyPr>
                <a:lstStyle/>
                <a:p>
                  <a:pPr algn="ctr"/>
                  <a:r>
                    <a:rPr lang="de-DE" sz="1400" dirty="0"/>
                    <a:t>ethylene </a:t>
                  </a:r>
                </a:p>
                <a:p>
                  <a:pPr algn="ctr"/>
                  <a:r>
                    <a:rPr lang="de-DE" sz="1400" dirty="0"/>
                    <a:t>dichloride</a:t>
                  </a:r>
                  <a:endParaRPr lang="en-US" sz="1400" dirty="0"/>
                </a:p>
              </p:txBody>
            </p:sp>
            <p:sp>
              <p:nvSpPr>
                <p:cNvPr id="108" name="TextBox 107">
                  <a:extLst>
                    <a:ext uri="{FF2B5EF4-FFF2-40B4-BE49-F238E27FC236}">
                      <a16:creationId xmlns:a16="http://schemas.microsoft.com/office/drawing/2014/main" id="{FB9D12C3-4CAC-45EA-ABC5-5986D7FA4D49}"/>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04" name="TextBox 103">
              <a:extLst>
                <a:ext uri="{FF2B5EF4-FFF2-40B4-BE49-F238E27FC236}">
                  <a16:creationId xmlns:a16="http://schemas.microsoft.com/office/drawing/2014/main" id="{32D148F7-EDE8-4DE7-8C1D-5590691D1CFF}"/>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31" name="Group 130">
            <a:extLst>
              <a:ext uri="{FF2B5EF4-FFF2-40B4-BE49-F238E27FC236}">
                <a16:creationId xmlns:a16="http://schemas.microsoft.com/office/drawing/2014/main" id="{BB8E9D4A-6942-40A1-9DDA-ABC7AD812802}"/>
              </a:ext>
            </a:extLst>
          </p:cNvPr>
          <p:cNvGrpSpPr/>
          <p:nvPr/>
        </p:nvGrpSpPr>
        <p:grpSpPr>
          <a:xfrm>
            <a:off x="544668" y="4148326"/>
            <a:ext cx="4874025" cy="1712498"/>
            <a:chOff x="544668" y="2305386"/>
            <a:chExt cx="4874025" cy="1712498"/>
          </a:xfrm>
        </p:grpSpPr>
        <p:grpSp>
          <p:nvGrpSpPr>
            <p:cNvPr id="132" name="Group 131">
              <a:extLst>
                <a:ext uri="{FF2B5EF4-FFF2-40B4-BE49-F238E27FC236}">
                  <a16:creationId xmlns:a16="http://schemas.microsoft.com/office/drawing/2014/main" id="{E504D293-F5D0-429B-8E07-0B29F6E27436}"/>
                </a:ext>
              </a:extLst>
            </p:cNvPr>
            <p:cNvGrpSpPr/>
            <p:nvPr/>
          </p:nvGrpSpPr>
          <p:grpSpPr>
            <a:xfrm>
              <a:off x="602701" y="2305386"/>
              <a:ext cx="4815992" cy="1391794"/>
              <a:chOff x="602701" y="2305386"/>
              <a:chExt cx="4815992" cy="1391794"/>
            </a:xfrm>
          </p:grpSpPr>
          <p:grpSp>
            <p:nvGrpSpPr>
              <p:cNvPr id="134" name="Group 133">
                <a:extLst>
                  <a:ext uri="{FF2B5EF4-FFF2-40B4-BE49-F238E27FC236}">
                    <a16:creationId xmlns:a16="http://schemas.microsoft.com/office/drawing/2014/main" id="{D2F6FBE4-AEBE-46B0-B029-75304C0E2378}"/>
                  </a:ext>
                </a:extLst>
              </p:cNvPr>
              <p:cNvGrpSpPr/>
              <p:nvPr/>
            </p:nvGrpSpPr>
            <p:grpSpPr>
              <a:xfrm>
                <a:off x="602701" y="2305386"/>
                <a:ext cx="4815992" cy="1391794"/>
                <a:chOff x="83559" y="2400020"/>
                <a:chExt cx="4815992" cy="1391794"/>
              </a:xfrm>
            </p:grpSpPr>
            <p:sp>
              <p:nvSpPr>
                <p:cNvPr id="138" name="TextBox 137">
                  <a:extLst>
                    <a:ext uri="{FF2B5EF4-FFF2-40B4-BE49-F238E27FC236}">
                      <a16:creationId xmlns:a16="http://schemas.microsoft.com/office/drawing/2014/main" id="{539B0617-44C5-48C5-B83A-6D1FD1CCB405}"/>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39" name="Group 138">
                  <a:extLst>
                    <a:ext uri="{FF2B5EF4-FFF2-40B4-BE49-F238E27FC236}">
                      <a16:creationId xmlns:a16="http://schemas.microsoft.com/office/drawing/2014/main" id="{9B2735F0-08BF-4311-9DA1-31D59F5BBB92}"/>
                    </a:ext>
                  </a:extLst>
                </p:cNvPr>
                <p:cNvGrpSpPr/>
                <p:nvPr/>
              </p:nvGrpSpPr>
              <p:grpSpPr>
                <a:xfrm>
                  <a:off x="3030711" y="2492627"/>
                  <a:ext cx="1868840" cy="1285595"/>
                  <a:chOff x="3374795" y="2040325"/>
                  <a:chExt cx="2858365" cy="1441161"/>
                </a:xfrm>
              </p:grpSpPr>
              <p:sp>
                <p:nvSpPr>
                  <p:cNvPr id="145" name="Rectangle 144">
                    <a:extLst>
                      <a:ext uri="{FF2B5EF4-FFF2-40B4-BE49-F238E27FC236}">
                        <a16:creationId xmlns:a16="http://schemas.microsoft.com/office/drawing/2014/main" id="{E9CD0DD8-E744-418F-B156-98AF5571A6EE}"/>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FF2B86D-5B88-4885-8D0A-8F03EB7AA370}"/>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7C1E81CE-A1FF-4979-ACA0-02AA55C46406}"/>
                    </a:ext>
                  </a:extLst>
                </p:cNvPr>
                <p:cNvSpPr txBox="1"/>
                <p:nvPr/>
              </p:nvSpPr>
              <p:spPr>
                <a:xfrm>
                  <a:off x="3226788" y="2996126"/>
                  <a:ext cx="1476686" cy="646331"/>
                </a:xfrm>
                <a:prstGeom prst="rect">
                  <a:avLst/>
                </a:prstGeom>
                <a:noFill/>
              </p:spPr>
              <p:txBody>
                <a:bodyPr wrap="none" rtlCol="0">
                  <a:spAutoFit/>
                </a:bodyPr>
                <a:lstStyle/>
                <a:p>
                  <a:pPr algn="ctr"/>
                  <a:r>
                    <a:rPr lang="en-US" sz="3600" b="1" dirty="0"/>
                    <a:t>$ 25.5</a:t>
                  </a:r>
                </a:p>
              </p:txBody>
            </p:sp>
            <p:grpSp>
              <p:nvGrpSpPr>
                <p:cNvPr id="141" name="Group 140">
                  <a:extLst>
                    <a:ext uri="{FF2B5EF4-FFF2-40B4-BE49-F238E27FC236}">
                      <a16:creationId xmlns:a16="http://schemas.microsoft.com/office/drawing/2014/main" id="{63E76DB1-7DA8-43CD-A619-6513F4084689}"/>
                    </a:ext>
                  </a:extLst>
                </p:cNvPr>
                <p:cNvGrpSpPr/>
                <p:nvPr/>
              </p:nvGrpSpPr>
              <p:grpSpPr>
                <a:xfrm>
                  <a:off x="1231735" y="2496793"/>
                  <a:ext cx="1759124" cy="1281428"/>
                  <a:chOff x="1231735" y="2496793"/>
                  <a:chExt cx="1759124" cy="1281428"/>
                </a:xfrm>
              </p:grpSpPr>
              <p:sp>
                <p:nvSpPr>
                  <p:cNvPr id="143" name="Rectangle 142">
                    <a:extLst>
                      <a:ext uri="{FF2B5EF4-FFF2-40B4-BE49-F238E27FC236}">
                        <a16:creationId xmlns:a16="http://schemas.microsoft.com/office/drawing/2014/main" id="{693A4026-5A4D-4F1A-8FD5-F4254F2789EA}"/>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4" name="Rectangle 143">
                    <a:extLst>
                      <a:ext uri="{FF2B5EF4-FFF2-40B4-BE49-F238E27FC236}">
                        <a16:creationId xmlns:a16="http://schemas.microsoft.com/office/drawing/2014/main" id="{CAE80D90-305A-4E5A-A0BE-E938F19A26D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42" name="Rectangle 141">
                  <a:extLst>
                    <a:ext uri="{FF2B5EF4-FFF2-40B4-BE49-F238E27FC236}">
                      <a16:creationId xmlns:a16="http://schemas.microsoft.com/office/drawing/2014/main" id="{15CB11E8-348B-4A76-8A0E-2329DCB32773}"/>
                    </a:ext>
                  </a:extLst>
                </p:cNvPr>
                <p:cNvSpPr/>
                <p:nvPr/>
              </p:nvSpPr>
              <p:spPr>
                <a:xfrm>
                  <a:off x="83559" y="2496793"/>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5" name="Group 134">
                <a:extLst>
                  <a:ext uri="{FF2B5EF4-FFF2-40B4-BE49-F238E27FC236}">
                    <a16:creationId xmlns:a16="http://schemas.microsoft.com/office/drawing/2014/main" id="{E087C0FE-60A7-4ED1-A6FD-66CCB3376675}"/>
                  </a:ext>
                </a:extLst>
              </p:cNvPr>
              <p:cNvGrpSpPr/>
              <p:nvPr/>
            </p:nvGrpSpPr>
            <p:grpSpPr>
              <a:xfrm>
                <a:off x="1658349" y="2485118"/>
                <a:ext cx="1941918" cy="1095148"/>
                <a:chOff x="1658349" y="2485118"/>
                <a:chExt cx="1941918" cy="1095148"/>
              </a:xfrm>
            </p:grpSpPr>
            <p:sp>
              <p:nvSpPr>
                <p:cNvPr id="136" name="TextBox 135">
                  <a:extLst>
                    <a:ext uri="{FF2B5EF4-FFF2-40B4-BE49-F238E27FC236}">
                      <a16:creationId xmlns:a16="http://schemas.microsoft.com/office/drawing/2014/main" id="{86DDD6D4-5A2B-4038-9F0D-724F0ACC2A39}"/>
                    </a:ext>
                  </a:extLst>
                </p:cNvPr>
                <p:cNvSpPr txBox="1"/>
                <p:nvPr/>
              </p:nvSpPr>
              <p:spPr>
                <a:xfrm>
                  <a:off x="2288028" y="2485118"/>
                  <a:ext cx="542136" cy="307777"/>
                </a:xfrm>
                <a:prstGeom prst="rect">
                  <a:avLst/>
                </a:prstGeom>
                <a:noFill/>
              </p:spPr>
              <p:txBody>
                <a:bodyPr wrap="none" rtlCol="0">
                  <a:spAutoFit/>
                </a:bodyPr>
                <a:lstStyle/>
                <a:p>
                  <a:pPr algn="ctr"/>
                  <a:r>
                    <a:rPr lang="de-DE" sz="1400" dirty="0"/>
                    <a:t>JKM</a:t>
                  </a:r>
                  <a:endParaRPr lang="en-US" sz="1400" dirty="0"/>
                </a:p>
              </p:txBody>
            </p:sp>
            <p:sp>
              <p:nvSpPr>
                <p:cNvPr id="137" name="TextBox 136">
                  <a:extLst>
                    <a:ext uri="{FF2B5EF4-FFF2-40B4-BE49-F238E27FC236}">
                      <a16:creationId xmlns:a16="http://schemas.microsoft.com/office/drawing/2014/main" id="{1F663B99-A870-4290-88C2-B3B38841AE2F}"/>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33" name="TextBox 132">
              <a:extLst>
                <a:ext uri="{FF2B5EF4-FFF2-40B4-BE49-F238E27FC236}">
                  <a16:creationId xmlns:a16="http://schemas.microsoft.com/office/drawing/2014/main" id="{39D2A6B8-0280-4257-8F1A-1E7A955C554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47" name="Group 146">
            <a:extLst>
              <a:ext uri="{FF2B5EF4-FFF2-40B4-BE49-F238E27FC236}">
                <a16:creationId xmlns:a16="http://schemas.microsoft.com/office/drawing/2014/main" id="{4F56941E-1695-42F2-BF13-FF107563790B}"/>
              </a:ext>
            </a:extLst>
          </p:cNvPr>
          <p:cNvGrpSpPr/>
          <p:nvPr/>
        </p:nvGrpSpPr>
        <p:grpSpPr>
          <a:xfrm>
            <a:off x="6154722" y="4162093"/>
            <a:ext cx="4874025" cy="1712498"/>
            <a:chOff x="544668" y="2305386"/>
            <a:chExt cx="4874025" cy="1712498"/>
          </a:xfrm>
        </p:grpSpPr>
        <p:grpSp>
          <p:nvGrpSpPr>
            <p:cNvPr id="148" name="Group 147">
              <a:extLst>
                <a:ext uri="{FF2B5EF4-FFF2-40B4-BE49-F238E27FC236}">
                  <a16:creationId xmlns:a16="http://schemas.microsoft.com/office/drawing/2014/main" id="{8936469B-7B91-4F6C-8275-260CBAD7B819}"/>
                </a:ext>
              </a:extLst>
            </p:cNvPr>
            <p:cNvGrpSpPr/>
            <p:nvPr/>
          </p:nvGrpSpPr>
          <p:grpSpPr>
            <a:xfrm>
              <a:off x="602701" y="2305386"/>
              <a:ext cx="4815992" cy="1391794"/>
              <a:chOff x="602701" y="2305386"/>
              <a:chExt cx="4815992" cy="1391794"/>
            </a:xfrm>
          </p:grpSpPr>
          <p:grpSp>
            <p:nvGrpSpPr>
              <p:cNvPr id="150" name="Group 149">
                <a:extLst>
                  <a:ext uri="{FF2B5EF4-FFF2-40B4-BE49-F238E27FC236}">
                    <a16:creationId xmlns:a16="http://schemas.microsoft.com/office/drawing/2014/main" id="{5A8986B4-28A5-41E9-BD36-DF0CAC8724A5}"/>
                  </a:ext>
                </a:extLst>
              </p:cNvPr>
              <p:cNvGrpSpPr/>
              <p:nvPr/>
            </p:nvGrpSpPr>
            <p:grpSpPr>
              <a:xfrm>
                <a:off x="602701" y="2305386"/>
                <a:ext cx="4815992" cy="1391794"/>
                <a:chOff x="83559" y="2400020"/>
                <a:chExt cx="4815992" cy="1391794"/>
              </a:xfrm>
            </p:grpSpPr>
            <p:sp>
              <p:nvSpPr>
                <p:cNvPr id="154" name="TextBox 153">
                  <a:extLst>
                    <a:ext uri="{FF2B5EF4-FFF2-40B4-BE49-F238E27FC236}">
                      <a16:creationId xmlns:a16="http://schemas.microsoft.com/office/drawing/2014/main" id="{571C9A11-B25C-4601-80D5-395695FB5136}"/>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55" name="Group 154">
                  <a:extLst>
                    <a:ext uri="{FF2B5EF4-FFF2-40B4-BE49-F238E27FC236}">
                      <a16:creationId xmlns:a16="http://schemas.microsoft.com/office/drawing/2014/main" id="{FA517BD5-2D6C-422B-BA96-34C8095CC06D}"/>
                    </a:ext>
                  </a:extLst>
                </p:cNvPr>
                <p:cNvGrpSpPr/>
                <p:nvPr/>
              </p:nvGrpSpPr>
              <p:grpSpPr>
                <a:xfrm>
                  <a:off x="3030711" y="2492627"/>
                  <a:ext cx="1868840" cy="1285595"/>
                  <a:chOff x="3374795" y="2040325"/>
                  <a:chExt cx="2858365" cy="1441161"/>
                </a:xfrm>
              </p:grpSpPr>
              <p:sp>
                <p:nvSpPr>
                  <p:cNvPr id="161" name="Rectangle 160">
                    <a:extLst>
                      <a:ext uri="{FF2B5EF4-FFF2-40B4-BE49-F238E27FC236}">
                        <a16:creationId xmlns:a16="http://schemas.microsoft.com/office/drawing/2014/main" id="{01330204-46E6-412D-9CF4-CBEB056C618A}"/>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a:extLst>
                      <a:ext uri="{FF2B5EF4-FFF2-40B4-BE49-F238E27FC236}">
                        <a16:creationId xmlns:a16="http://schemas.microsoft.com/office/drawing/2014/main" id="{A72FDE3D-BF34-4B8A-8999-202D0FD4EAD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56" name="TextBox 155">
                  <a:extLst>
                    <a:ext uri="{FF2B5EF4-FFF2-40B4-BE49-F238E27FC236}">
                      <a16:creationId xmlns:a16="http://schemas.microsoft.com/office/drawing/2014/main" id="{691D4618-3071-48EF-9136-46BE6AED2D11}"/>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$ 2940</a:t>
                  </a:r>
                </a:p>
              </p:txBody>
            </p:sp>
            <p:grpSp>
              <p:nvGrpSpPr>
                <p:cNvPr id="157" name="Group 156">
                  <a:extLst>
                    <a:ext uri="{FF2B5EF4-FFF2-40B4-BE49-F238E27FC236}">
                      <a16:creationId xmlns:a16="http://schemas.microsoft.com/office/drawing/2014/main" id="{67CBB02C-F4AF-482C-977B-1CFF3124A5AC}"/>
                    </a:ext>
                  </a:extLst>
                </p:cNvPr>
                <p:cNvGrpSpPr/>
                <p:nvPr/>
              </p:nvGrpSpPr>
              <p:grpSpPr>
                <a:xfrm>
                  <a:off x="1231735" y="2496793"/>
                  <a:ext cx="1759124" cy="1281428"/>
                  <a:chOff x="1231735" y="2496793"/>
                  <a:chExt cx="1759124" cy="1281428"/>
                </a:xfrm>
              </p:grpSpPr>
              <p:sp>
                <p:nvSpPr>
                  <p:cNvPr id="159" name="Rectangle 158">
                    <a:extLst>
                      <a:ext uri="{FF2B5EF4-FFF2-40B4-BE49-F238E27FC236}">
                        <a16:creationId xmlns:a16="http://schemas.microsoft.com/office/drawing/2014/main" id="{9FED5F46-A95D-4493-9FF9-F669A59A0E4F}"/>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0" name="Rectangle 159">
                    <a:extLst>
                      <a:ext uri="{FF2B5EF4-FFF2-40B4-BE49-F238E27FC236}">
                        <a16:creationId xmlns:a16="http://schemas.microsoft.com/office/drawing/2014/main" id="{9874234E-135C-40D6-BBC5-F236B0A88D4D}"/>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8" name="Rectangle 157">
                  <a:extLst>
                    <a:ext uri="{FF2B5EF4-FFF2-40B4-BE49-F238E27FC236}">
                      <a16:creationId xmlns:a16="http://schemas.microsoft.com/office/drawing/2014/main" id="{3E784423-E1A8-4627-BFD4-01968812CFB3}"/>
                    </a:ext>
                  </a:extLst>
                </p:cNvPr>
                <p:cNvSpPr/>
                <p:nvPr/>
              </p:nvSpPr>
              <p:spPr>
                <a:xfrm>
                  <a:off x="83559" y="2496793"/>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51" name="Group 150">
                <a:extLst>
                  <a:ext uri="{FF2B5EF4-FFF2-40B4-BE49-F238E27FC236}">
                    <a16:creationId xmlns:a16="http://schemas.microsoft.com/office/drawing/2014/main" id="{4D72C7C0-FE41-4550-AAE2-E348E01DBB0F}"/>
                  </a:ext>
                </a:extLst>
              </p:cNvPr>
              <p:cNvGrpSpPr/>
              <p:nvPr/>
            </p:nvGrpSpPr>
            <p:grpSpPr>
              <a:xfrm>
                <a:off x="1658349" y="2467816"/>
                <a:ext cx="1941918" cy="1112450"/>
                <a:chOff x="1658349" y="2467816"/>
                <a:chExt cx="1941918" cy="1112450"/>
              </a:xfrm>
            </p:grpSpPr>
            <p:sp>
              <p:nvSpPr>
                <p:cNvPr id="152" name="TextBox 151">
                  <a:extLst>
                    <a:ext uri="{FF2B5EF4-FFF2-40B4-BE49-F238E27FC236}">
                      <a16:creationId xmlns:a16="http://schemas.microsoft.com/office/drawing/2014/main" id="{5EAD6DB4-2856-4BF2-89A1-A1721547E62C}"/>
                    </a:ext>
                  </a:extLst>
                </p:cNvPr>
                <p:cNvSpPr txBox="1"/>
                <p:nvPr/>
              </p:nvSpPr>
              <p:spPr>
                <a:xfrm>
                  <a:off x="1856220" y="2467816"/>
                  <a:ext cx="1497526" cy="307777"/>
                </a:xfrm>
                <a:prstGeom prst="rect">
                  <a:avLst/>
                </a:prstGeom>
                <a:noFill/>
              </p:spPr>
              <p:txBody>
                <a:bodyPr wrap="none" rtlCol="0">
                  <a:spAutoFit/>
                </a:bodyPr>
                <a:lstStyle/>
                <a:p>
                  <a:pPr algn="ctr"/>
                  <a:r>
                    <a:rPr lang="de-DE" sz="1400" dirty="0"/>
                    <a:t>polycarbonate</a:t>
                  </a:r>
                  <a:endParaRPr lang="en-US" sz="1400" dirty="0"/>
                </a:p>
              </p:txBody>
            </p:sp>
            <p:sp>
              <p:nvSpPr>
                <p:cNvPr id="153" name="TextBox 152">
                  <a:extLst>
                    <a:ext uri="{FF2B5EF4-FFF2-40B4-BE49-F238E27FC236}">
                      <a16:creationId xmlns:a16="http://schemas.microsoft.com/office/drawing/2014/main" id="{FC539A04-66E7-4613-8CD0-24C4189D9196}"/>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49" name="TextBox 148">
              <a:extLst>
                <a:ext uri="{FF2B5EF4-FFF2-40B4-BE49-F238E27FC236}">
                  <a16:creationId xmlns:a16="http://schemas.microsoft.com/office/drawing/2014/main" id="{07FAECEE-2F93-4B0F-BE69-B81BAE7ED496}"/>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5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Petroleum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8" y="2305386"/>
            <a:ext cx="4874025" cy="1712498"/>
            <a:chOff x="544668" y="2305386"/>
            <a:chExt cx="4874025" cy="1712498"/>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391794"/>
              <a:chOff x="602701" y="2305386"/>
              <a:chExt cx="4815992" cy="1391794"/>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$ 950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468584"/>
                <a:ext cx="1941918" cy="1111682"/>
                <a:chOff x="1658349" y="2468584"/>
                <a:chExt cx="1941918" cy="1111682"/>
              </a:xfrm>
            </p:grpSpPr>
            <p:sp>
              <p:nvSpPr>
                <p:cNvPr id="99" name="TextBox 98">
                  <a:extLst>
                    <a:ext uri="{FF2B5EF4-FFF2-40B4-BE49-F238E27FC236}">
                      <a16:creationId xmlns:a16="http://schemas.microsoft.com/office/drawing/2014/main" id="{09B7A9F7-2EE3-4AFA-9E8C-C17568615472}"/>
                    </a:ext>
                  </a:extLst>
                </p:cNvPr>
                <p:cNvSpPr txBox="1"/>
                <p:nvPr/>
              </p:nvSpPr>
              <p:spPr>
                <a:xfrm>
                  <a:off x="2007235" y="2468584"/>
                  <a:ext cx="1199367" cy="307777"/>
                </a:xfrm>
                <a:prstGeom prst="rect">
                  <a:avLst/>
                </a:prstGeom>
                <a:noFill/>
              </p:spPr>
              <p:txBody>
                <a:bodyPr wrap="none" rtlCol="0">
                  <a:spAutoFit/>
                </a:bodyPr>
                <a:lstStyle/>
                <a:p>
                  <a:pPr algn="ctr"/>
                  <a:r>
                    <a:rPr lang="de-DE" sz="1400" dirty="0"/>
                    <a:t>acetic acid</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02" name="Group 101">
            <a:extLst>
              <a:ext uri="{FF2B5EF4-FFF2-40B4-BE49-F238E27FC236}">
                <a16:creationId xmlns:a16="http://schemas.microsoft.com/office/drawing/2014/main" id="{B0C60AA7-9B24-47AD-99E5-BC804D930614}"/>
              </a:ext>
            </a:extLst>
          </p:cNvPr>
          <p:cNvGrpSpPr/>
          <p:nvPr/>
        </p:nvGrpSpPr>
        <p:grpSpPr>
          <a:xfrm>
            <a:off x="6154722" y="2319153"/>
            <a:ext cx="4874025" cy="1712498"/>
            <a:chOff x="544668" y="2305386"/>
            <a:chExt cx="4874025" cy="1712498"/>
          </a:xfrm>
        </p:grpSpPr>
        <p:grpSp>
          <p:nvGrpSpPr>
            <p:cNvPr id="103" name="Group 102">
              <a:extLst>
                <a:ext uri="{FF2B5EF4-FFF2-40B4-BE49-F238E27FC236}">
                  <a16:creationId xmlns:a16="http://schemas.microsoft.com/office/drawing/2014/main" id="{2E23BE20-9067-40E7-9B94-348A77ED9A02}"/>
                </a:ext>
              </a:extLst>
            </p:cNvPr>
            <p:cNvGrpSpPr/>
            <p:nvPr/>
          </p:nvGrpSpPr>
          <p:grpSpPr>
            <a:xfrm>
              <a:off x="602701" y="2305386"/>
              <a:ext cx="4815992" cy="1391794"/>
              <a:chOff x="602701" y="2305386"/>
              <a:chExt cx="4815992" cy="1391794"/>
            </a:xfrm>
          </p:grpSpPr>
          <p:grpSp>
            <p:nvGrpSpPr>
              <p:cNvPr id="105" name="Group 104">
                <a:extLst>
                  <a:ext uri="{FF2B5EF4-FFF2-40B4-BE49-F238E27FC236}">
                    <a16:creationId xmlns:a16="http://schemas.microsoft.com/office/drawing/2014/main" id="{0859E52E-193E-4974-9F84-79A77398EBD1}"/>
                  </a:ext>
                </a:extLst>
              </p:cNvPr>
              <p:cNvGrpSpPr/>
              <p:nvPr/>
            </p:nvGrpSpPr>
            <p:grpSpPr>
              <a:xfrm>
                <a:off x="602701" y="2305386"/>
                <a:ext cx="4815992" cy="1391794"/>
                <a:chOff x="83559" y="2400020"/>
                <a:chExt cx="4815992" cy="1391794"/>
              </a:xfrm>
            </p:grpSpPr>
            <p:sp>
              <p:nvSpPr>
                <p:cNvPr id="109" name="TextBox 108">
                  <a:extLst>
                    <a:ext uri="{FF2B5EF4-FFF2-40B4-BE49-F238E27FC236}">
                      <a16:creationId xmlns:a16="http://schemas.microsoft.com/office/drawing/2014/main" id="{C62BCDF4-421A-4CD2-903B-384D73385554}"/>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10" name="Group 109">
                  <a:extLst>
                    <a:ext uri="{FF2B5EF4-FFF2-40B4-BE49-F238E27FC236}">
                      <a16:creationId xmlns:a16="http://schemas.microsoft.com/office/drawing/2014/main" id="{838F0EBC-E697-45F6-849F-331CBCE663E8}"/>
                    </a:ext>
                  </a:extLst>
                </p:cNvPr>
                <p:cNvGrpSpPr/>
                <p:nvPr/>
              </p:nvGrpSpPr>
              <p:grpSpPr>
                <a:xfrm>
                  <a:off x="3030711" y="2492627"/>
                  <a:ext cx="1868840" cy="1285595"/>
                  <a:chOff x="3374795" y="2040325"/>
                  <a:chExt cx="2858365" cy="1441161"/>
                </a:xfrm>
              </p:grpSpPr>
              <p:sp>
                <p:nvSpPr>
                  <p:cNvPr id="128" name="Rectangle 127">
                    <a:extLst>
                      <a:ext uri="{FF2B5EF4-FFF2-40B4-BE49-F238E27FC236}">
                        <a16:creationId xmlns:a16="http://schemas.microsoft.com/office/drawing/2014/main" id="{FF50A5EC-2ECB-41A4-A67E-F79E271B3EDD}"/>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16DD4696-F4A2-4E3D-9E50-1706E10642D8}"/>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3D884E9C-4B65-487A-8BA0-33DD8F962B1D}"/>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$ 2660</a:t>
                  </a:r>
                </a:p>
              </p:txBody>
            </p:sp>
            <p:grpSp>
              <p:nvGrpSpPr>
                <p:cNvPr id="124" name="Group 123">
                  <a:extLst>
                    <a:ext uri="{FF2B5EF4-FFF2-40B4-BE49-F238E27FC236}">
                      <a16:creationId xmlns:a16="http://schemas.microsoft.com/office/drawing/2014/main" id="{20ADF3ED-85FD-4016-8E84-4DBBD7F1A4A1}"/>
                    </a:ext>
                  </a:extLst>
                </p:cNvPr>
                <p:cNvGrpSpPr/>
                <p:nvPr/>
              </p:nvGrpSpPr>
              <p:grpSpPr>
                <a:xfrm>
                  <a:off x="1231735" y="2496793"/>
                  <a:ext cx="1759124" cy="1281428"/>
                  <a:chOff x="1231735" y="2496793"/>
                  <a:chExt cx="1759124" cy="1281428"/>
                </a:xfrm>
              </p:grpSpPr>
              <p:sp>
                <p:nvSpPr>
                  <p:cNvPr id="126" name="Rectangle 125">
                    <a:extLst>
                      <a:ext uri="{FF2B5EF4-FFF2-40B4-BE49-F238E27FC236}">
                        <a16:creationId xmlns:a16="http://schemas.microsoft.com/office/drawing/2014/main" id="{BE57318D-6534-4C96-B54E-C96BA34F112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Rectangle 126">
                    <a:extLst>
                      <a:ext uri="{FF2B5EF4-FFF2-40B4-BE49-F238E27FC236}">
                        <a16:creationId xmlns:a16="http://schemas.microsoft.com/office/drawing/2014/main" id="{271350B3-35C0-4FBF-9564-2697501DF72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5" name="Rectangle 124">
                  <a:extLst>
                    <a:ext uri="{FF2B5EF4-FFF2-40B4-BE49-F238E27FC236}">
                      <a16:creationId xmlns:a16="http://schemas.microsoft.com/office/drawing/2014/main" id="{96506310-5BEB-4B29-8E75-D816A3B8F9BE}"/>
                    </a:ext>
                  </a:extLst>
                </p:cNvPr>
                <p:cNvSpPr/>
                <p:nvPr/>
              </p:nvSpPr>
              <p:spPr>
                <a:xfrm>
                  <a:off x="83559" y="2496793"/>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06" name="Group 105">
                <a:extLst>
                  <a:ext uri="{FF2B5EF4-FFF2-40B4-BE49-F238E27FC236}">
                    <a16:creationId xmlns:a16="http://schemas.microsoft.com/office/drawing/2014/main" id="{BB79831D-5624-44BD-8DE8-BB45A3786544}"/>
                  </a:ext>
                </a:extLst>
              </p:cNvPr>
              <p:cNvGrpSpPr/>
              <p:nvPr/>
            </p:nvGrpSpPr>
            <p:grpSpPr>
              <a:xfrm>
                <a:off x="1658349" y="2369016"/>
                <a:ext cx="1941918" cy="1211250"/>
                <a:chOff x="1658349" y="2369016"/>
                <a:chExt cx="1941918" cy="1211250"/>
              </a:xfrm>
            </p:grpSpPr>
            <p:sp>
              <p:nvSpPr>
                <p:cNvPr id="107" name="TextBox 106">
                  <a:extLst>
                    <a:ext uri="{FF2B5EF4-FFF2-40B4-BE49-F238E27FC236}">
                      <a16:creationId xmlns:a16="http://schemas.microsoft.com/office/drawing/2014/main" id="{5F2F8088-46D5-4F07-9F23-52F764ECCB01}"/>
                    </a:ext>
                  </a:extLst>
                </p:cNvPr>
                <p:cNvSpPr txBox="1"/>
                <p:nvPr/>
              </p:nvSpPr>
              <p:spPr>
                <a:xfrm>
                  <a:off x="1891486" y="2369016"/>
                  <a:ext cx="1426994" cy="523220"/>
                </a:xfrm>
                <a:prstGeom prst="rect">
                  <a:avLst/>
                </a:prstGeom>
                <a:noFill/>
              </p:spPr>
              <p:txBody>
                <a:bodyPr wrap="none" rtlCol="0">
                  <a:spAutoFit/>
                </a:bodyPr>
                <a:lstStyle/>
                <a:p>
                  <a:pPr algn="ctr"/>
                  <a:r>
                    <a:rPr lang="de-DE" sz="1400" dirty="0"/>
                    <a:t>Ethylene Vinyl </a:t>
                  </a:r>
                </a:p>
                <a:p>
                  <a:pPr algn="ctr"/>
                  <a:r>
                    <a:rPr lang="de-DE" sz="1400" dirty="0"/>
                    <a:t>Acetate</a:t>
                  </a:r>
                  <a:endParaRPr lang="en-US" sz="1400" dirty="0"/>
                </a:p>
              </p:txBody>
            </p:sp>
            <p:sp>
              <p:nvSpPr>
                <p:cNvPr id="108" name="TextBox 107">
                  <a:extLst>
                    <a:ext uri="{FF2B5EF4-FFF2-40B4-BE49-F238E27FC236}">
                      <a16:creationId xmlns:a16="http://schemas.microsoft.com/office/drawing/2014/main" id="{FB9D12C3-4CAC-45EA-ABC5-5986D7FA4D49}"/>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04" name="TextBox 103">
              <a:extLst>
                <a:ext uri="{FF2B5EF4-FFF2-40B4-BE49-F238E27FC236}">
                  <a16:creationId xmlns:a16="http://schemas.microsoft.com/office/drawing/2014/main" id="{32D148F7-EDE8-4DE7-8C1D-5590691D1CFF}"/>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grpSp>
        <p:nvGrpSpPr>
          <p:cNvPr id="131" name="Group 130">
            <a:extLst>
              <a:ext uri="{FF2B5EF4-FFF2-40B4-BE49-F238E27FC236}">
                <a16:creationId xmlns:a16="http://schemas.microsoft.com/office/drawing/2014/main" id="{BB8E9D4A-6942-40A1-9DDA-ABC7AD812802}"/>
              </a:ext>
            </a:extLst>
          </p:cNvPr>
          <p:cNvGrpSpPr/>
          <p:nvPr/>
        </p:nvGrpSpPr>
        <p:grpSpPr>
          <a:xfrm>
            <a:off x="3558212" y="4223048"/>
            <a:ext cx="4874025" cy="1712498"/>
            <a:chOff x="544668" y="2305386"/>
            <a:chExt cx="4874025" cy="1712498"/>
          </a:xfrm>
        </p:grpSpPr>
        <p:grpSp>
          <p:nvGrpSpPr>
            <p:cNvPr id="132" name="Group 131">
              <a:extLst>
                <a:ext uri="{FF2B5EF4-FFF2-40B4-BE49-F238E27FC236}">
                  <a16:creationId xmlns:a16="http://schemas.microsoft.com/office/drawing/2014/main" id="{E504D293-F5D0-429B-8E07-0B29F6E27436}"/>
                </a:ext>
              </a:extLst>
            </p:cNvPr>
            <p:cNvGrpSpPr/>
            <p:nvPr/>
          </p:nvGrpSpPr>
          <p:grpSpPr>
            <a:xfrm>
              <a:off x="602701" y="2305386"/>
              <a:ext cx="4815992" cy="1391794"/>
              <a:chOff x="602701" y="2305386"/>
              <a:chExt cx="4815992" cy="1391794"/>
            </a:xfrm>
          </p:grpSpPr>
          <p:grpSp>
            <p:nvGrpSpPr>
              <p:cNvPr id="134" name="Group 133">
                <a:extLst>
                  <a:ext uri="{FF2B5EF4-FFF2-40B4-BE49-F238E27FC236}">
                    <a16:creationId xmlns:a16="http://schemas.microsoft.com/office/drawing/2014/main" id="{D2F6FBE4-AEBE-46B0-B029-75304C0E2378}"/>
                  </a:ext>
                </a:extLst>
              </p:cNvPr>
              <p:cNvGrpSpPr/>
              <p:nvPr/>
            </p:nvGrpSpPr>
            <p:grpSpPr>
              <a:xfrm>
                <a:off x="602701" y="2305386"/>
                <a:ext cx="4815992" cy="1391794"/>
                <a:chOff x="83559" y="2400020"/>
                <a:chExt cx="4815992" cy="1391794"/>
              </a:xfrm>
            </p:grpSpPr>
            <p:sp>
              <p:nvSpPr>
                <p:cNvPr id="138" name="TextBox 137">
                  <a:extLst>
                    <a:ext uri="{FF2B5EF4-FFF2-40B4-BE49-F238E27FC236}">
                      <a16:creationId xmlns:a16="http://schemas.microsoft.com/office/drawing/2014/main" id="{539B0617-44C5-48C5-B83A-6D1FD1CCB405}"/>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39" name="Group 138">
                  <a:extLst>
                    <a:ext uri="{FF2B5EF4-FFF2-40B4-BE49-F238E27FC236}">
                      <a16:creationId xmlns:a16="http://schemas.microsoft.com/office/drawing/2014/main" id="{9B2735F0-08BF-4311-9DA1-31D59F5BBB92}"/>
                    </a:ext>
                  </a:extLst>
                </p:cNvPr>
                <p:cNvGrpSpPr/>
                <p:nvPr/>
              </p:nvGrpSpPr>
              <p:grpSpPr>
                <a:xfrm>
                  <a:off x="3030711" y="2492627"/>
                  <a:ext cx="1868840" cy="1285595"/>
                  <a:chOff x="3374795" y="2040325"/>
                  <a:chExt cx="2858365" cy="1441161"/>
                </a:xfrm>
              </p:grpSpPr>
              <p:sp>
                <p:nvSpPr>
                  <p:cNvPr id="145" name="Rectangle 144">
                    <a:extLst>
                      <a:ext uri="{FF2B5EF4-FFF2-40B4-BE49-F238E27FC236}">
                        <a16:creationId xmlns:a16="http://schemas.microsoft.com/office/drawing/2014/main" id="{E9CD0DD8-E744-418F-B156-98AF5571A6EE}"/>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FF2B86D-5B88-4885-8D0A-8F03EB7AA370}"/>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7C1E81CE-A1FF-4979-ACA0-02AA55C46406}"/>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$ 2670</a:t>
                  </a:r>
                </a:p>
              </p:txBody>
            </p:sp>
            <p:grpSp>
              <p:nvGrpSpPr>
                <p:cNvPr id="141" name="Group 140">
                  <a:extLst>
                    <a:ext uri="{FF2B5EF4-FFF2-40B4-BE49-F238E27FC236}">
                      <a16:creationId xmlns:a16="http://schemas.microsoft.com/office/drawing/2014/main" id="{63E76DB1-7DA8-43CD-A619-6513F4084689}"/>
                    </a:ext>
                  </a:extLst>
                </p:cNvPr>
                <p:cNvGrpSpPr/>
                <p:nvPr/>
              </p:nvGrpSpPr>
              <p:grpSpPr>
                <a:xfrm>
                  <a:off x="1231735" y="2496793"/>
                  <a:ext cx="1759124" cy="1281428"/>
                  <a:chOff x="1231735" y="2496793"/>
                  <a:chExt cx="1759124" cy="1281428"/>
                </a:xfrm>
              </p:grpSpPr>
              <p:sp>
                <p:nvSpPr>
                  <p:cNvPr id="143" name="Rectangle 142">
                    <a:extLst>
                      <a:ext uri="{FF2B5EF4-FFF2-40B4-BE49-F238E27FC236}">
                        <a16:creationId xmlns:a16="http://schemas.microsoft.com/office/drawing/2014/main" id="{693A4026-5A4D-4F1A-8FD5-F4254F2789EA}"/>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4" name="Rectangle 143">
                    <a:extLst>
                      <a:ext uri="{FF2B5EF4-FFF2-40B4-BE49-F238E27FC236}">
                        <a16:creationId xmlns:a16="http://schemas.microsoft.com/office/drawing/2014/main" id="{CAE80D90-305A-4E5A-A0BE-E938F19A26D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42" name="Rectangle 141">
                  <a:extLst>
                    <a:ext uri="{FF2B5EF4-FFF2-40B4-BE49-F238E27FC236}">
                      <a16:creationId xmlns:a16="http://schemas.microsoft.com/office/drawing/2014/main" id="{15CB11E8-348B-4A76-8A0E-2329DCB32773}"/>
                    </a:ext>
                  </a:extLst>
                </p:cNvPr>
                <p:cNvSpPr/>
                <p:nvPr/>
              </p:nvSpPr>
              <p:spPr>
                <a:xfrm>
                  <a:off x="83559" y="2496793"/>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5" name="Group 134">
                <a:extLst>
                  <a:ext uri="{FF2B5EF4-FFF2-40B4-BE49-F238E27FC236}">
                    <a16:creationId xmlns:a16="http://schemas.microsoft.com/office/drawing/2014/main" id="{E087C0FE-60A7-4ED1-A6FD-66CCB3376675}"/>
                  </a:ext>
                </a:extLst>
              </p:cNvPr>
              <p:cNvGrpSpPr/>
              <p:nvPr/>
            </p:nvGrpSpPr>
            <p:grpSpPr>
              <a:xfrm>
                <a:off x="1658349" y="2366341"/>
                <a:ext cx="1941918" cy="1213925"/>
                <a:chOff x="1658349" y="2366341"/>
                <a:chExt cx="1941918" cy="1213925"/>
              </a:xfrm>
            </p:grpSpPr>
            <p:sp>
              <p:nvSpPr>
                <p:cNvPr id="136" name="TextBox 135">
                  <a:extLst>
                    <a:ext uri="{FF2B5EF4-FFF2-40B4-BE49-F238E27FC236}">
                      <a16:creationId xmlns:a16="http://schemas.microsoft.com/office/drawing/2014/main" id="{86DDD6D4-5A2B-4038-9F0D-724F0ACC2A39}"/>
                    </a:ext>
                  </a:extLst>
                </p:cNvPr>
                <p:cNvSpPr txBox="1"/>
                <p:nvPr/>
              </p:nvSpPr>
              <p:spPr>
                <a:xfrm>
                  <a:off x="1884606" y="2366341"/>
                  <a:ext cx="1414170" cy="523220"/>
                </a:xfrm>
                <a:prstGeom prst="rect">
                  <a:avLst/>
                </a:prstGeom>
                <a:noFill/>
              </p:spPr>
              <p:txBody>
                <a:bodyPr wrap="none" rtlCol="0">
                  <a:spAutoFit/>
                </a:bodyPr>
                <a:lstStyle/>
                <a:p>
                  <a:pPr algn="ctr"/>
                  <a:r>
                    <a:rPr lang="de-DE" sz="1400" dirty="0"/>
                    <a:t>Vinyl Acetate </a:t>
                  </a:r>
                </a:p>
                <a:p>
                  <a:pPr algn="ctr"/>
                  <a:r>
                    <a:rPr lang="de-DE" sz="1400" dirty="0"/>
                    <a:t>Mono</a:t>
                  </a:r>
                  <a:endParaRPr lang="en-US" sz="1400" dirty="0"/>
                </a:p>
              </p:txBody>
            </p:sp>
            <p:sp>
              <p:nvSpPr>
                <p:cNvPr id="137" name="TextBox 136">
                  <a:extLst>
                    <a:ext uri="{FF2B5EF4-FFF2-40B4-BE49-F238E27FC236}">
                      <a16:creationId xmlns:a16="http://schemas.microsoft.com/office/drawing/2014/main" id="{1F663B99-A870-4290-88C2-B3B38841AE2F}"/>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Maximum of 100 MT / month </a:t>
                  </a:r>
                </a:p>
                <a:p>
                  <a:pPr algn="ctr"/>
                  <a:r>
                    <a:rPr lang="en-US" sz="900" b="1" dirty="0"/>
                    <a:t>Origin: Asia</a:t>
                  </a:r>
                </a:p>
              </p:txBody>
            </p:sp>
          </p:grpSp>
        </p:grpSp>
        <p:sp>
          <p:nvSpPr>
            <p:cNvPr id="133" name="TextBox 132">
              <a:extLst>
                <a:ext uri="{FF2B5EF4-FFF2-40B4-BE49-F238E27FC236}">
                  <a16:creationId xmlns:a16="http://schemas.microsoft.com/office/drawing/2014/main" id="{39D2A6B8-0280-4257-8F1A-1E7A955C554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1 seller side, USD 1 Buyer side Per Metric Ton</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50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07721" y="6249157"/>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4" name="TextBox 3"/>
          <p:cNvSpPr txBox="1"/>
          <p:nvPr/>
        </p:nvSpPr>
        <p:spPr>
          <a:xfrm>
            <a:off x="1353515" y="6249157"/>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5" name="TextBox 4"/>
          <p:cNvSpPr txBox="1"/>
          <p:nvPr/>
        </p:nvSpPr>
        <p:spPr>
          <a:xfrm>
            <a:off x="2240987" y="6249156"/>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6" name="Picture 5"/>
          <p:cNvPicPr>
            <a:picLocks noChangeAspect="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758280" y="5977434"/>
            <a:ext cx="220991" cy="22099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562924" y="5969612"/>
            <a:ext cx="228812" cy="22881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1738080" y="5977433"/>
            <a:ext cx="220991" cy="22099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1224349" y="6249156"/>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0" name="Picture 9"/>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flipH="1">
            <a:off x="10937625" y="6206245"/>
            <a:ext cx="286723" cy="286723"/>
          </a:xfrm>
          <a:prstGeom prst="rect">
            <a:avLst/>
          </a:prstGeom>
        </p:spPr>
      </p:pic>
      <p:sp>
        <p:nvSpPr>
          <p:cNvPr id="21" name="Rounded Rectangle 20">
            <a:hlinkClick r:id="rId6" action="ppaction://hlinksldjump"/>
          </p:cNvPr>
          <p:cNvSpPr/>
          <p:nvPr/>
        </p:nvSpPr>
        <p:spPr>
          <a:xfrm>
            <a:off x="10702424" y="607087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hlinkClick r:id="rId7" action="ppaction://hlinksldjump"/>
          </p:cNvPr>
          <p:cNvSpPr/>
          <p:nvPr/>
        </p:nvSpPr>
        <p:spPr>
          <a:xfrm>
            <a:off x="576207" y="5875813"/>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696632" y="2230856"/>
            <a:ext cx="4794340" cy="3431458"/>
            <a:chOff x="6180831" y="2208000"/>
            <a:chExt cx="5644515" cy="694944"/>
          </a:xfrm>
        </p:grpSpPr>
        <p:sp>
          <p:nvSpPr>
            <p:cNvPr id="16" name="Rounded Rectangle 15"/>
            <p:cNvSpPr/>
            <p:nvPr/>
          </p:nvSpPr>
          <p:spPr>
            <a:xfrm>
              <a:off x="6180831" y="2208000"/>
              <a:ext cx="5644515" cy="694944"/>
            </a:xfrm>
            <a:prstGeom prst="roundRect">
              <a:avLst/>
            </a:prstGeom>
            <a:solidFill>
              <a:srgbClr val="FFC000">
                <a:alpha val="12941"/>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7" name="TextBox 16"/>
            <p:cNvSpPr txBox="1"/>
            <p:nvPr/>
          </p:nvSpPr>
          <p:spPr>
            <a:xfrm>
              <a:off x="6535872" y="2408028"/>
              <a:ext cx="4792713" cy="392688"/>
            </a:xfrm>
            <a:prstGeom prst="rect">
              <a:avLst/>
            </a:prstGeom>
            <a:noFill/>
            <a:ln>
              <a:noFill/>
            </a:ln>
          </p:spPr>
          <p:txBody>
            <a:bodyPr wrap="square" rtlCol="0">
              <a:spAutoFit/>
            </a:bodyPr>
            <a:lstStyle/>
            <a:p>
              <a:pPr algn="ctr"/>
              <a:r>
                <a:rPr lang="en-US" sz="2000" b="1" dirty="0">
                  <a:latin typeface="Nunito" panose="00000500000000000000" pitchFamily="2" charset="0"/>
                </a:rPr>
                <a:t>Any kind  of oils originated  from petroleum, or any kind of lignite and  petroleum coal</a:t>
              </a:r>
            </a:p>
            <a:p>
              <a:pPr algn="ctr"/>
              <a:r>
                <a:rPr lang="en-US" sz="2000" b="1" dirty="0">
                  <a:latin typeface="Nunito" panose="00000500000000000000" pitchFamily="2" charset="0"/>
                </a:rPr>
                <a:t>or </a:t>
              </a:r>
              <a:r>
                <a:rPr lang="en-US" sz="2000" b="1" dirty="0" err="1">
                  <a:latin typeface="Nunito" panose="00000500000000000000" pitchFamily="2" charset="0"/>
                </a:rPr>
                <a:t>sulphur</a:t>
              </a:r>
              <a:r>
                <a:rPr lang="en-US" sz="2000" b="1" dirty="0">
                  <a:latin typeface="Nunito" panose="00000500000000000000" pitchFamily="2" charset="0"/>
                </a:rPr>
                <a:t>, the payment method will be 30% advance and  70% LC.</a:t>
              </a:r>
            </a:p>
          </p:txBody>
        </p:sp>
      </p:grpSp>
      <p:grpSp>
        <p:nvGrpSpPr>
          <p:cNvPr id="23" name="Group 22">
            <a:extLst>
              <a:ext uri="{FF2B5EF4-FFF2-40B4-BE49-F238E27FC236}">
                <a16:creationId xmlns:a16="http://schemas.microsoft.com/office/drawing/2014/main" id="{C2931EBB-932A-41B7-BC94-23476E4F2324}"/>
              </a:ext>
            </a:extLst>
          </p:cNvPr>
          <p:cNvGrpSpPr/>
          <p:nvPr/>
        </p:nvGrpSpPr>
        <p:grpSpPr>
          <a:xfrm>
            <a:off x="2630694" y="2400868"/>
            <a:ext cx="463108" cy="461665"/>
            <a:chOff x="340943" y="2352545"/>
            <a:chExt cx="463108" cy="461665"/>
          </a:xfrm>
        </p:grpSpPr>
        <p:sp>
          <p:nvSpPr>
            <p:cNvPr id="56" name="Rounded Rectangle 55"/>
            <p:cNvSpPr/>
            <p:nvPr/>
          </p:nvSpPr>
          <p:spPr>
            <a:xfrm>
              <a:off x="384325" y="2359350"/>
              <a:ext cx="380570" cy="448056"/>
            </a:xfrm>
            <a:prstGeom prst="roundRect">
              <a:avLst/>
            </a:prstGeom>
            <a:solidFill>
              <a:srgbClr val="FFC000">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340943" y="2352545"/>
              <a:ext cx="463108" cy="461665"/>
            </a:xfrm>
            <a:prstGeom prst="rect">
              <a:avLst/>
            </a:prstGeom>
            <a:noFill/>
            <a:ln>
              <a:noFill/>
            </a:ln>
          </p:spPr>
          <p:txBody>
            <a:bodyPr wrap="square" rtlCol="0">
              <a:spAutoFit/>
            </a:bodyPr>
            <a:lstStyle/>
            <a:p>
              <a:pPr algn="ctr"/>
              <a:r>
                <a:rPr lang="en-US" sz="2400" b="1" dirty="0">
                  <a:solidFill>
                    <a:schemeClr val="tx1">
                      <a:lumMod val="95000"/>
                    </a:schemeClr>
                  </a:solidFill>
                </a:rPr>
                <a:t>1</a:t>
              </a:r>
            </a:p>
          </p:txBody>
        </p:sp>
      </p:grpSp>
      <p:pic>
        <p:nvPicPr>
          <p:cNvPr id="52" name="Picture 51">
            <a:extLst>
              <a:ext uri="{FF2B5EF4-FFF2-40B4-BE49-F238E27FC236}">
                <a16:creationId xmlns:a16="http://schemas.microsoft.com/office/drawing/2014/main" id="{169FA88E-FDBE-4FA5-B2E5-F38A0E37FEC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53" name="Picture 52">
            <a:extLst>
              <a:ext uri="{FF2B5EF4-FFF2-40B4-BE49-F238E27FC236}">
                <a16:creationId xmlns:a16="http://schemas.microsoft.com/office/drawing/2014/main" id="{1D83241E-23B2-4409-AFB3-A7123719A1B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54" name="TextBox 53">
            <a:extLst>
              <a:ext uri="{FF2B5EF4-FFF2-40B4-BE49-F238E27FC236}">
                <a16:creationId xmlns:a16="http://schemas.microsoft.com/office/drawing/2014/main" id="{7F263B2E-0421-426C-B7FB-6FF634C932E7}"/>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62" name="Rounded Rectangle 79">
            <a:hlinkClick r:id="rId10" action="ppaction://hlinksldjump"/>
            <a:extLst>
              <a:ext uri="{FF2B5EF4-FFF2-40B4-BE49-F238E27FC236}">
                <a16:creationId xmlns:a16="http://schemas.microsoft.com/office/drawing/2014/main" id="{4C2399DB-CE5E-4A61-834A-AD0A0D03321C}"/>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977BA29-66E1-4AFD-AEB7-316154F57ECD}"/>
              </a:ext>
            </a:extLst>
          </p:cNvPr>
          <p:cNvGrpSpPr/>
          <p:nvPr/>
        </p:nvGrpSpPr>
        <p:grpSpPr>
          <a:xfrm>
            <a:off x="3952054" y="622254"/>
            <a:ext cx="4417188" cy="1301304"/>
            <a:chOff x="3952054" y="1142645"/>
            <a:chExt cx="4417188" cy="1301304"/>
          </a:xfrm>
        </p:grpSpPr>
        <p:sp>
          <p:nvSpPr>
            <p:cNvPr id="46" name="TextBox 45"/>
            <p:cNvSpPr txBox="1"/>
            <p:nvPr/>
          </p:nvSpPr>
          <p:spPr>
            <a:xfrm>
              <a:off x="4870332" y="1612952"/>
              <a:ext cx="3079096" cy="830997"/>
            </a:xfrm>
            <a:prstGeom prst="rect">
              <a:avLst/>
            </a:prstGeom>
            <a:noFill/>
          </p:spPr>
          <p:txBody>
            <a:bodyPr wrap="square" rtlCol="0">
              <a:spAutoFit/>
            </a:bodyPr>
            <a:lstStyle/>
            <a:p>
              <a:r>
                <a:rPr lang="en-US" sz="2400" dirty="0">
                  <a:ln w="0"/>
                  <a:solidFill>
                    <a:srgbClr val="DBA00A"/>
                  </a:solidFill>
                </a:rPr>
                <a:t>Petroleum</a:t>
              </a:r>
              <a:r>
                <a:rPr lang="ar-EG" sz="2400" dirty="0">
                  <a:ln w="0"/>
                  <a:solidFill>
                    <a:srgbClr val="DBA00A"/>
                  </a:solidFill>
                </a:rPr>
                <a:t> </a:t>
              </a:r>
              <a:r>
                <a:rPr lang="en-US" sz="2400" dirty="0">
                  <a:ln w="0"/>
                  <a:solidFill>
                    <a:srgbClr val="DBA00A"/>
                  </a:solidFill>
                </a:rPr>
                <a:t> and petrochemicals</a:t>
              </a:r>
            </a:p>
          </p:txBody>
        </p:sp>
        <p:sp>
          <p:nvSpPr>
            <p:cNvPr id="49" name="TextBox 48"/>
            <p:cNvSpPr txBox="1"/>
            <p:nvPr/>
          </p:nvSpPr>
          <p:spPr>
            <a:xfrm>
              <a:off x="4536141" y="1150254"/>
              <a:ext cx="3833101" cy="584775"/>
            </a:xfrm>
            <a:prstGeom prst="rect">
              <a:avLst/>
            </a:prstGeom>
            <a:noFill/>
          </p:spPr>
          <p:txBody>
            <a:bodyPr wrap="none" rtlCol="0">
              <a:spAutoFit/>
            </a:bodyPr>
            <a:lstStyle/>
            <a:p>
              <a:r>
                <a:rPr lang="en-US" sz="3200" dirty="0"/>
                <a:t>IMPORTANT NOTES</a:t>
              </a:r>
            </a:p>
          </p:txBody>
        </p:sp>
        <p:pic>
          <p:nvPicPr>
            <p:cNvPr id="18" name="Picture 17">
              <a:extLst>
                <a:ext uri="{FF2B5EF4-FFF2-40B4-BE49-F238E27FC236}">
                  <a16:creationId xmlns:a16="http://schemas.microsoft.com/office/drawing/2014/main" id="{8EE90D20-47D0-4228-8181-AEDA7B72CA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52054" y="1142645"/>
              <a:ext cx="584087" cy="584087"/>
            </a:xfrm>
            <a:prstGeom prst="rect">
              <a:avLst/>
            </a:prstGeom>
          </p:spPr>
        </p:pic>
      </p:grpSp>
      <p:grpSp>
        <p:nvGrpSpPr>
          <p:cNvPr id="84" name="Group 83">
            <a:extLst>
              <a:ext uri="{FF2B5EF4-FFF2-40B4-BE49-F238E27FC236}">
                <a16:creationId xmlns:a16="http://schemas.microsoft.com/office/drawing/2014/main" id="{4B6B4537-8601-4C2F-984D-C491F2207F0C}"/>
              </a:ext>
            </a:extLst>
          </p:cNvPr>
          <p:cNvGrpSpPr/>
          <p:nvPr/>
        </p:nvGrpSpPr>
        <p:grpSpPr>
          <a:xfrm>
            <a:off x="6590010" y="2218594"/>
            <a:ext cx="4794340" cy="3431458"/>
            <a:chOff x="6180831" y="2208000"/>
            <a:chExt cx="5644515" cy="694944"/>
          </a:xfrm>
        </p:grpSpPr>
        <p:sp>
          <p:nvSpPr>
            <p:cNvPr id="85" name="Rounded Rectangle 15">
              <a:extLst>
                <a:ext uri="{FF2B5EF4-FFF2-40B4-BE49-F238E27FC236}">
                  <a16:creationId xmlns:a16="http://schemas.microsoft.com/office/drawing/2014/main" id="{CED4183B-6228-4E58-A184-7E582F5D98AE}"/>
                </a:ext>
              </a:extLst>
            </p:cNvPr>
            <p:cNvSpPr/>
            <p:nvPr/>
          </p:nvSpPr>
          <p:spPr>
            <a:xfrm>
              <a:off x="6180831" y="2208000"/>
              <a:ext cx="5644515" cy="694944"/>
            </a:xfrm>
            <a:prstGeom prst="roundRect">
              <a:avLst/>
            </a:prstGeom>
            <a:solidFill>
              <a:srgbClr val="FFC000">
                <a:alpha val="12941"/>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F7F2828C-87E4-48FA-9068-F9FB2F0D1E39}"/>
                </a:ext>
              </a:extLst>
            </p:cNvPr>
            <p:cNvSpPr txBox="1"/>
            <p:nvPr/>
          </p:nvSpPr>
          <p:spPr>
            <a:xfrm>
              <a:off x="6606732" y="2410511"/>
              <a:ext cx="4792713" cy="392688"/>
            </a:xfrm>
            <a:prstGeom prst="rect">
              <a:avLst/>
            </a:prstGeom>
            <a:noFill/>
            <a:ln>
              <a:noFill/>
            </a:ln>
          </p:spPr>
          <p:txBody>
            <a:bodyPr wrap="square" rtlCol="0">
              <a:spAutoFit/>
            </a:bodyPr>
            <a:lstStyle/>
            <a:p>
              <a:pPr algn="ctr"/>
              <a:r>
                <a:rPr lang="en-US" sz="2000" b="1" dirty="0">
                  <a:latin typeface="Nunito" panose="00000500000000000000" pitchFamily="2" charset="0"/>
                </a:rPr>
                <a:t>We have no storing places all over the world.</a:t>
              </a:r>
            </a:p>
            <a:p>
              <a:pPr algn="ctr"/>
              <a:r>
                <a:rPr lang="en-US" sz="2000" b="1" dirty="0">
                  <a:latin typeface="Nunito" panose="00000500000000000000" pitchFamily="2" charset="0"/>
                </a:rPr>
                <a:t>the products are shipped  from our factories</a:t>
              </a:r>
            </a:p>
            <a:p>
              <a:pPr algn="ctr"/>
              <a:r>
                <a:rPr lang="en-US" sz="2000" b="1" dirty="0">
                  <a:latin typeface="Nunito" panose="00000500000000000000" pitchFamily="2" charset="0"/>
                </a:rPr>
                <a:t>and  strainers, (refineries) to the client directly.</a:t>
              </a:r>
            </a:p>
          </p:txBody>
        </p:sp>
      </p:grpSp>
      <p:grpSp>
        <p:nvGrpSpPr>
          <p:cNvPr id="87" name="Group 86">
            <a:extLst>
              <a:ext uri="{FF2B5EF4-FFF2-40B4-BE49-F238E27FC236}">
                <a16:creationId xmlns:a16="http://schemas.microsoft.com/office/drawing/2014/main" id="{FE27348F-58B3-4CBE-AC65-576285167110}"/>
              </a:ext>
            </a:extLst>
          </p:cNvPr>
          <p:cNvGrpSpPr/>
          <p:nvPr/>
        </p:nvGrpSpPr>
        <p:grpSpPr>
          <a:xfrm>
            <a:off x="8755626" y="2394064"/>
            <a:ext cx="463108" cy="461665"/>
            <a:chOff x="340943" y="2352545"/>
            <a:chExt cx="463108" cy="461665"/>
          </a:xfrm>
        </p:grpSpPr>
        <p:sp>
          <p:nvSpPr>
            <p:cNvPr id="88" name="Rounded Rectangle 55">
              <a:extLst>
                <a:ext uri="{FF2B5EF4-FFF2-40B4-BE49-F238E27FC236}">
                  <a16:creationId xmlns:a16="http://schemas.microsoft.com/office/drawing/2014/main" id="{0106BD07-8E38-4E3E-9525-28B520B19DBC}"/>
                </a:ext>
              </a:extLst>
            </p:cNvPr>
            <p:cNvSpPr/>
            <p:nvPr/>
          </p:nvSpPr>
          <p:spPr>
            <a:xfrm>
              <a:off x="384325" y="2359350"/>
              <a:ext cx="380570" cy="448056"/>
            </a:xfrm>
            <a:prstGeom prst="roundRect">
              <a:avLst/>
            </a:prstGeom>
            <a:solidFill>
              <a:srgbClr val="FFC000">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64756BE6-18E2-4E67-A934-33FEFEC08A22}"/>
                </a:ext>
              </a:extLst>
            </p:cNvPr>
            <p:cNvSpPr txBox="1"/>
            <p:nvPr/>
          </p:nvSpPr>
          <p:spPr>
            <a:xfrm>
              <a:off x="340943" y="2352545"/>
              <a:ext cx="463108" cy="461665"/>
            </a:xfrm>
            <a:prstGeom prst="rect">
              <a:avLst/>
            </a:prstGeom>
            <a:noFill/>
            <a:ln>
              <a:noFill/>
            </a:ln>
          </p:spPr>
          <p:txBody>
            <a:bodyPr wrap="square" rtlCol="0">
              <a:spAutoFit/>
            </a:bodyPr>
            <a:lstStyle/>
            <a:p>
              <a:pPr algn="ctr"/>
              <a:r>
                <a:rPr lang="en-US" sz="2400" b="1" dirty="0">
                  <a:solidFill>
                    <a:schemeClr val="tx1">
                      <a:lumMod val="95000"/>
                    </a:schemeClr>
                  </a:solidFill>
                </a:rPr>
                <a:t>2</a:t>
              </a:r>
            </a:p>
          </p:txBody>
        </p:sp>
      </p:grpSp>
    </p:spTree>
    <p:extLst>
      <p:ext uri="{BB962C8B-B14F-4D97-AF65-F5344CB8AC3E}">
        <p14:creationId xmlns:p14="http://schemas.microsoft.com/office/powerpoint/2010/main" val="2664049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MINING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4263799"/>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1.00% seller side,  1.00% Buyer side Per Metric Ton</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413379"/>
                <a:chOff x="351625" y="2305386"/>
                <a:chExt cx="5493298" cy="1413379"/>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$ 829</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407273" y="2470731"/>
                  <a:ext cx="1941918" cy="1248034"/>
                  <a:chOff x="1658349" y="2470731"/>
                  <a:chExt cx="1941918" cy="1248034"/>
                </a:xfrm>
              </p:grpSpPr>
              <p:sp>
                <p:nvSpPr>
                  <p:cNvPr id="99" name="TextBox 98">
                    <a:extLst>
                      <a:ext uri="{FF2B5EF4-FFF2-40B4-BE49-F238E27FC236}">
                        <a16:creationId xmlns:a16="http://schemas.microsoft.com/office/drawing/2014/main" id="{09B7A9F7-2EE3-4AFA-9E8C-C17568615472}"/>
                      </a:ext>
                    </a:extLst>
                  </p:cNvPr>
                  <p:cNvSpPr txBox="1"/>
                  <p:nvPr/>
                </p:nvSpPr>
                <p:spPr>
                  <a:xfrm>
                    <a:off x="2215292" y="2470731"/>
                    <a:ext cx="779381" cy="307777"/>
                  </a:xfrm>
                  <a:prstGeom prst="rect">
                    <a:avLst/>
                  </a:prstGeom>
                  <a:noFill/>
                </p:spPr>
                <p:txBody>
                  <a:bodyPr wrap="none" rtlCol="0">
                    <a:spAutoFit/>
                  </a:bodyPr>
                  <a:lstStyle/>
                  <a:p>
                    <a:pPr algn="ctr"/>
                    <a:r>
                      <a:rPr lang="de-DE" sz="1400" dirty="0"/>
                      <a:t>SILVER </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500 kg / month </a:t>
                    </a:r>
                  </a:p>
                  <a:p>
                    <a:pPr algn="ctr"/>
                    <a:r>
                      <a:rPr lang="en-US" sz="900" b="1" dirty="0"/>
                      <a:t>and Maximum of 2000 kg </a:t>
                    </a:r>
                  </a:p>
                  <a:p>
                    <a:pPr algn="ctr"/>
                    <a:r>
                      <a:rPr lang="en-US" sz="900" b="1" dirty="0"/>
                      <a:t>/ month</a:t>
                    </a:r>
                  </a:p>
                  <a:p>
                    <a:pPr algn="ctr"/>
                    <a:r>
                      <a:rPr lang="en-US" sz="900" b="1" dirty="0"/>
                      <a:t>Origin: Russia / </a:t>
                    </a:r>
                    <a:r>
                      <a:rPr lang="en-US" sz="900" b="1" dirty="0" err="1"/>
                      <a:t>Saydi</a:t>
                    </a:r>
                    <a:r>
                      <a:rPr lang="en-US" sz="900" b="1" dirty="0"/>
                      <a:t> </a:t>
                    </a:r>
                    <a:r>
                      <a:rPr lang="en-US" sz="900" b="1" dirty="0" err="1"/>
                      <a:t>arabia</a:t>
                    </a:r>
                    <a:r>
                      <a:rPr lang="en-US" sz="900" b="1" dirty="0"/>
                      <a:t> / Iran</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$ 839</a:t>
              </a:r>
            </a:p>
          </p:txBody>
        </p:sp>
      </p:grpSp>
      <p:grpSp>
        <p:nvGrpSpPr>
          <p:cNvPr id="18" name="Group 17">
            <a:extLst>
              <a:ext uri="{FF2B5EF4-FFF2-40B4-BE49-F238E27FC236}">
                <a16:creationId xmlns:a16="http://schemas.microsoft.com/office/drawing/2014/main" id="{0F177D43-B86A-4926-AE53-764E6EB0AE1D}"/>
              </a:ext>
            </a:extLst>
          </p:cNvPr>
          <p:cNvGrpSpPr/>
          <p:nvPr/>
        </p:nvGrpSpPr>
        <p:grpSpPr>
          <a:xfrm>
            <a:off x="319342" y="2285437"/>
            <a:ext cx="5555427" cy="1828622"/>
            <a:chOff x="319342" y="2285437"/>
            <a:chExt cx="5555427" cy="1828622"/>
          </a:xfrm>
        </p:grpSpPr>
        <p:grpSp>
          <p:nvGrpSpPr>
            <p:cNvPr id="208" name="Group 207">
              <a:extLst>
                <a:ext uri="{FF2B5EF4-FFF2-40B4-BE49-F238E27FC236}">
                  <a16:creationId xmlns:a16="http://schemas.microsoft.com/office/drawing/2014/main" id="{772301FB-300C-4FA7-B7F9-7E531B0DA84E}"/>
                </a:ext>
              </a:extLst>
            </p:cNvPr>
            <p:cNvGrpSpPr/>
            <p:nvPr/>
          </p:nvGrpSpPr>
          <p:grpSpPr>
            <a:xfrm>
              <a:off x="319342" y="2285437"/>
              <a:ext cx="5555427" cy="1828622"/>
              <a:chOff x="6340464" y="2280369"/>
              <a:chExt cx="5555427" cy="1828622"/>
            </a:xfrm>
          </p:grpSpPr>
          <p:grpSp>
            <p:nvGrpSpPr>
              <p:cNvPr id="209" name="Group 208">
                <a:extLst>
                  <a:ext uri="{FF2B5EF4-FFF2-40B4-BE49-F238E27FC236}">
                    <a16:creationId xmlns:a16="http://schemas.microsoft.com/office/drawing/2014/main" id="{C18563FE-A231-4AA0-8013-E2E9134DD4F2}"/>
                  </a:ext>
                </a:extLst>
              </p:cNvPr>
              <p:cNvGrpSpPr/>
              <p:nvPr/>
            </p:nvGrpSpPr>
            <p:grpSpPr>
              <a:xfrm>
                <a:off x="6340464" y="2280369"/>
                <a:ext cx="5505231" cy="1828622"/>
                <a:chOff x="6340464" y="2280369"/>
                <a:chExt cx="5505231" cy="1828622"/>
              </a:xfrm>
            </p:grpSpPr>
            <p:grpSp>
              <p:nvGrpSpPr>
                <p:cNvPr id="214" name="Group 213">
                  <a:extLst>
                    <a:ext uri="{FF2B5EF4-FFF2-40B4-BE49-F238E27FC236}">
                      <a16:creationId xmlns:a16="http://schemas.microsoft.com/office/drawing/2014/main" id="{E1797E4A-E1D7-4C0F-BB3C-61A2B888FDD3}"/>
                    </a:ext>
                  </a:extLst>
                </p:cNvPr>
                <p:cNvGrpSpPr/>
                <p:nvPr/>
              </p:nvGrpSpPr>
              <p:grpSpPr>
                <a:xfrm>
                  <a:off x="6352397" y="2280369"/>
                  <a:ext cx="5493298" cy="1775612"/>
                  <a:chOff x="6352397" y="2280369"/>
                  <a:chExt cx="5493298" cy="1775612"/>
                </a:xfrm>
              </p:grpSpPr>
              <p:sp>
                <p:nvSpPr>
                  <p:cNvPr id="216" name="TextBox 215">
                    <a:extLst>
                      <a:ext uri="{FF2B5EF4-FFF2-40B4-BE49-F238E27FC236}">
                        <a16:creationId xmlns:a16="http://schemas.microsoft.com/office/drawing/2014/main" id="{863612CC-EF29-413A-907D-2E3BBDD77F69}"/>
                      </a:ext>
                    </a:extLst>
                  </p:cNvPr>
                  <p:cNvSpPr txBox="1"/>
                  <p:nvPr/>
                </p:nvSpPr>
                <p:spPr>
                  <a:xfrm>
                    <a:off x="10101978" y="2280369"/>
                    <a:ext cx="871136" cy="521651"/>
                  </a:xfrm>
                  <a:prstGeom prst="rect">
                    <a:avLst/>
                  </a:prstGeom>
                  <a:noFill/>
                </p:spPr>
                <p:txBody>
                  <a:bodyPr wrap="none" rtlCol="0">
                    <a:spAutoFit/>
                  </a:bodyPr>
                  <a:lstStyle/>
                  <a:p>
                    <a:pPr algn="ctr"/>
                    <a:r>
                      <a:rPr lang="en-US" sz="3200" dirty="0"/>
                      <a:t>FOB</a:t>
                    </a:r>
                  </a:p>
                </p:txBody>
              </p:sp>
              <p:sp>
                <p:nvSpPr>
                  <p:cNvPr id="217" name="Rectangle 216">
                    <a:extLst>
                      <a:ext uri="{FF2B5EF4-FFF2-40B4-BE49-F238E27FC236}">
                        <a16:creationId xmlns:a16="http://schemas.microsoft.com/office/drawing/2014/main" id="{686DD196-2F5B-4F66-AC73-D7D085D95978}"/>
                      </a:ext>
                    </a:extLst>
                  </p:cNvPr>
                  <p:cNvSpPr/>
                  <p:nvPr/>
                </p:nvSpPr>
                <p:spPr>
                  <a:xfrm>
                    <a:off x="9299548" y="2372976"/>
                    <a:ext cx="2546147" cy="168300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8" name="Straight Connector 217">
                    <a:extLst>
                      <a:ext uri="{FF2B5EF4-FFF2-40B4-BE49-F238E27FC236}">
                        <a16:creationId xmlns:a16="http://schemas.microsoft.com/office/drawing/2014/main" id="{51C31851-B84A-4DC7-8017-384DD95E4B33}"/>
                      </a:ext>
                    </a:extLst>
                  </p:cNvPr>
                  <p:cNvCxnSpPr/>
                  <p:nvPr/>
                </p:nvCxnSpPr>
                <p:spPr>
                  <a:xfrm flipH="1">
                    <a:off x="9299548" y="2802020"/>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nvGrpSpPr>
                  <p:cNvPr id="219" name="Group 218">
                    <a:extLst>
                      <a:ext uri="{FF2B5EF4-FFF2-40B4-BE49-F238E27FC236}">
                        <a16:creationId xmlns:a16="http://schemas.microsoft.com/office/drawing/2014/main" id="{E2A7814F-E11E-4E8C-BFA3-8215871A3AC6}"/>
                      </a:ext>
                    </a:extLst>
                  </p:cNvPr>
                  <p:cNvGrpSpPr/>
                  <p:nvPr/>
                </p:nvGrpSpPr>
                <p:grpSpPr>
                  <a:xfrm>
                    <a:off x="7500573" y="2377142"/>
                    <a:ext cx="1759124" cy="1281428"/>
                    <a:chOff x="1231735" y="2496793"/>
                    <a:chExt cx="1759124" cy="1281428"/>
                  </a:xfrm>
                </p:grpSpPr>
                <p:sp>
                  <p:nvSpPr>
                    <p:cNvPr id="227" name="Rectangle 226">
                      <a:extLst>
                        <a:ext uri="{FF2B5EF4-FFF2-40B4-BE49-F238E27FC236}">
                          <a16:creationId xmlns:a16="http://schemas.microsoft.com/office/drawing/2014/main" id="{A4A7BB21-61A3-4618-9FC6-0B83C192FFBB}"/>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28" name="Rectangle 227">
                      <a:extLst>
                        <a:ext uri="{FF2B5EF4-FFF2-40B4-BE49-F238E27FC236}">
                          <a16:creationId xmlns:a16="http://schemas.microsoft.com/office/drawing/2014/main" id="{BC2218C5-2F40-4976-9853-1615EC78D026}"/>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220" name="Rectangle 219">
                    <a:extLst>
                      <a:ext uri="{FF2B5EF4-FFF2-40B4-BE49-F238E27FC236}">
                        <a16:creationId xmlns:a16="http://schemas.microsoft.com/office/drawing/2014/main" id="{65F38388-D920-44E3-B48F-2F83FAAEDF16}"/>
                      </a:ext>
                    </a:extLst>
                  </p:cNvPr>
                  <p:cNvSpPr/>
                  <p:nvPr/>
                </p:nvSpPr>
                <p:spPr>
                  <a:xfrm>
                    <a:off x="6352397" y="2377142"/>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21" name="Group 220">
                    <a:extLst>
                      <a:ext uri="{FF2B5EF4-FFF2-40B4-BE49-F238E27FC236}">
                        <a16:creationId xmlns:a16="http://schemas.microsoft.com/office/drawing/2014/main" id="{E915A20A-B4D2-4561-9E1C-0E119AB8725A}"/>
                      </a:ext>
                    </a:extLst>
                  </p:cNvPr>
                  <p:cNvGrpSpPr/>
                  <p:nvPr/>
                </p:nvGrpSpPr>
                <p:grpSpPr>
                  <a:xfrm>
                    <a:off x="7408045" y="2465756"/>
                    <a:ext cx="1941918" cy="1089493"/>
                    <a:chOff x="1658349" y="2490773"/>
                    <a:chExt cx="1941918" cy="1089493"/>
                  </a:xfrm>
                </p:grpSpPr>
                <p:sp>
                  <p:nvSpPr>
                    <p:cNvPr id="225" name="TextBox 224">
                      <a:extLst>
                        <a:ext uri="{FF2B5EF4-FFF2-40B4-BE49-F238E27FC236}">
                          <a16:creationId xmlns:a16="http://schemas.microsoft.com/office/drawing/2014/main" id="{CAF386CF-D67C-418F-A538-8000BDE83F03}"/>
                        </a:ext>
                      </a:extLst>
                    </p:cNvPr>
                    <p:cNvSpPr txBox="1"/>
                    <p:nvPr/>
                  </p:nvSpPr>
                  <p:spPr>
                    <a:xfrm>
                      <a:off x="1999689" y="2490773"/>
                      <a:ext cx="1210588" cy="307777"/>
                    </a:xfrm>
                    <a:prstGeom prst="rect">
                      <a:avLst/>
                    </a:prstGeom>
                    <a:noFill/>
                  </p:spPr>
                  <p:txBody>
                    <a:bodyPr wrap="none" rtlCol="0">
                      <a:spAutoFit/>
                    </a:bodyPr>
                    <a:lstStyle/>
                    <a:p>
                      <a:pPr algn="ctr"/>
                      <a:r>
                        <a:rPr lang="de-DE" sz="1400" dirty="0"/>
                        <a:t>GOLD 99.99</a:t>
                      </a:r>
                      <a:endParaRPr lang="en-US" sz="1400" dirty="0"/>
                    </a:p>
                  </p:txBody>
                </p:sp>
                <p:sp>
                  <p:nvSpPr>
                    <p:cNvPr id="226" name="TextBox 225">
                      <a:extLst>
                        <a:ext uri="{FF2B5EF4-FFF2-40B4-BE49-F238E27FC236}">
                          <a16:creationId xmlns:a16="http://schemas.microsoft.com/office/drawing/2014/main" id="{827F186B-134E-4007-B153-DFBBFE7725F0}"/>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500 kg / month </a:t>
                      </a:r>
                    </a:p>
                    <a:p>
                      <a:pPr algn="ctr"/>
                      <a:r>
                        <a:rPr lang="en-US" sz="900" b="1" dirty="0"/>
                        <a:t>and Maximum of 2000 kg </a:t>
                      </a:r>
                    </a:p>
                    <a:p>
                      <a:pPr algn="ctr"/>
                      <a:r>
                        <a:rPr lang="en-US" sz="900" b="1" dirty="0"/>
                        <a:t>/ month</a:t>
                      </a:r>
                    </a:p>
                    <a:p>
                      <a:pPr algn="ctr"/>
                      <a:r>
                        <a:rPr lang="en-US" sz="900" b="1" dirty="0"/>
                        <a:t>Origin: Swiss</a:t>
                      </a:r>
                    </a:p>
                  </p:txBody>
                </p:sp>
              </p:grpSp>
              <p:cxnSp>
                <p:nvCxnSpPr>
                  <p:cNvPr id="222" name="Straight Connector 221">
                    <a:extLst>
                      <a:ext uri="{FF2B5EF4-FFF2-40B4-BE49-F238E27FC236}">
                        <a16:creationId xmlns:a16="http://schemas.microsoft.com/office/drawing/2014/main" id="{9EB12635-BCBB-45A5-A77A-D77D68BB4D2C}"/>
                      </a:ext>
                    </a:extLst>
                  </p:cNvPr>
                  <p:cNvCxnSpPr/>
                  <p:nvPr/>
                </p:nvCxnSpPr>
                <p:spPr>
                  <a:xfrm flipH="1">
                    <a:off x="9299548" y="3142679"/>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47ED0CD7-544D-4391-851B-1A9D23F717E6}"/>
                      </a:ext>
                    </a:extLst>
                  </p:cNvPr>
                  <p:cNvCxnSpPr>
                    <a:cxnSpLocks/>
                  </p:cNvCxnSpPr>
                  <p:nvPr/>
                </p:nvCxnSpPr>
                <p:spPr>
                  <a:xfrm>
                    <a:off x="10537546" y="2830612"/>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50FD9363-8FD4-4A90-9674-E80A8641A494}"/>
                      </a:ext>
                    </a:extLst>
                  </p:cNvPr>
                  <p:cNvCxnSpPr/>
                  <p:nvPr/>
                </p:nvCxnSpPr>
                <p:spPr>
                  <a:xfrm flipH="1">
                    <a:off x="9299548" y="3624648"/>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215" name="TextBox 214">
                  <a:extLst>
                    <a:ext uri="{FF2B5EF4-FFF2-40B4-BE49-F238E27FC236}">
                      <a16:creationId xmlns:a16="http://schemas.microsoft.com/office/drawing/2014/main" id="{07F38822-D4E1-4F03-A54E-0D1E7DD83ED9}"/>
                    </a:ext>
                  </a:extLst>
                </p:cNvPr>
                <p:cNvSpPr txBox="1"/>
                <p:nvPr/>
              </p:nvSpPr>
              <p:spPr>
                <a:xfrm>
                  <a:off x="6340464" y="3708881"/>
                  <a:ext cx="2299008" cy="400110"/>
                </a:xfrm>
                <a:prstGeom prst="rect">
                  <a:avLst/>
                </a:prstGeom>
                <a:noFill/>
              </p:spPr>
              <p:txBody>
                <a:bodyPr wrap="square" rtlCol="0">
                  <a:spAutoFit/>
                </a:bodyPr>
                <a:lstStyle/>
                <a:p>
                  <a:r>
                    <a:rPr lang="en-US" sz="1000" b="1" dirty="0"/>
                    <a:t>Commission:  1.00% seller side,  1.00% Buyer side Per Metric Ton</a:t>
                  </a:r>
                </a:p>
              </p:txBody>
            </p:sp>
          </p:grpSp>
          <p:sp>
            <p:nvSpPr>
              <p:cNvPr id="210" name="TextBox 209">
                <a:extLst>
                  <a:ext uri="{FF2B5EF4-FFF2-40B4-BE49-F238E27FC236}">
                    <a16:creationId xmlns:a16="http://schemas.microsoft.com/office/drawing/2014/main" id="{4E3C638E-B160-40B8-80E1-448170B395D2}"/>
                  </a:ext>
                </a:extLst>
              </p:cNvPr>
              <p:cNvSpPr txBox="1"/>
              <p:nvPr/>
            </p:nvSpPr>
            <p:spPr>
              <a:xfrm>
                <a:off x="10655869" y="2774546"/>
                <a:ext cx="1043876" cy="400110"/>
              </a:xfrm>
              <a:prstGeom prst="rect">
                <a:avLst/>
              </a:prstGeom>
              <a:noFill/>
            </p:spPr>
            <p:txBody>
              <a:bodyPr wrap="none" rtlCol="0">
                <a:spAutoFit/>
              </a:bodyPr>
              <a:lstStyle/>
              <a:p>
                <a:pPr algn="ctr"/>
                <a:r>
                  <a:rPr lang="en-US" sz="2000" dirty="0"/>
                  <a:t>GROSS</a:t>
                </a:r>
              </a:p>
            </p:txBody>
          </p:sp>
          <p:sp>
            <p:nvSpPr>
              <p:cNvPr id="211" name="TextBox 210">
                <a:extLst>
                  <a:ext uri="{FF2B5EF4-FFF2-40B4-BE49-F238E27FC236}">
                    <a16:creationId xmlns:a16="http://schemas.microsoft.com/office/drawing/2014/main" id="{493E5D26-AB65-4CDD-877A-922AB03D4268}"/>
                  </a:ext>
                </a:extLst>
              </p:cNvPr>
              <p:cNvSpPr txBox="1"/>
              <p:nvPr/>
            </p:nvSpPr>
            <p:spPr>
              <a:xfrm>
                <a:off x="9660580" y="2771948"/>
                <a:ext cx="620683" cy="400110"/>
              </a:xfrm>
              <a:prstGeom prst="rect">
                <a:avLst/>
              </a:prstGeom>
              <a:noFill/>
            </p:spPr>
            <p:txBody>
              <a:bodyPr wrap="none" rtlCol="0">
                <a:spAutoFit/>
              </a:bodyPr>
              <a:lstStyle/>
              <a:p>
                <a:pPr algn="ctr"/>
                <a:r>
                  <a:rPr lang="en-US" sz="2000" dirty="0"/>
                  <a:t>NET</a:t>
                </a:r>
              </a:p>
            </p:txBody>
          </p:sp>
          <p:sp>
            <p:nvSpPr>
              <p:cNvPr id="212" name="TextBox 211">
                <a:extLst>
                  <a:ext uri="{FF2B5EF4-FFF2-40B4-BE49-F238E27FC236}">
                    <a16:creationId xmlns:a16="http://schemas.microsoft.com/office/drawing/2014/main" id="{18922C51-B9F0-4CA7-931C-CC8305EEB363}"/>
                  </a:ext>
                </a:extLst>
              </p:cNvPr>
              <p:cNvSpPr txBox="1"/>
              <p:nvPr/>
            </p:nvSpPr>
            <p:spPr>
              <a:xfrm>
                <a:off x="9217915" y="3119432"/>
                <a:ext cx="1396536" cy="461665"/>
              </a:xfrm>
              <a:prstGeom prst="rect">
                <a:avLst/>
              </a:prstGeom>
              <a:noFill/>
            </p:spPr>
            <p:txBody>
              <a:bodyPr wrap="none" rtlCol="0">
                <a:spAutoFit/>
              </a:bodyPr>
              <a:lstStyle/>
              <a:p>
                <a:pPr algn="ctr"/>
                <a:r>
                  <a:rPr lang="en-US" sz="2400" b="1" dirty="0"/>
                  <a:t>$ 64,446</a:t>
                </a:r>
              </a:p>
            </p:txBody>
          </p:sp>
          <p:sp>
            <p:nvSpPr>
              <p:cNvPr id="213" name="TextBox 212">
                <a:extLst>
                  <a:ext uri="{FF2B5EF4-FFF2-40B4-BE49-F238E27FC236}">
                    <a16:creationId xmlns:a16="http://schemas.microsoft.com/office/drawing/2014/main" id="{48CE4A60-2ED7-4887-A02F-803D1FE1AF68}"/>
                  </a:ext>
                </a:extLst>
              </p:cNvPr>
              <p:cNvSpPr txBox="1"/>
              <p:nvPr/>
            </p:nvSpPr>
            <p:spPr>
              <a:xfrm>
                <a:off x="10499355" y="3114087"/>
                <a:ext cx="1396536" cy="461665"/>
              </a:xfrm>
              <a:prstGeom prst="rect">
                <a:avLst/>
              </a:prstGeom>
              <a:noFill/>
            </p:spPr>
            <p:txBody>
              <a:bodyPr wrap="none" rtlCol="0">
                <a:spAutoFit/>
              </a:bodyPr>
              <a:lstStyle/>
              <a:p>
                <a:pPr algn="ctr"/>
                <a:r>
                  <a:rPr lang="en-US" sz="2400" b="1" dirty="0"/>
                  <a:t>$ 64,456</a:t>
                </a:r>
              </a:p>
            </p:txBody>
          </p:sp>
        </p:grpSp>
        <p:sp>
          <p:nvSpPr>
            <p:cNvPr id="229" name="TextBox 228">
              <a:extLst>
                <a:ext uri="{FF2B5EF4-FFF2-40B4-BE49-F238E27FC236}">
                  <a16:creationId xmlns:a16="http://schemas.microsoft.com/office/drawing/2014/main" id="{665217AD-DF71-431F-AC35-EA43C1953805}"/>
                </a:ext>
              </a:extLst>
            </p:cNvPr>
            <p:cNvSpPr txBox="1"/>
            <p:nvPr/>
          </p:nvSpPr>
          <p:spPr>
            <a:xfrm>
              <a:off x="3790225" y="3630160"/>
              <a:ext cx="1563249" cy="461665"/>
            </a:xfrm>
            <a:prstGeom prst="rect">
              <a:avLst/>
            </a:prstGeom>
            <a:noFill/>
          </p:spPr>
          <p:txBody>
            <a:bodyPr wrap="none" rtlCol="0">
              <a:spAutoFit/>
            </a:bodyPr>
            <a:lstStyle/>
            <a:p>
              <a:pPr algn="ctr"/>
              <a:r>
                <a:rPr lang="en-US" sz="2400" b="1" dirty="0"/>
                <a:t>Minus 3%</a:t>
              </a:r>
            </a:p>
          </p:txBody>
        </p:sp>
      </p:grpSp>
      <p:grpSp>
        <p:nvGrpSpPr>
          <p:cNvPr id="230" name="Group 229">
            <a:extLst>
              <a:ext uri="{FF2B5EF4-FFF2-40B4-BE49-F238E27FC236}">
                <a16:creationId xmlns:a16="http://schemas.microsoft.com/office/drawing/2014/main" id="{A07D3DDA-6934-408A-BAD1-4EFC196A9099}"/>
              </a:ext>
            </a:extLst>
          </p:cNvPr>
          <p:cNvGrpSpPr/>
          <p:nvPr/>
        </p:nvGrpSpPr>
        <p:grpSpPr>
          <a:xfrm>
            <a:off x="6277083" y="2271312"/>
            <a:ext cx="5555427" cy="1828622"/>
            <a:chOff x="319342" y="2285437"/>
            <a:chExt cx="5555427" cy="1828622"/>
          </a:xfrm>
        </p:grpSpPr>
        <p:grpSp>
          <p:nvGrpSpPr>
            <p:cNvPr id="231" name="Group 230">
              <a:extLst>
                <a:ext uri="{FF2B5EF4-FFF2-40B4-BE49-F238E27FC236}">
                  <a16:creationId xmlns:a16="http://schemas.microsoft.com/office/drawing/2014/main" id="{DCC9D180-BC6C-4938-B605-F4F58CF8C578}"/>
                </a:ext>
              </a:extLst>
            </p:cNvPr>
            <p:cNvGrpSpPr/>
            <p:nvPr/>
          </p:nvGrpSpPr>
          <p:grpSpPr>
            <a:xfrm>
              <a:off x="319342" y="2285437"/>
              <a:ext cx="5555427" cy="1828622"/>
              <a:chOff x="6340464" y="2280369"/>
              <a:chExt cx="5555427" cy="1828622"/>
            </a:xfrm>
          </p:grpSpPr>
          <p:grpSp>
            <p:nvGrpSpPr>
              <p:cNvPr id="233" name="Group 232">
                <a:extLst>
                  <a:ext uri="{FF2B5EF4-FFF2-40B4-BE49-F238E27FC236}">
                    <a16:creationId xmlns:a16="http://schemas.microsoft.com/office/drawing/2014/main" id="{DEAE67AD-9C93-4C08-8206-9A508AB3C249}"/>
                  </a:ext>
                </a:extLst>
              </p:cNvPr>
              <p:cNvGrpSpPr/>
              <p:nvPr/>
            </p:nvGrpSpPr>
            <p:grpSpPr>
              <a:xfrm>
                <a:off x="6340464" y="2280369"/>
                <a:ext cx="5505231" cy="1828622"/>
                <a:chOff x="6340464" y="2280369"/>
                <a:chExt cx="5505231" cy="1828622"/>
              </a:xfrm>
            </p:grpSpPr>
            <p:grpSp>
              <p:nvGrpSpPr>
                <p:cNvPr id="238" name="Group 237">
                  <a:extLst>
                    <a:ext uri="{FF2B5EF4-FFF2-40B4-BE49-F238E27FC236}">
                      <a16:creationId xmlns:a16="http://schemas.microsoft.com/office/drawing/2014/main" id="{D0D52A78-1930-4B64-B709-9F923F308239}"/>
                    </a:ext>
                  </a:extLst>
                </p:cNvPr>
                <p:cNvGrpSpPr/>
                <p:nvPr/>
              </p:nvGrpSpPr>
              <p:grpSpPr>
                <a:xfrm>
                  <a:off x="6352397" y="2280369"/>
                  <a:ext cx="5493298" cy="1775612"/>
                  <a:chOff x="6352397" y="2280369"/>
                  <a:chExt cx="5493298" cy="1775612"/>
                </a:xfrm>
              </p:grpSpPr>
              <p:sp>
                <p:nvSpPr>
                  <p:cNvPr id="240" name="TextBox 239">
                    <a:extLst>
                      <a:ext uri="{FF2B5EF4-FFF2-40B4-BE49-F238E27FC236}">
                        <a16:creationId xmlns:a16="http://schemas.microsoft.com/office/drawing/2014/main" id="{EA83D460-4C1D-4EC3-A4EB-9C7A494C043D}"/>
                      </a:ext>
                    </a:extLst>
                  </p:cNvPr>
                  <p:cNvSpPr txBox="1"/>
                  <p:nvPr/>
                </p:nvSpPr>
                <p:spPr>
                  <a:xfrm>
                    <a:off x="10101978" y="2280369"/>
                    <a:ext cx="871136" cy="521651"/>
                  </a:xfrm>
                  <a:prstGeom prst="rect">
                    <a:avLst/>
                  </a:prstGeom>
                  <a:noFill/>
                </p:spPr>
                <p:txBody>
                  <a:bodyPr wrap="none" rtlCol="0">
                    <a:spAutoFit/>
                  </a:bodyPr>
                  <a:lstStyle/>
                  <a:p>
                    <a:pPr algn="ctr"/>
                    <a:r>
                      <a:rPr lang="en-US" sz="3200" dirty="0"/>
                      <a:t>FOB</a:t>
                    </a:r>
                  </a:p>
                </p:txBody>
              </p:sp>
              <p:sp>
                <p:nvSpPr>
                  <p:cNvPr id="241" name="Rectangle 240">
                    <a:extLst>
                      <a:ext uri="{FF2B5EF4-FFF2-40B4-BE49-F238E27FC236}">
                        <a16:creationId xmlns:a16="http://schemas.microsoft.com/office/drawing/2014/main" id="{D8D215DD-E161-4EB4-8CE6-EF3A83886C0C}"/>
                      </a:ext>
                    </a:extLst>
                  </p:cNvPr>
                  <p:cNvSpPr/>
                  <p:nvPr/>
                </p:nvSpPr>
                <p:spPr>
                  <a:xfrm>
                    <a:off x="9299548" y="2372976"/>
                    <a:ext cx="2546147" cy="168300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2" name="Straight Connector 241">
                    <a:extLst>
                      <a:ext uri="{FF2B5EF4-FFF2-40B4-BE49-F238E27FC236}">
                        <a16:creationId xmlns:a16="http://schemas.microsoft.com/office/drawing/2014/main" id="{551100F9-F19C-4D32-BF4F-C7AE0C5BBABC}"/>
                      </a:ext>
                    </a:extLst>
                  </p:cNvPr>
                  <p:cNvCxnSpPr/>
                  <p:nvPr/>
                </p:nvCxnSpPr>
                <p:spPr>
                  <a:xfrm flipH="1">
                    <a:off x="9299548" y="2802020"/>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A9AF59EC-A9B9-4B86-BF32-6626EC85C14B}"/>
                      </a:ext>
                    </a:extLst>
                  </p:cNvPr>
                  <p:cNvGrpSpPr/>
                  <p:nvPr/>
                </p:nvGrpSpPr>
                <p:grpSpPr>
                  <a:xfrm>
                    <a:off x="7500573" y="2377142"/>
                    <a:ext cx="1759124" cy="1281428"/>
                    <a:chOff x="1231735" y="2496793"/>
                    <a:chExt cx="1759124" cy="1281428"/>
                  </a:xfrm>
                </p:grpSpPr>
                <p:sp>
                  <p:nvSpPr>
                    <p:cNvPr id="251" name="Rectangle 250">
                      <a:extLst>
                        <a:ext uri="{FF2B5EF4-FFF2-40B4-BE49-F238E27FC236}">
                          <a16:creationId xmlns:a16="http://schemas.microsoft.com/office/drawing/2014/main" id="{144AD72E-48F2-4AEE-BFFA-65BF338B2253}"/>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52" name="Rectangle 251">
                      <a:extLst>
                        <a:ext uri="{FF2B5EF4-FFF2-40B4-BE49-F238E27FC236}">
                          <a16:creationId xmlns:a16="http://schemas.microsoft.com/office/drawing/2014/main" id="{F528BA03-69D7-4FE1-AA1C-742FA3C03E33}"/>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244" name="Rectangle 243">
                    <a:extLst>
                      <a:ext uri="{FF2B5EF4-FFF2-40B4-BE49-F238E27FC236}">
                        <a16:creationId xmlns:a16="http://schemas.microsoft.com/office/drawing/2014/main" id="{B58FA008-82F2-46CF-8B5D-25876FD19BAB}"/>
                      </a:ext>
                    </a:extLst>
                  </p:cNvPr>
                  <p:cNvSpPr/>
                  <p:nvPr/>
                </p:nvSpPr>
                <p:spPr>
                  <a:xfrm>
                    <a:off x="6352397" y="2377142"/>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45" name="Group 244">
                    <a:extLst>
                      <a:ext uri="{FF2B5EF4-FFF2-40B4-BE49-F238E27FC236}">
                        <a16:creationId xmlns:a16="http://schemas.microsoft.com/office/drawing/2014/main" id="{05B9769B-19F1-43FF-A9A9-FB92BE7CFD3D}"/>
                      </a:ext>
                    </a:extLst>
                  </p:cNvPr>
                  <p:cNvGrpSpPr/>
                  <p:nvPr/>
                </p:nvGrpSpPr>
                <p:grpSpPr>
                  <a:xfrm>
                    <a:off x="7408045" y="2465756"/>
                    <a:ext cx="1941918" cy="1089493"/>
                    <a:chOff x="1658349" y="2490773"/>
                    <a:chExt cx="1941918" cy="1089493"/>
                  </a:xfrm>
                </p:grpSpPr>
                <p:sp>
                  <p:nvSpPr>
                    <p:cNvPr id="249" name="TextBox 248">
                      <a:extLst>
                        <a:ext uri="{FF2B5EF4-FFF2-40B4-BE49-F238E27FC236}">
                          <a16:creationId xmlns:a16="http://schemas.microsoft.com/office/drawing/2014/main" id="{C4ACB25F-2A76-4AD9-8AAA-8AEADA206ACC}"/>
                        </a:ext>
                      </a:extLst>
                    </p:cNvPr>
                    <p:cNvSpPr txBox="1"/>
                    <p:nvPr/>
                  </p:nvSpPr>
                  <p:spPr>
                    <a:xfrm>
                      <a:off x="1808130" y="2490773"/>
                      <a:ext cx="1593706" cy="307777"/>
                    </a:xfrm>
                    <a:prstGeom prst="rect">
                      <a:avLst/>
                    </a:prstGeom>
                    <a:noFill/>
                  </p:spPr>
                  <p:txBody>
                    <a:bodyPr wrap="none" rtlCol="0">
                      <a:spAutoFit/>
                    </a:bodyPr>
                    <a:lstStyle/>
                    <a:p>
                      <a:pPr algn="ctr"/>
                      <a:r>
                        <a:rPr lang="de-DE" sz="1400" dirty="0"/>
                        <a:t> AFRICAN GOLD</a:t>
                      </a:r>
                      <a:endParaRPr lang="en-US" sz="1400" dirty="0"/>
                    </a:p>
                  </p:txBody>
                </p:sp>
                <p:sp>
                  <p:nvSpPr>
                    <p:cNvPr id="250" name="TextBox 249">
                      <a:extLst>
                        <a:ext uri="{FF2B5EF4-FFF2-40B4-BE49-F238E27FC236}">
                          <a16:creationId xmlns:a16="http://schemas.microsoft.com/office/drawing/2014/main" id="{1170FCDF-F8FC-4526-9D60-F41E63FCE8D4}"/>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500 kg / month </a:t>
                      </a:r>
                    </a:p>
                    <a:p>
                      <a:pPr algn="ctr"/>
                      <a:r>
                        <a:rPr lang="en-US" sz="900" b="1" dirty="0"/>
                        <a:t>and Maximum of 2000 kg  </a:t>
                      </a:r>
                    </a:p>
                    <a:p>
                      <a:pPr algn="ctr"/>
                      <a:r>
                        <a:rPr lang="en-US" sz="900" b="1" dirty="0"/>
                        <a:t>/ month</a:t>
                      </a:r>
                    </a:p>
                    <a:p>
                      <a:pPr algn="ctr"/>
                      <a:r>
                        <a:rPr lang="en-US" sz="900" b="1" dirty="0"/>
                        <a:t>Origin: Africa</a:t>
                      </a:r>
                    </a:p>
                  </p:txBody>
                </p:sp>
              </p:grpSp>
              <p:cxnSp>
                <p:nvCxnSpPr>
                  <p:cNvPr id="246" name="Straight Connector 245">
                    <a:extLst>
                      <a:ext uri="{FF2B5EF4-FFF2-40B4-BE49-F238E27FC236}">
                        <a16:creationId xmlns:a16="http://schemas.microsoft.com/office/drawing/2014/main" id="{BCD88DBC-05EA-4D3F-B1AF-EE90A4108F4A}"/>
                      </a:ext>
                    </a:extLst>
                  </p:cNvPr>
                  <p:cNvCxnSpPr/>
                  <p:nvPr/>
                </p:nvCxnSpPr>
                <p:spPr>
                  <a:xfrm flipH="1">
                    <a:off x="9299548" y="3142679"/>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2F456725-C222-42B2-B16C-6E061582ECD2}"/>
                      </a:ext>
                    </a:extLst>
                  </p:cNvPr>
                  <p:cNvCxnSpPr>
                    <a:cxnSpLocks/>
                  </p:cNvCxnSpPr>
                  <p:nvPr/>
                </p:nvCxnSpPr>
                <p:spPr>
                  <a:xfrm>
                    <a:off x="10537546" y="2830612"/>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42AE2F1C-836C-4DF6-B7D5-75C58623CB36}"/>
                      </a:ext>
                    </a:extLst>
                  </p:cNvPr>
                  <p:cNvCxnSpPr/>
                  <p:nvPr/>
                </p:nvCxnSpPr>
                <p:spPr>
                  <a:xfrm flipH="1">
                    <a:off x="9299548" y="3624648"/>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239" name="TextBox 238">
                  <a:extLst>
                    <a:ext uri="{FF2B5EF4-FFF2-40B4-BE49-F238E27FC236}">
                      <a16:creationId xmlns:a16="http://schemas.microsoft.com/office/drawing/2014/main" id="{3BFD9CCE-26DC-40A0-8293-B2A265AA9538}"/>
                    </a:ext>
                  </a:extLst>
                </p:cNvPr>
                <p:cNvSpPr txBox="1"/>
                <p:nvPr/>
              </p:nvSpPr>
              <p:spPr>
                <a:xfrm>
                  <a:off x="6340464" y="3708881"/>
                  <a:ext cx="2299008" cy="400110"/>
                </a:xfrm>
                <a:prstGeom prst="rect">
                  <a:avLst/>
                </a:prstGeom>
                <a:noFill/>
              </p:spPr>
              <p:txBody>
                <a:bodyPr wrap="square" rtlCol="0">
                  <a:spAutoFit/>
                </a:bodyPr>
                <a:lstStyle/>
                <a:p>
                  <a:r>
                    <a:rPr lang="en-US" sz="1000" b="1" dirty="0"/>
                    <a:t>Commission:  1.00% seller side,  1.00% Buyer side Per Metric Ton</a:t>
                  </a:r>
                </a:p>
              </p:txBody>
            </p:sp>
          </p:grpSp>
          <p:sp>
            <p:nvSpPr>
              <p:cNvPr id="234" name="TextBox 233">
                <a:extLst>
                  <a:ext uri="{FF2B5EF4-FFF2-40B4-BE49-F238E27FC236}">
                    <a16:creationId xmlns:a16="http://schemas.microsoft.com/office/drawing/2014/main" id="{6E23FC02-9743-4517-9D33-527414C338ED}"/>
                  </a:ext>
                </a:extLst>
              </p:cNvPr>
              <p:cNvSpPr txBox="1"/>
              <p:nvPr/>
            </p:nvSpPr>
            <p:spPr>
              <a:xfrm>
                <a:off x="10655869" y="2774546"/>
                <a:ext cx="1043876" cy="400110"/>
              </a:xfrm>
              <a:prstGeom prst="rect">
                <a:avLst/>
              </a:prstGeom>
              <a:noFill/>
            </p:spPr>
            <p:txBody>
              <a:bodyPr wrap="none" rtlCol="0">
                <a:spAutoFit/>
              </a:bodyPr>
              <a:lstStyle/>
              <a:p>
                <a:pPr algn="ctr"/>
                <a:r>
                  <a:rPr lang="en-US" sz="2000" dirty="0"/>
                  <a:t>GROSS</a:t>
                </a:r>
              </a:p>
            </p:txBody>
          </p:sp>
          <p:sp>
            <p:nvSpPr>
              <p:cNvPr id="235" name="TextBox 234">
                <a:extLst>
                  <a:ext uri="{FF2B5EF4-FFF2-40B4-BE49-F238E27FC236}">
                    <a16:creationId xmlns:a16="http://schemas.microsoft.com/office/drawing/2014/main" id="{2306207E-538A-4347-814D-449C79ABA92A}"/>
                  </a:ext>
                </a:extLst>
              </p:cNvPr>
              <p:cNvSpPr txBox="1"/>
              <p:nvPr/>
            </p:nvSpPr>
            <p:spPr>
              <a:xfrm>
                <a:off x="9660580" y="2771948"/>
                <a:ext cx="620683" cy="400110"/>
              </a:xfrm>
              <a:prstGeom prst="rect">
                <a:avLst/>
              </a:prstGeom>
              <a:noFill/>
            </p:spPr>
            <p:txBody>
              <a:bodyPr wrap="none" rtlCol="0">
                <a:spAutoFit/>
              </a:bodyPr>
              <a:lstStyle/>
              <a:p>
                <a:pPr algn="ctr"/>
                <a:r>
                  <a:rPr lang="en-US" sz="2000" dirty="0"/>
                  <a:t>NET</a:t>
                </a:r>
              </a:p>
            </p:txBody>
          </p:sp>
          <p:sp>
            <p:nvSpPr>
              <p:cNvPr id="236" name="TextBox 235">
                <a:extLst>
                  <a:ext uri="{FF2B5EF4-FFF2-40B4-BE49-F238E27FC236}">
                    <a16:creationId xmlns:a16="http://schemas.microsoft.com/office/drawing/2014/main" id="{24AEDA8D-6B2E-4D53-9483-C3D477DBB459}"/>
                  </a:ext>
                </a:extLst>
              </p:cNvPr>
              <p:cNvSpPr txBox="1"/>
              <p:nvPr/>
            </p:nvSpPr>
            <p:spPr>
              <a:xfrm>
                <a:off x="9217915" y="3119432"/>
                <a:ext cx="1396536" cy="461665"/>
              </a:xfrm>
              <a:prstGeom prst="rect">
                <a:avLst/>
              </a:prstGeom>
              <a:noFill/>
            </p:spPr>
            <p:txBody>
              <a:bodyPr wrap="none" rtlCol="0">
                <a:spAutoFit/>
              </a:bodyPr>
              <a:lstStyle/>
              <a:p>
                <a:pPr algn="ctr"/>
                <a:r>
                  <a:rPr lang="en-US" sz="2400" b="1" dirty="0"/>
                  <a:t>$ 63,775</a:t>
                </a:r>
              </a:p>
            </p:txBody>
          </p:sp>
          <p:sp>
            <p:nvSpPr>
              <p:cNvPr id="237" name="TextBox 236">
                <a:extLst>
                  <a:ext uri="{FF2B5EF4-FFF2-40B4-BE49-F238E27FC236}">
                    <a16:creationId xmlns:a16="http://schemas.microsoft.com/office/drawing/2014/main" id="{7BF3D066-CB3E-44FD-AC4D-BA87DCF5B943}"/>
                  </a:ext>
                </a:extLst>
              </p:cNvPr>
              <p:cNvSpPr txBox="1"/>
              <p:nvPr/>
            </p:nvSpPr>
            <p:spPr>
              <a:xfrm>
                <a:off x="10499355" y="3114087"/>
                <a:ext cx="1396536" cy="461665"/>
              </a:xfrm>
              <a:prstGeom prst="rect">
                <a:avLst/>
              </a:prstGeom>
              <a:noFill/>
            </p:spPr>
            <p:txBody>
              <a:bodyPr wrap="none" rtlCol="0">
                <a:spAutoFit/>
              </a:bodyPr>
              <a:lstStyle/>
              <a:p>
                <a:pPr algn="ctr"/>
                <a:r>
                  <a:rPr lang="en-US" sz="2400" b="1" dirty="0"/>
                  <a:t>$ 63,785</a:t>
                </a:r>
              </a:p>
            </p:txBody>
          </p:sp>
        </p:grpSp>
        <p:sp>
          <p:nvSpPr>
            <p:cNvPr id="232" name="TextBox 231">
              <a:extLst>
                <a:ext uri="{FF2B5EF4-FFF2-40B4-BE49-F238E27FC236}">
                  <a16:creationId xmlns:a16="http://schemas.microsoft.com/office/drawing/2014/main" id="{CFFC3CAC-E267-446E-AE08-2B9443DD1C11}"/>
                </a:ext>
              </a:extLst>
            </p:cNvPr>
            <p:cNvSpPr txBox="1"/>
            <p:nvPr/>
          </p:nvSpPr>
          <p:spPr>
            <a:xfrm>
              <a:off x="3790225" y="3630160"/>
              <a:ext cx="1563249" cy="461665"/>
            </a:xfrm>
            <a:prstGeom prst="rect">
              <a:avLst/>
            </a:prstGeom>
            <a:noFill/>
          </p:spPr>
          <p:txBody>
            <a:bodyPr wrap="none" rtlCol="0">
              <a:spAutoFit/>
            </a:bodyPr>
            <a:lstStyle/>
            <a:p>
              <a:pPr algn="ctr"/>
              <a:r>
                <a:rPr lang="en-US" sz="2400" b="1" dirty="0"/>
                <a:t>Minus 5%</a:t>
              </a:r>
            </a:p>
          </p:txBody>
        </p:sp>
      </p:grpSp>
      <p:grpSp>
        <p:nvGrpSpPr>
          <p:cNvPr id="253" name="Group 252">
            <a:extLst>
              <a:ext uri="{FF2B5EF4-FFF2-40B4-BE49-F238E27FC236}">
                <a16:creationId xmlns:a16="http://schemas.microsoft.com/office/drawing/2014/main" id="{64DF3638-428C-4772-B23D-B9BBD6C22EB5}"/>
              </a:ext>
            </a:extLst>
          </p:cNvPr>
          <p:cNvGrpSpPr/>
          <p:nvPr/>
        </p:nvGrpSpPr>
        <p:grpSpPr>
          <a:xfrm>
            <a:off x="6284948" y="4114284"/>
            <a:ext cx="5505231" cy="1828622"/>
            <a:chOff x="319342" y="2285437"/>
            <a:chExt cx="5505231" cy="1828622"/>
          </a:xfrm>
        </p:grpSpPr>
        <p:grpSp>
          <p:nvGrpSpPr>
            <p:cNvPr id="254" name="Group 253">
              <a:extLst>
                <a:ext uri="{FF2B5EF4-FFF2-40B4-BE49-F238E27FC236}">
                  <a16:creationId xmlns:a16="http://schemas.microsoft.com/office/drawing/2014/main" id="{2CC7888D-8858-4392-9439-F09EAD77625F}"/>
                </a:ext>
              </a:extLst>
            </p:cNvPr>
            <p:cNvGrpSpPr/>
            <p:nvPr/>
          </p:nvGrpSpPr>
          <p:grpSpPr>
            <a:xfrm>
              <a:off x="319342" y="2285437"/>
              <a:ext cx="5505231" cy="1828622"/>
              <a:chOff x="6340464" y="2280369"/>
              <a:chExt cx="5505231" cy="1828622"/>
            </a:xfrm>
          </p:grpSpPr>
          <p:grpSp>
            <p:nvGrpSpPr>
              <p:cNvPr id="256" name="Group 255">
                <a:extLst>
                  <a:ext uri="{FF2B5EF4-FFF2-40B4-BE49-F238E27FC236}">
                    <a16:creationId xmlns:a16="http://schemas.microsoft.com/office/drawing/2014/main" id="{1716F382-CF80-49F3-A1FC-3F7241919667}"/>
                  </a:ext>
                </a:extLst>
              </p:cNvPr>
              <p:cNvGrpSpPr/>
              <p:nvPr/>
            </p:nvGrpSpPr>
            <p:grpSpPr>
              <a:xfrm>
                <a:off x="6340464" y="2280369"/>
                <a:ext cx="5505231" cy="1828622"/>
                <a:chOff x="6340464" y="2280369"/>
                <a:chExt cx="5505231" cy="1828622"/>
              </a:xfrm>
            </p:grpSpPr>
            <p:grpSp>
              <p:nvGrpSpPr>
                <p:cNvPr id="261" name="Group 260">
                  <a:extLst>
                    <a:ext uri="{FF2B5EF4-FFF2-40B4-BE49-F238E27FC236}">
                      <a16:creationId xmlns:a16="http://schemas.microsoft.com/office/drawing/2014/main" id="{2A254454-7B87-4644-9A69-916083FB206A}"/>
                    </a:ext>
                  </a:extLst>
                </p:cNvPr>
                <p:cNvGrpSpPr/>
                <p:nvPr/>
              </p:nvGrpSpPr>
              <p:grpSpPr>
                <a:xfrm>
                  <a:off x="6352397" y="2280369"/>
                  <a:ext cx="5493298" cy="1775612"/>
                  <a:chOff x="6352397" y="2280369"/>
                  <a:chExt cx="5493298" cy="1775612"/>
                </a:xfrm>
              </p:grpSpPr>
              <p:sp>
                <p:nvSpPr>
                  <p:cNvPr id="263" name="TextBox 262">
                    <a:extLst>
                      <a:ext uri="{FF2B5EF4-FFF2-40B4-BE49-F238E27FC236}">
                        <a16:creationId xmlns:a16="http://schemas.microsoft.com/office/drawing/2014/main" id="{EFCB66C2-866F-47D3-AB23-3A4F1529DE67}"/>
                      </a:ext>
                    </a:extLst>
                  </p:cNvPr>
                  <p:cNvSpPr txBox="1"/>
                  <p:nvPr/>
                </p:nvSpPr>
                <p:spPr>
                  <a:xfrm>
                    <a:off x="10101978" y="2280369"/>
                    <a:ext cx="871136" cy="521651"/>
                  </a:xfrm>
                  <a:prstGeom prst="rect">
                    <a:avLst/>
                  </a:prstGeom>
                  <a:noFill/>
                </p:spPr>
                <p:txBody>
                  <a:bodyPr wrap="none" rtlCol="0">
                    <a:spAutoFit/>
                  </a:bodyPr>
                  <a:lstStyle/>
                  <a:p>
                    <a:pPr algn="ctr"/>
                    <a:r>
                      <a:rPr lang="en-US" sz="3200" dirty="0"/>
                      <a:t>FOB</a:t>
                    </a:r>
                  </a:p>
                </p:txBody>
              </p:sp>
              <p:sp>
                <p:nvSpPr>
                  <p:cNvPr id="264" name="Rectangle 263">
                    <a:extLst>
                      <a:ext uri="{FF2B5EF4-FFF2-40B4-BE49-F238E27FC236}">
                        <a16:creationId xmlns:a16="http://schemas.microsoft.com/office/drawing/2014/main" id="{BAE9BBE9-1F4B-424D-9107-54FBD3FE83E8}"/>
                      </a:ext>
                    </a:extLst>
                  </p:cNvPr>
                  <p:cNvSpPr/>
                  <p:nvPr/>
                </p:nvSpPr>
                <p:spPr>
                  <a:xfrm>
                    <a:off x="9299548" y="2372976"/>
                    <a:ext cx="2546147" cy="168300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5" name="Straight Connector 264">
                    <a:extLst>
                      <a:ext uri="{FF2B5EF4-FFF2-40B4-BE49-F238E27FC236}">
                        <a16:creationId xmlns:a16="http://schemas.microsoft.com/office/drawing/2014/main" id="{77393DB1-8763-4DDE-9D8C-64EB854CCED6}"/>
                      </a:ext>
                    </a:extLst>
                  </p:cNvPr>
                  <p:cNvCxnSpPr/>
                  <p:nvPr/>
                </p:nvCxnSpPr>
                <p:spPr>
                  <a:xfrm flipH="1">
                    <a:off x="9299548" y="2802020"/>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nvGrpSpPr>
                  <p:cNvPr id="266" name="Group 265">
                    <a:extLst>
                      <a:ext uri="{FF2B5EF4-FFF2-40B4-BE49-F238E27FC236}">
                        <a16:creationId xmlns:a16="http://schemas.microsoft.com/office/drawing/2014/main" id="{0F48959E-FD16-4E4A-BE88-A96D8F666998}"/>
                      </a:ext>
                    </a:extLst>
                  </p:cNvPr>
                  <p:cNvGrpSpPr/>
                  <p:nvPr/>
                </p:nvGrpSpPr>
                <p:grpSpPr>
                  <a:xfrm>
                    <a:off x="7500573" y="2377142"/>
                    <a:ext cx="1759124" cy="1281428"/>
                    <a:chOff x="1231735" y="2496793"/>
                    <a:chExt cx="1759124" cy="1281428"/>
                  </a:xfrm>
                </p:grpSpPr>
                <p:sp>
                  <p:nvSpPr>
                    <p:cNvPr id="274" name="Rectangle 273">
                      <a:extLst>
                        <a:ext uri="{FF2B5EF4-FFF2-40B4-BE49-F238E27FC236}">
                          <a16:creationId xmlns:a16="http://schemas.microsoft.com/office/drawing/2014/main" id="{222E1042-DBA9-468F-8A81-043D04108F77}"/>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75" name="Rectangle 274">
                      <a:extLst>
                        <a:ext uri="{FF2B5EF4-FFF2-40B4-BE49-F238E27FC236}">
                          <a16:creationId xmlns:a16="http://schemas.microsoft.com/office/drawing/2014/main" id="{6053E14D-907A-4992-9207-D239DC22D9D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267" name="Rectangle 266">
                    <a:extLst>
                      <a:ext uri="{FF2B5EF4-FFF2-40B4-BE49-F238E27FC236}">
                        <a16:creationId xmlns:a16="http://schemas.microsoft.com/office/drawing/2014/main" id="{7308F3CA-79D6-4789-89DC-5FF939B6C472}"/>
                      </a:ext>
                    </a:extLst>
                  </p:cNvPr>
                  <p:cNvSpPr/>
                  <p:nvPr/>
                </p:nvSpPr>
                <p:spPr>
                  <a:xfrm>
                    <a:off x="6352397" y="2377142"/>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68" name="Group 267">
                    <a:extLst>
                      <a:ext uri="{FF2B5EF4-FFF2-40B4-BE49-F238E27FC236}">
                        <a16:creationId xmlns:a16="http://schemas.microsoft.com/office/drawing/2014/main" id="{FE61F6AA-20BC-4D9C-B139-A8FDEFA6D3FC}"/>
                      </a:ext>
                    </a:extLst>
                  </p:cNvPr>
                  <p:cNvGrpSpPr/>
                  <p:nvPr/>
                </p:nvGrpSpPr>
                <p:grpSpPr>
                  <a:xfrm>
                    <a:off x="7408045" y="2465756"/>
                    <a:ext cx="1941918" cy="1089493"/>
                    <a:chOff x="1658349" y="2490773"/>
                    <a:chExt cx="1941918" cy="1089493"/>
                  </a:xfrm>
                </p:grpSpPr>
                <p:sp>
                  <p:nvSpPr>
                    <p:cNvPr id="272" name="TextBox 271">
                      <a:extLst>
                        <a:ext uri="{FF2B5EF4-FFF2-40B4-BE49-F238E27FC236}">
                          <a16:creationId xmlns:a16="http://schemas.microsoft.com/office/drawing/2014/main" id="{D8FCE59A-3854-43C4-8331-6766E17306BA}"/>
                        </a:ext>
                      </a:extLst>
                    </p:cNvPr>
                    <p:cNvSpPr txBox="1"/>
                    <p:nvPr/>
                  </p:nvSpPr>
                  <p:spPr>
                    <a:xfrm>
                      <a:off x="2128730" y="2490773"/>
                      <a:ext cx="952505" cy="307777"/>
                    </a:xfrm>
                    <a:prstGeom prst="rect">
                      <a:avLst/>
                    </a:prstGeom>
                    <a:noFill/>
                  </p:spPr>
                  <p:txBody>
                    <a:bodyPr wrap="none" rtlCol="0">
                      <a:spAutoFit/>
                    </a:bodyPr>
                    <a:lstStyle/>
                    <a:p>
                      <a:pPr algn="ctr"/>
                      <a:r>
                        <a:rPr lang="de-DE" sz="1400" dirty="0"/>
                        <a:t>COPPER </a:t>
                      </a:r>
                      <a:endParaRPr lang="en-US" sz="1400" dirty="0"/>
                    </a:p>
                  </p:txBody>
                </p:sp>
                <p:sp>
                  <p:nvSpPr>
                    <p:cNvPr id="273" name="TextBox 272">
                      <a:extLst>
                        <a:ext uri="{FF2B5EF4-FFF2-40B4-BE49-F238E27FC236}">
                          <a16:creationId xmlns:a16="http://schemas.microsoft.com/office/drawing/2014/main" id="{F088C03F-42A0-475F-B282-4A38636BCA30}"/>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a:t>
                      </a:r>
                    </a:p>
                    <a:p>
                      <a:pPr algn="ctr"/>
                      <a:r>
                        <a:rPr lang="en-US" sz="900" b="1" dirty="0"/>
                        <a:t>Origin:  Russia</a:t>
                      </a:r>
                    </a:p>
                  </p:txBody>
                </p:sp>
              </p:grpSp>
              <p:cxnSp>
                <p:nvCxnSpPr>
                  <p:cNvPr id="269" name="Straight Connector 268">
                    <a:extLst>
                      <a:ext uri="{FF2B5EF4-FFF2-40B4-BE49-F238E27FC236}">
                        <a16:creationId xmlns:a16="http://schemas.microsoft.com/office/drawing/2014/main" id="{A574502E-723D-46E6-BEFA-7434C8D828B6}"/>
                      </a:ext>
                    </a:extLst>
                  </p:cNvPr>
                  <p:cNvCxnSpPr/>
                  <p:nvPr/>
                </p:nvCxnSpPr>
                <p:spPr>
                  <a:xfrm flipH="1">
                    <a:off x="9299548" y="3142679"/>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345B8BD0-D324-4FBE-83FC-51BE0B6E051F}"/>
                      </a:ext>
                    </a:extLst>
                  </p:cNvPr>
                  <p:cNvCxnSpPr>
                    <a:cxnSpLocks/>
                  </p:cNvCxnSpPr>
                  <p:nvPr/>
                </p:nvCxnSpPr>
                <p:spPr>
                  <a:xfrm>
                    <a:off x="10537546" y="2830612"/>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5FB81438-E1F1-4B56-9550-5BE4AA711A44}"/>
                      </a:ext>
                    </a:extLst>
                  </p:cNvPr>
                  <p:cNvCxnSpPr/>
                  <p:nvPr/>
                </p:nvCxnSpPr>
                <p:spPr>
                  <a:xfrm flipH="1">
                    <a:off x="9299548" y="3624648"/>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262" name="TextBox 261">
                  <a:extLst>
                    <a:ext uri="{FF2B5EF4-FFF2-40B4-BE49-F238E27FC236}">
                      <a16:creationId xmlns:a16="http://schemas.microsoft.com/office/drawing/2014/main" id="{6BA12138-C87F-4E2E-9B64-9A030C34C936}"/>
                    </a:ext>
                  </a:extLst>
                </p:cNvPr>
                <p:cNvSpPr txBox="1"/>
                <p:nvPr/>
              </p:nvSpPr>
              <p:spPr>
                <a:xfrm>
                  <a:off x="6340464" y="3708881"/>
                  <a:ext cx="2299008" cy="400110"/>
                </a:xfrm>
                <a:prstGeom prst="rect">
                  <a:avLst/>
                </a:prstGeom>
                <a:noFill/>
              </p:spPr>
              <p:txBody>
                <a:bodyPr wrap="square" rtlCol="0">
                  <a:spAutoFit/>
                </a:bodyPr>
                <a:lstStyle/>
                <a:p>
                  <a:r>
                    <a:rPr lang="en-US" sz="1000" b="1" dirty="0"/>
                    <a:t>Commission:  1.00% seller side,  1.00% Buyer side Per Metric Ton</a:t>
                  </a:r>
                </a:p>
              </p:txBody>
            </p:sp>
          </p:grpSp>
          <p:sp>
            <p:nvSpPr>
              <p:cNvPr id="257" name="TextBox 256">
                <a:extLst>
                  <a:ext uri="{FF2B5EF4-FFF2-40B4-BE49-F238E27FC236}">
                    <a16:creationId xmlns:a16="http://schemas.microsoft.com/office/drawing/2014/main" id="{5D431959-70E8-485B-9947-B1ECF9005271}"/>
                  </a:ext>
                </a:extLst>
              </p:cNvPr>
              <p:cNvSpPr txBox="1"/>
              <p:nvPr/>
            </p:nvSpPr>
            <p:spPr>
              <a:xfrm>
                <a:off x="10655869" y="2774546"/>
                <a:ext cx="1043876" cy="400110"/>
              </a:xfrm>
              <a:prstGeom prst="rect">
                <a:avLst/>
              </a:prstGeom>
              <a:noFill/>
            </p:spPr>
            <p:txBody>
              <a:bodyPr wrap="none" rtlCol="0">
                <a:spAutoFit/>
              </a:bodyPr>
              <a:lstStyle/>
              <a:p>
                <a:pPr algn="ctr"/>
                <a:r>
                  <a:rPr lang="en-US" sz="2000" dirty="0"/>
                  <a:t>GROSS</a:t>
                </a:r>
              </a:p>
            </p:txBody>
          </p:sp>
          <p:sp>
            <p:nvSpPr>
              <p:cNvPr id="258" name="TextBox 257">
                <a:extLst>
                  <a:ext uri="{FF2B5EF4-FFF2-40B4-BE49-F238E27FC236}">
                    <a16:creationId xmlns:a16="http://schemas.microsoft.com/office/drawing/2014/main" id="{866CD03E-6F7A-4A95-8080-9CDBCDF8638F}"/>
                  </a:ext>
                </a:extLst>
              </p:cNvPr>
              <p:cNvSpPr txBox="1"/>
              <p:nvPr/>
            </p:nvSpPr>
            <p:spPr>
              <a:xfrm>
                <a:off x="9660580" y="2771948"/>
                <a:ext cx="620683" cy="400110"/>
              </a:xfrm>
              <a:prstGeom prst="rect">
                <a:avLst/>
              </a:prstGeom>
              <a:noFill/>
            </p:spPr>
            <p:txBody>
              <a:bodyPr wrap="none" rtlCol="0">
                <a:spAutoFit/>
              </a:bodyPr>
              <a:lstStyle/>
              <a:p>
                <a:pPr algn="ctr"/>
                <a:r>
                  <a:rPr lang="en-US" sz="2000" dirty="0"/>
                  <a:t>NET</a:t>
                </a:r>
              </a:p>
            </p:txBody>
          </p:sp>
          <p:sp>
            <p:nvSpPr>
              <p:cNvPr id="259" name="TextBox 258">
                <a:extLst>
                  <a:ext uri="{FF2B5EF4-FFF2-40B4-BE49-F238E27FC236}">
                    <a16:creationId xmlns:a16="http://schemas.microsoft.com/office/drawing/2014/main" id="{29C4DF8E-8198-43ED-8517-E37E16FD16C3}"/>
                  </a:ext>
                </a:extLst>
              </p:cNvPr>
              <p:cNvSpPr txBox="1"/>
              <p:nvPr/>
            </p:nvSpPr>
            <p:spPr>
              <a:xfrm>
                <a:off x="9304477" y="3119432"/>
                <a:ext cx="1223412" cy="461665"/>
              </a:xfrm>
              <a:prstGeom prst="rect">
                <a:avLst/>
              </a:prstGeom>
              <a:noFill/>
            </p:spPr>
            <p:txBody>
              <a:bodyPr wrap="none" rtlCol="0">
                <a:spAutoFit/>
              </a:bodyPr>
              <a:lstStyle/>
              <a:p>
                <a:pPr algn="ctr"/>
                <a:r>
                  <a:rPr lang="en-US" sz="2400" b="1" dirty="0"/>
                  <a:t>$ 9,882</a:t>
                </a:r>
              </a:p>
            </p:txBody>
          </p:sp>
          <p:sp>
            <p:nvSpPr>
              <p:cNvPr id="260" name="TextBox 259">
                <a:extLst>
                  <a:ext uri="{FF2B5EF4-FFF2-40B4-BE49-F238E27FC236}">
                    <a16:creationId xmlns:a16="http://schemas.microsoft.com/office/drawing/2014/main" id="{D6DADDF7-3B1C-4A60-AED8-069DD305B649}"/>
                  </a:ext>
                </a:extLst>
              </p:cNvPr>
              <p:cNvSpPr txBox="1"/>
              <p:nvPr/>
            </p:nvSpPr>
            <p:spPr>
              <a:xfrm>
                <a:off x="10585917" y="3114087"/>
                <a:ext cx="1223412" cy="461665"/>
              </a:xfrm>
              <a:prstGeom prst="rect">
                <a:avLst/>
              </a:prstGeom>
              <a:noFill/>
            </p:spPr>
            <p:txBody>
              <a:bodyPr wrap="none" rtlCol="0">
                <a:spAutoFit/>
              </a:bodyPr>
              <a:lstStyle/>
              <a:p>
                <a:pPr algn="ctr"/>
                <a:r>
                  <a:rPr lang="en-US" sz="2400" b="1" dirty="0"/>
                  <a:t>$ 9,892</a:t>
                </a:r>
              </a:p>
            </p:txBody>
          </p:sp>
        </p:grpSp>
        <p:sp>
          <p:nvSpPr>
            <p:cNvPr id="255" name="TextBox 254">
              <a:extLst>
                <a:ext uri="{FF2B5EF4-FFF2-40B4-BE49-F238E27FC236}">
                  <a16:creationId xmlns:a16="http://schemas.microsoft.com/office/drawing/2014/main" id="{EF8B13C2-EFFA-45C7-A3C5-64B64EE8D515}"/>
                </a:ext>
              </a:extLst>
            </p:cNvPr>
            <p:cNvSpPr txBox="1"/>
            <p:nvPr/>
          </p:nvSpPr>
          <p:spPr>
            <a:xfrm>
              <a:off x="3790225" y="3630160"/>
              <a:ext cx="1563249" cy="461665"/>
            </a:xfrm>
            <a:prstGeom prst="rect">
              <a:avLst/>
            </a:prstGeom>
            <a:noFill/>
          </p:spPr>
          <p:txBody>
            <a:bodyPr wrap="none" rtlCol="0">
              <a:spAutoFit/>
            </a:bodyPr>
            <a:lstStyle/>
            <a:p>
              <a:pPr algn="ctr"/>
              <a:r>
                <a:rPr lang="en-US" sz="2400" b="1" dirty="0"/>
                <a:t>Minus 3%</a:t>
              </a:r>
            </a:p>
          </p:txBody>
        </p:sp>
      </p:grpSp>
    </p:spTree>
    <p:extLst>
      <p:ext uri="{BB962C8B-B14F-4D97-AF65-F5344CB8AC3E}">
        <p14:creationId xmlns:p14="http://schemas.microsoft.com/office/powerpoint/2010/main" val="5372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MINING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413379"/>
                <a:chOff x="351625" y="2305386"/>
                <a:chExt cx="5493298" cy="1413379"/>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$ 316</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407273" y="2354223"/>
                  <a:ext cx="1941918" cy="1364542"/>
                  <a:chOff x="1658349" y="2354223"/>
                  <a:chExt cx="1941918" cy="1364542"/>
                </a:xfrm>
              </p:grpSpPr>
              <p:sp>
                <p:nvSpPr>
                  <p:cNvPr id="99" name="TextBox 98">
                    <a:extLst>
                      <a:ext uri="{FF2B5EF4-FFF2-40B4-BE49-F238E27FC236}">
                        <a16:creationId xmlns:a16="http://schemas.microsoft.com/office/drawing/2014/main" id="{09B7A9F7-2EE3-4AFA-9E8C-C17568615472}"/>
                      </a:ext>
                    </a:extLst>
                  </p:cNvPr>
                  <p:cNvSpPr txBox="1"/>
                  <p:nvPr/>
                </p:nvSpPr>
                <p:spPr>
                  <a:xfrm>
                    <a:off x="1897901" y="2354223"/>
                    <a:ext cx="1572867" cy="523220"/>
                  </a:xfrm>
                  <a:prstGeom prst="rect">
                    <a:avLst/>
                  </a:prstGeom>
                  <a:noFill/>
                </p:spPr>
                <p:txBody>
                  <a:bodyPr wrap="none" rtlCol="0">
                    <a:spAutoFit/>
                  </a:bodyPr>
                  <a:lstStyle/>
                  <a:p>
                    <a:pPr algn="ctr"/>
                    <a:r>
                      <a:rPr lang="de-DE" sz="1400" dirty="0"/>
                      <a:t>Second Quality </a:t>
                    </a:r>
                  </a:p>
                  <a:p>
                    <a:pPr algn="ctr"/>
                    <a:r>
                      <a:rPr lang="de-DE" sz="1400" dirty="0"/>
                      <a:t>Railway	</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a:t>
                    </a:r>
                  </a:p>
                  <a:p>
                    <a:pPr algn="ctr"/>
                    <a:r>
                      <a:rPr lang="en-US" sz="900" b="1" dirty="0"/>
                      <a:t>Origin: Russia / </a:t>
                    </a:r>
                    <a:r>
                      <a:rPr lang="en-US" sz="900" b="1" dirty="0" err="1"/>
                      <a:t>Saydi</a:t>
                    </a:r>
                    <a:r>
                      <a:rPr lang="en-US" sz="900" b="1" dirty="0"/>
                      <a:t> </a:t>
                    </a:r>
                    <a:r>
                      <a:rPr lang="en-US" sz="900" b="1" dirty="0" err="1"/>
                      <a:t>arabia</a:t>
                    </a:r>
                    <a:r>
                      <a:rPr lang="en-US" sz="900" b="1" dirty="0"/>
                      <a:t> / Iran</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$ 326</a:t>
              </a:r>
            </a:p>
          </p:txBody>
        </p:sp>
      </p:grpSp>
      <p:grpSp>
        <p:nvGrpSpPr>
          <p:cNvPr id="253" name="Group 252">
            <a:extLst>
              <a:ext uri="{FF2B5EF4-FFF2-40B4-BE49-F238E27FC236}">
                <a16:creationId xmlns:a16="http://schemas.microsoft.com/office/drawing/2014/main" id="{64DF3638-428C-4772-B23D-B9BBD6C22EB5}"/>
              </a:ext>
            </a:extLst>
          </p:cNvPr>
          <p:cNvGrpSpPr/>
          <p:nvPr/>
        </p:nvGrpSpPr>
        <p:grpSpPr>
          <a:xfrm>
            <a:off x="297160" y="4114284"/>
            <a:ext cx="5505231" cy="1828622"/>
            <a:chOff x="319342" y="2285437"/>
            <a:chExt cx="5505231" cy="1828622"/>
          </a:xfrm>
        </p:grpSpPr>
        <p:grpSp>
          <p:nvGrpSpPr>
            <p:cNvPr id="254" name="Group 253">
              <a:extLst>
                <a:ext uri="{FF2B5EF4-FFF2-40B4-BE49-F238E27FC236}">
                  <a16:creationId xmlns:a16="http://schemas.microsoft.com/office/drawing/2014/main" id="{2CC7888D-8858-4392-9439-F09EAD77625F}"/>
                </a:ext>
              </a:extLst>
            </p:cNvPr>
            <p:cNvGrpSpPr/>
            <p:nvPr/>
          </p:nvGrpSpPr>
          <p:grpSpPr>
            <a:xfrm>
              <a:off x="319342" y="2285437"/>
              <a:ext cx="5505231" cy="1828622"/>
              <a:chOff x="6340464" y="2280369"/>
              <a:chExt cx="5505231" cy="1828622"/>
            </a:xfrm>
          </p:grpSpPr>
          <p:grpSp>
            <p:nvGrpSpPr>
              <p:cNvPr id="256" name="Group 255">
                <a:extLst>
                  <a:ext uri="{FF2B5EF4-FFF2-40B4-BE49-F238E27FC236}">
                    <a16:creationId xmlns:a16="http://schemas.microsoft.com/office/drawing/2014/main" id="{1716F382-CF80-49F3-A1FC-3F7241919667}"/>
                  </a:ext>
                </a:extLst>
              </p:cNvPr>
              <p:cNvGrpSpPr/>
              <p:nvPr/>
            </p:nvGrpSpPr>
            <p:grpSpPr>
              <a:xfrm>
                <a:off x="6340464" y="2280369"/>
                <a:ext cx="5505231" cy="1828622"/>
                <a:chOff x="6340464" y="2280369"/>
                <a:chExt cx="5505231" cy="1828622"/>
              </a:xfrm>
            </p:grpSpPr>
            <p:grpSp>
              <p:nvGrpSpPr>
                <p:cNvPr id="261" name="Group 260">
                  <a:extLst>
                    <a:ext uri="{FF2B5EF4-FFF2-40B4-BE49-F238E27FC236}">
                      <a16:creationId xmlns:a16="http://schemas.microsoft.com/office/drawing/2014/main" id="{2A254454-7B87-4644-9A69-916083FB206A}"/>
                    </a:ext>
                  </a:extLst>
                </p:cNvPr>
                <p:cNvGrpSpPr/>
                <p:nvPr/>
              </p:nvGrpSpPr>
              <p:grpSpPr>
                <a:xfrm>
                  <a:off x="6352397" y="2280369"/>
                  <a:ext cx="5493298" cy="1775612"/>
                  <a:chOff x="6352397" y="2280369"/>
                  <a:chExt cx="5493298" cy="1775612"/>
                </a:xfrm>
              </p:grpSpPr>
              <p:sp>
                <p:nvSpPr>
                  <p:cNvPr id="263" name="TextBox 262">
                    <a:extLst>
                      <a:ext uri="{FF2B5EF4-FFF2-40B4-BE49-F238E27FC236}">
                        <a16:creationId xmlns:a16="http://schemas.microsoft.com/office/drawing/2014/main" id="{EFCB66C2-866F-47D3-AB23-3A4F1529DE67}"/>
                      </a:ext>
                    </a:extLst>
                  </p:cNvPr>
                  <p:cNvSpPr txBox="1"/>
                  <p:nvPr/>
                </p:nvSpPr>
                <p:spPr>
                  <a:xfrm>
                    <a:off x="10101978" y="2280369"/>
                    <a:ext cx="871136" cy="521651"/>
                  </a:xfrm>
                  <a:prstGeom prst="rect">
                    <a:avLst/>
                  </a:prstGeom>
                  <a:noFill/>
                </p:spPr>
                <p:txBody>
                  <a:bodyPr wrap="none" rtlCol="0">
                    <a:spAutoFit/>
                  </a:bodyPr>
                  <a:lstStyle/>
                  <a:p>
                    <a:pPr algn="ctr"/>
                    <a:r>
                      <a:rPr lang="en-US" sz="3200" dirty="0"/>
                      <a:t>FOB</a:t>
                    </a:r>
                  </a:p>
                </p:txBody>
              </p:sp>
              <p:sp>
                <p:nvSpPr>
                  <p:cNvPr id="264" name="Rectangle 263">
                    <a:extLst>
                      <a:ext uri="{FF2B5EF4-FFF2-40B4-BE49-F238E27FC236}">
                        <a16:creationId xmlns:a16="http://schemas.microsoft.com/office/drawing/2014/main" id="{BAE9BBE9-1F4B-424D-9107-54FBD3FE83E8}"/>
                      </a:ext>
                    </a:extLst>
                  </p:cNvPr>
                  <p:cNvSpPr/>
                  <p:nvPr/>
                </p:nvSpPr>
                <p:spPr>
                  <a:xfrm>
                    <a:off x="9299548" y="2372976"/>
                    <a:ext cx="2546147" cy="168300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5" name="Straight Connector 264">
                    <a:extLst>
                      <a:ext uri="{FF2B5EF4-FFF2-40B4-BE49-F238E27FC236}">
                        <a16:creationId xmlns:a16="http://schemas.microsoft.com/office/drawing/2014/main" id="{77393DB1-8763-4DDE-9D8C-64EB854CCED6}"/>
                      </a:ext>
                    </a:extLst>
                  </p:cNvPr>
                  <p:cNvCxnSpPr/>
                  <p:nvPr/>
                </p:nvCxnSpPr>
                <p:spPr>
                  <a:xfrm flipH="1">
                    <a:off x="9299548" y="2802020"/>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nvGrpSpPr>
                  <p:cNvPr id="266" name="Group 265">
                    <a:extLst>
                      <a:ext uri="{FF2B5EF4-FFF2-40B4-BE49-F238E27FC236}">
                        <a16:creationId xmlns:a16="http://schemas.microsoft.com/office/drawing/2014/main" id="{0F48959E-FD16-4E4A-BE88-A96D8F666998}"/>
                      </a:ext>
                    </a:extLst>
                  </p:cNvPr>
                  <p:cNvGrpSpPr/>
                  <p:nvPr/>
                </p:nvGrpSpPr>
                <p:grpSpPr>
                  <a:xfrm>
                    <a:off x="7500573" y="2377142"/>
                    <a:ext cx="1759124" cy="1281428"/>
                    <a:chOff x="1231735" y="2496793"/>
                    <a:chExt cx="1759124" cy="1281428"/>
                  </a:xfrm>
                </p:grpSpPr>
                <p:sp>
                  <p:nvSpPr>
                    <p:cNvPr id="274" name="Rectangle 273">
                      <a:extLst>
                        <a:ext uri="{FF2B5EF4-FFF2-40B4-BE49-F238E27FC236}">
                          <a16:creationId xmlns:a16="http://schemas.microsoft.com/office/drawing/2014/main" id="{222E1042-DBA9-468F-8A81-043D04108F77}"/>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75" name="Rectangle 274">
                      <a:extLst>
                        <a:ext uri="{FF2B5EF4-FFF2-40B4-BE49-F238E27FC236}">
                          <a16:creationId xmlns:a16="http://schemas.microsoft.com/office/drawing/2014/main" id="{6053E14D-907A-4992-9207-D239DC22D9D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267" name="Rectangle 266">
                    <a:extLst>
                      <a:ext uri="{FF2B5EF4-FFF2-40B4-BE49-F238E27FC236}">
                        <a16:creationId xmlns:a16="http://schemas.microsoft.com/office/drawing/2014/main" id="{7308F3CA-79D6-4789-89DC-5FF939B6C472}"/>
                      </a:ext>
                    </a:extLst>
                  </p:cNvPr>
                  <p:cNvSpPr/>
                  <p:nvPr/>
                </p:nvSpPr>
                <p:spPr>
                  <a:xfrm>
                    <a:off x="6352397" y="2377142"/>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68" name="Group 267">
                    <a:extLst>
                      <a:ext uri="{FF2B5EF4-FFF2-40B4-BE49-F238E27FC236}">
                        <a16:creationId xmlns:a16="http://schemas.microsoft.com/office/drawing/2014/main" id="{FE61F6AA-20BC-4D9C-B139-A8FDEFA6D3FC}"/>
                      </a:ext>
                    </a:extLst>
                  </p:cNvPr>
                  <p:cNvGrpSpPr/>
                  <p:nvPr/>
                </p:nvGrpSpPr>
                <p:grpSpPr>
                  <a:xfrm>
                    <a:off x="7408045" y="2325117"/>
                    <a:ext cx="1941918" cy="1230132"/>
                    <a:chOff x="1658349" y="2350134"/>
                    <a:chExt cx="1941918" cy="1230132"/>
                  </a:xfrm>
                </p:grpSpPr>
                <p:sp>
                  <p:nvSpPr>
                    <p:cNvPr id="272" name="TextBox 271">
                      <a:extLst>
                        <a:ext uri="{FF2B5EF4-FFF2-40B4-BE49-F238E27FC236}">
                          <a16:creationId xmlns:a16="http://schemas.microsoft.com/office/drawing/2014/main" id="{D8FCE59A-3854-43C4-8331-6766E17306BA}"/>
                        </a:ext>
                      </a:extLst>
                    </p:cNvPr>
                    <p:cNvSpPr txBox="1"/>
                    <p:nvPr/>
                  </p:nvSpPr>
                  <p:spPr>
                    <a:xfrm>
                      <a:off x="1972606" y="2350134"/>
                      <a:ext cx="1282723" cy="523220"/>
                    </a:xfrm>
                    <a:prstGeom prst="rect">
                      <a:avLst/>
                    </a:prstGeom>
                    <a:noFill/>
                  </p:spPr>
                  <p:txBody>
                    <a:bodyPr wrap="none" rtlCol="0">
                      <a:spAutoFit/>
                    </a:bodyPr>
                    <a:lstStyle/>
                    <a:p>
                      <a:pPr algn="ctr"/>
                      <a:r>
                        <a:rPr lang="de-DE" sz="1400" dirty="0"/>
                        <a:t>Aluminum </a:t>
                      </a:r>
                    </a:p>
                    <a:p>
                      <a:pPr algn="ctr"/>
                      <a:r>
                        <a:rPr lang="de-DE" sz="1400" dirty="0"/>
                        <a:t>ingots  99.7%</a:t>
                      </a:r>
                      <a:endParaRPr lang="en-US" sz="1400" dirty="0"/>
                    </a:p>
                  </p:txBody>
                </p:sp>
                <p:sp>
                  <p:nvSpPr>
                    <p:cNvPr id="273" name="TextBox 272">
                      <a:extLst>
                        <a:ext uri="{FF2B5EF4-FFF2-40B4-BE49-F238E27FC236}">
                          <a16:creationId xmlns:a16="http://schemas.microsoft.com/office/drawing/2014/main" id="{F088C03F-42A0-475F-B282-4A38636BCA30}"/>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a:t>
                      </a:r>
                    </a:p>
                    <a:p>
                      <a:pPr algn="ctr"/>
                      <a:r>
                        <a:rPr lang="en-US" sz="900" b="1" dirty="0"/>
                        <a:t>Origin: Russia / Iran</a:t>
                      </a:r>
                    </a:p>
                  </p:txBody>
                </p:sp>
              </p:grpSp>
              <p:cxnSp>
                <p:nvCxnSpPr>
                  <p:cNvPr id="269" name="Straight Connector 268">
                    <a:extLst>
                      <a:ext uri="{FF2B5EF4-FFF2-40B4-BE49-F238E27FC236}">
                        <a16:creationId xmlns:a16="http://schemas.microsoft.com/office/drawing/2014/main" id="{A574502E-723D-46E6-BEFA-7434C8D828B6}"/>
                      </a:ext>
                    </a:extLst>
                  </p:cNvPr>
                  <p:cNvCxnSpPr/>
                  <p:nvPr/>
                </p:nvCxnSpPr>
                <p:spPr>
                  <a:xfrm flipH="1">
                    <a:off x="9299548" y="3142679"/>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345B8BD0-D324-4FBE-83FC-51BE0B6E051F}"/>
                      </a:ext>
                    </a:extLst>
                  </p:cNvPr>
                  <p:cNvCxnSpPr>
                    <a:cxnSpLocks/>
                  </p:cNvCxnSpPr>
                  <p:nvPr/>
                </p:nvCxnSpPr>
                <p:spPr>
                  <a:xfrm>
                    <a:off x="10537546" y="2830612"/>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5FB81438-E1F1-4B56-9550-5BE4AA711A44}"/>
                      </a:ext>
                    </a:extLst>
                  </p:cNvPr>
                  <p:cNvCxnSpPr/>
                  <p:nvPr/>
                </p:nvCxnSpPr>
                <p:spPr>
                  <a:xfrm flipH="1">
                    <a:off x="9299548" y="3624648"/>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262" name="TextBox 261">
                  <a:extLst>
                    <a:ext uri="{FF2B5EF4-FFF2-40B4-BE49-F238E27FC236}">
                      <a16:creationId xmlns:a16="http://schemas.microsoft.com/office/drawing/2014/main" id="{6BA12138-C87F-4E2E-9B64-9A030C34C936}"/>
                    </a:ext>
                  </a:extLst>
                </p:cNvPr>
                <p:cNvSpPr txBox="1"/>
                <p:nvPr/>
              </p:nvSpPr>
              <p:spPr>
                <a:xfrm>
                  <a:off x="6340464" y="3708881"/>
                  <a:ext cx="2299008" cy="400110"/>
                </a:xfrm>
                <a:prstGeom prst="rect">
                  <a:avLst/>
                </a:prstGeom>
                <a:noFill/>
              </p:spPr>
              <p:txBody>
                <a:bodyPr wrap="square" rtlCol="0">
                  <a:spAutoFit/>
                </a:bodyPr>
                <a:lstStyle/>
                <a:p>
                  <a:r>
                    <a:rPr lang="en-US" sz="1000" b="1" dirty="0"/>
                    <a:t>Commission:  1.00% seller side,  1.00% Buyer side Per Metric Ton</a:t>
                  </a:r>
                </a:p>
              </p:txBody>
            </p:sp>
          </p:grpSp>
          <p:sp>
            <p:nvSpPr>
              <p:cNvPr id="257" name="TextBox 256">
                <a:extLst>
                  <a:ext uri="{FF2B5EF4-FFF2-40B4-BE49-F238E27FC236}">
                    <a16:creationId xmlns:a16="http://schemas.microsoft.com/office/drawing/2014/main" id="{5D431959-70E8-485B-9947-B1ECF9005271}"/>
                  </a:ext>
                </a:extLst>
              </p:cNvPr>
              <p:cNvSpPr txBox="1"/>
              <p:nvPr/>
            </p:nvSpPr>
            <p:spPr>
              <a:xfrm>
                <a:off x="10655869" y="2774546"/>
                <a:ext cx="1043876" cy="400110"/>
              </a:xfrm>
              <a:prstGeom prst="rect">
                <a:avLst/>
              </a:prstGeom>
              <a:noFill/>
            </p:spPr>
            <p:txBody>
              <a:bodyPr wrap="none" rtlCol="0">
                <a:spAutoFit/>
              </a:bodyPr>
              <a:lstStyle/>
              <a:p>
                <a:pPr algn="ctr"/>
                <a:r>
                  <a:rPr lang="en-US" sz="2000" dirty="0"/>
                  <a:t>GROSS</a:t>
                </a:r>
              </a:p>
            </p:txBody>
          </p:sp>
          <p:sp>
            <p:nvSpPr>
              <p:cNvPr id="258" name="TextBox 257">
                <a:extLst>
                  <a:ext uri="{FF2B5EF4-FFF2-40B4-BE49-F238E27FC236}">
                    <a16:creationId xmlns:a16="http://schemas.microsoft.com/office/drawing/2014/main" id="{866CD03E-6F7A-4A95-8080-9CDBCDF8638F}"/>
                  </a:ext>
                </a:extLst>
              </p:cNvPr>
              <p:cNvSpPr txBox="1"/>
              <p:nvPr/>
            </p:nvSpPr>
            <p:spPr>
              <a:xfrm>
                <a:off x="9660580" y="2771948"/>
                <a:ext cx="620683" cy="400110"/>
              </a:xfrm>
              <a:prstGeom prst="rect">
                <a:avLst/>
              </a:prstGeom>
              <a:noFill/>
            </p:spPr>
            <p:txBody>
              <a:bodyPr wrap="none" rtlCol="0">
                <a:spAutoFit/>
              </a:bodyPr>
              <a:lstStyle/>
              <a:p>
                <a:pPr algn="ctr"/>
                <a:r>
                  <a:rPr lang="en-US" sz="2000" dirty="0"/>
                  <a:t>NET</a:t>
                </a:r>
              </a:p>
            </p:txBody>
          </p:sp>
          <p:sp>
            <p:nvSpPr>
              <p:cNvPr id="259" name="TextBox 258">
                <a:extLst>
                  <a:ext uri="{FF2B5EF4-FFF2-40B4-BE49-F238E27FC236}">
                    <a16:creationId xmlns:a16="http://schemas.microsoft.com/office/drawing/2014/main" id="{29C4DF8E-8198-43ED-8517-E37E16FD16C3}"/>
                  </a:ext>
                </a:extLst>
              </p:cNvPr>
              <p:cNvSpPr txBox="1"/>
              <p:nvPr/>
            </p:nvSpPr>
            <p:spPr>
              <a:xfrm>
                <a:off x="9304477" y="3119432"/>
                <a:ext cx="1223412" cy="461665"/>
              </a:xfrm>
              <a:prstGeom prst="rect">
                <a:avLst/>
              </a:prstGeom>
              <a:noFill/>
            </p:spPr>
            <p:txBody>
              <a:bodyPr wrap="none" rtlCol="0">
                <a:spAutoFit/>
              </a:bodyPr>
              <a:lstStyle/>
              <a:p>
                <a:pPr algn="ctr"/>
                <a:r>
                  <a:rPr lang="en-US" sz="2400" b="1" dirty="0"/>
                  <a:t>$ 3,258</a:t>
                </a:r>
              </a:p>
            </p:txBody>
          </p:sp>
          <p:sp>
            <p:nvSpPr>
              <p:cNvPr id="260" name="TextBox 259">
                <a:extLst>
                  <a:ext uri="{FF2B5EF4-FFF2-40B4-BE49-F238E27FC236}">
                    <a16:creationId xmlns:a16="http://schemas.microsoft.com/office/drawing/2014/main" id="{D6DADDF7-3B1C-4A60-AED8-069DD305B649}"/>
                  </a:ext>
                </a:extLst>
              </p:cNvPr>
              <p:cNvSpPr txBox="1"/>
              <p:nvPr/>
            </p:nvSpPr>
            <p:spPr>
              <a:xfrm>
                <a:off x="10585917" y="3114087"/>
                <a:ext cx="1223412" cy="461665"/>
              </a:xfrm>
              <a:prstGeom prst="rect">
                <a:avLst/>
              </a:prstGeom>
              <a:noFill/>
            </p:spPr>
            <p:txBody>
              <a:bodyPr wrap="none" rtlCol="0">
                <a:spAutoFit/>
              </a:bodyPr>
              <a:lstStyle/>
              <a:p>
                <a:pPr algn="ctr"/>
                <a:r>
                  <a:rPr lang="en-US" sz="2400" b="1" dirty="0"/>
                  <a:t>$ 3,268</a:t>
                </a:r>
              </a:p>
            </p:txBody>
          </p:sp>
        </p:grpSp>
        <p:sp>
          <p:nvSpPr>
            <p:cNvPr id="255" name="TextBox 254">
              <a:extLst>
                <a:ext uri="{FF2B5EF4-FFF2-40B4-BE49-F238E27FC236}">
                  <a16:creationId xmlns:a16="http://schemas.microsoft.com/office/drawing/2014/main" id="{EF8B13C2-EFFA-45C7-A3C5-64B64EE8D515}"/>
                </a:ext>
              </a:extLst>
            </p:cNvPr>
            <p:cNvSpPr txBox="1"/>
            <p:nvPr/>
          </p:nvSpPr>
          <p:spPr>
            <a:xfrm>
              <a:off x="3790225" y="3630160"/>
              <a:ext cx="1563249" cy="461665"/>
            </a:xfrm>
            <a:prstGeom prst="rect">
              <a:avLst/>
            </a:prstGeom>
            <a:noFill/>
          </p:spPr>
          <p:txBody>
            <a:bodyPr wrap="none" rtlCol="0">
              <a:spAutoFit/>
            </a:bodyPr>
            <a:lstStyle/>
            <a:p>
              <a:pPr algn="ctr"/>
              <a:r>
                <a:rPr lang="en-US" sz="2400" b="1" dirty="0"/>
                <a:t>Minus 5%</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413379"/>
                <a:chOff x="351625" y="2305386"/>
                <a:chExt cx="5493298" cy="1413379"/>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$ 663</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70731"/>
                  <a:ext cx="1941918" cy="1248034"/>
                  <a:chOff x="1658349" y="2470731"/>
                  <a:chExt cx="1941918" cy="1248034"/>
                </a:xfrm>
              </p:grpSpPr>
              <p:sp>
                <p:nvSpPr>
                  <p:cNvPr id="139" name="TextBox 138">
                    <a:extLst>
                      <a:ext uri="{FF2B5EF4-FFF2-40B4-BE49-F238E27FC236}">
                        <a16:creationId xmlns:a16="http://schemas.microsoft.com/office/drawing/2014/main" id="{14500876-E031-4D4F-B721-54CB621A1E5B}"/>
                      </a:ext>
                    </a:extLst>
                  </p:cNvPr>
                  <p:cNvSpPr txBox="1"/>
                  <p:nvPr/>
                </p:nvSpPr>
                <p:spPr>
                  <a:xfrm>
                    <a:off x="2136745" y="2470731"/>
                    <a:ext cx="936475" cy="307777"/>
                  </a:xfrm>
                  <a:prstGeom prst="rect">
                    <a:avLst/>
                  </a:prstGeom>
                  <a:noFill/>
                </p:spPr>
                <p:txBody>
                  <a:bodyPr wrap="none" rtlCol="0">
                    <a:spAutoFit/>
                  </a:bodyPr>
                  <a:lstStyle/>
                  <a:p>
                    <a:pPr algn="ctr"/>
                    <a:r>
                      <a:rPr lang="de-DE" sz="1400" dirty="0"/>
                      <a:t>Billet iron</a:t>
                    </a:r>
                    <a:endParaRPr lang="en-US" sz="1400" dirty="0"/>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a:t>
                    </a:r>
                  </a:p>
                  <a:p>
                    <a:pPr algn="ctr"/>
                    <a:r>
                      <a:rPr lang="en-US" sz="900" b="1" dirty="0"/>
                      <a:t>Origin: Russia / </a:t>
                    </a:r>
                    <a:r>
                      <a:rPr lang="en-US" sz="900" b="1" dirty="0" err="1"/>
                      <a:t>Saydi</a:t>
                    </a:r>
                    <a:r>
                      <a:rPr lang="en-US" sz="900" b="1" dirty="0"/>
                      <a:t> </a:t>
                    </a:r>
                    <a:r>
                      <a:rPr lang="en-US" sz="900" b="1" dirty="0" err="1"/>
                      <a:t>arabia</a:t>
                    </a:r>
                    <a:r>
                      <a:rPr lang="en-US" sz="900" b="1" dirty="0"/>
                      <a:t> / Iran</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$ 673</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5835" y="4113889"/>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 Metric Ton</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$ 460</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365514"/>
                  <a:ext cx="1941918" cy="1214752"/>
                  <a:chOff x="1658349" y="2365514"/>
                  <a:chExt cx="1941918" cy="1214752"/>
                </a:xfrm>
              </p:grpSpPr>
              <p:sp>
                <p:nvSpPr>
                  <p:cNvPr id="159" name="TextBox 158">
                    <a:extLst>
                      <a:ext uri="{FF2B5EF4-FFF2-40B4-BE49-F238E27FC236}">
                        <a16:creationId xmlns:a16="http://schemas.microsoft.com/office/drawing/2014/main" id="{2479E145-CD12-4736-8EA2-2E2FA4BC87F8}"/>
                      </a:ext>
                    </a:extLst>
                  </p:cNvPr>
                  <p:cNvSpPr txBox="1"/>
                  <p:nvPr/>
                </p:nvSpPr>
                <p:spPr>
                  <a:xfrm>
                    <a:off x="1669870" y="2365514"/>
                    <a:ext cx="1887056" cy="507831"/>
                  </a:xfrm>
                  <a:prstGeom prst="rect">
                    <a:avLst/>
                  </a:prstGeom>
                  <a:noFill/>
                </p:spPr>
                <p:txBody>
                  <a:bodyPr wrap="none" rtlCol="0">
                    <a:spAutoFit/>
                  </a:bodyPr>
                  <a:lstStyle/>
                  <a:p>
                    <a:pPr algn="ctr"/>
                    <a:r>
                      <a:rPr lang="en-US" sz="900" b="1" dirty="0"/>
                      <a:t>USED RAIL SCRAPS </a:t>
                    </a:r>
                  </a:p>
                  <a:p>
                    <a:pPr algn="ctr"/>
                    <a:r>
                      <a:rPr lang="en-US" sz="900" b="1" dirty="0"/>
                      <a:t>ISRI CODE R50, R65 HSM 1&amp;2 </a:t>
                    </a:r>
                  </a:p>
                  <a:p>
                    <a:pPr algn="ctr"/>
                    <a:r>
                      <a:rPr lang="en-US" sz="900" b="1" dirty="0"/>
                      <a:t>(80:20) AS PER ISRI 200-206-211</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a:t>
                    </a:r>
                  </a:p>
                  <a:p>
                    <a:pPr algn="ctr"/>
                    <a:r>
                      <a:rPr lang="en-US" sz="900" b="1" dirty="0"/>
                      <a:t>Origin: Russia</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$ 470</a:t>
              </a:r>
            </a:p>
          </p:txBody>
        </p:sp>
      </p:grpSp>
    </p:spTree>
    <p:extLst>
      <p:ext uri="{BB962C8B-B14F-4D97-AF65-F5344CB8AC3E}">
        <p14:creationId xmlns:p14="http://schemas.microsoft.com/office/powerpoint/2010/main" val="24286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MINING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$ 149</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407273" y="2354223"/>
                  <a:ext cx="1941918" cy="1226043"/>
                  <a:chOff x="1658349" y="2354223"/>
                  <a:chExt cx="1941918" cy="1226043"/>
                </a:xfrm>
              </p:grpSpPr>
              <p:sp>
                <p:nvSpPr>
                  <p:cNvPr id="99" name="TextBox 98">
                    <a:extLst>
                      <a:ext uri="{FF2B5EF4-FFF2-40B4-BE49-F238E27FC236}">
                        <a16:creationId xmlns:a16="http://schemas.microsoft.com/office/drawing/2014/main" id="{09B7A9F7-2EE3-4AFA-9E8C-C17568615472}"/>
                      </a:ext>
                    </a:extLst>
                  </p:cNvPr>
                  <p:cNvSpPr txBox="1"/>
                  <p:nvPr/>
                </p:nvSpPr>
                <p:spPr>
                  <a:xfrm>
                    <a:off x="2099879" y="2354223"/>
                    <a:ext cx="1168910" cy="523220"/>
                  </a:xfrm>
                  <a:prstGeom prst="rect">
                    <a:avLst/>
                  </a:prstGeom>
                  <a:noFill/>
                </p:spPr>
                <p:txBody>
                  <a:bodyPr wrap="none" rtlCol="0">
                    <a:spAutoFit/>
                  </a:bodyPr>
                  <a:lstStyle/>
                  <a:p>
                    <a:pPr algn="ctr"/>
                    <a:r>
                      <a:rPr lang="de-DE" sz="1400" dirty="0"/>
                      <a:t> IRON ORE </a:t>
                    </a:r>
                  </a:p>
                  <a:p>
                    <a:pPr algn="ctr"/>
                    <a:r>
                      <a:rPr lang="de-DE" sz="1400" dirty="0"/>
                      <a:t>63% - 64.5%</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a:t>
                    </a:r>
                  </a:p>
                  <a:p>
                    <a:pPr algn="ctr"/>
                    <a:r>
                      <a:rPr lang="en-US" sz="900" b="1" dirty="0"/>
                      <a:t>Origin: Russia / Iran</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$ 159</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531135" y="3160369"/>
                  <a:ext cx="790601" cy="461665"/>
                </a:xfrm>
                <a:prstGeom prst="rect">
                  <a:avLst/>
                </a:prstGeom>
                <a:noFill/>
              </p:spPr>
              <p:txBody>
                <a:bodyPr wrap="none" rtlCol="0">
                  <a:spAutoFit/>
                </a:bodyPr>
                <a:lstStyle/>
                <a:p>
                  <a:pPr algn="ctr"/>
                  <a:r>
                    <a:rPr lang="en-US" sz="2400" b="1" dirty="0"/>
                    <a:t>$ 58</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70731"/>
                  <a:ext cx="1941918" cy="1109535"/>
                  <a:chOff x="1658349" y="2470731"/>
                  <a:chExt cx="1941918" cy="1109535"/>
                </a:xfrm>
              </p:grpSpPr>
              <p:sp>
                <p:nvSpPr>
                  <p:cNvPr id="139" name="TextBox 138">
                    <a:extLst>
                      <a:ext uri="{FF2B5EF4-FFF2-40B4-BE49-F238E27FC236}">
                        <a16:creationId xmlns:a16="http://schemas.microsoft.com/office/drawing/2014/main" id="{14500876-E031-4D4F-B721-54CB621A1E5B}"/>
                      </a:ext>
                    </a:extLst>
                  </p:cNvPr>
                  <p:cNvSpPr txBox="1"/>
                  <p:nvPr/>
                </p:nvSpPr>
                <p:spPr>
                  <a:xfrm>
                    <a:off x="1715156" y="2470731"/>
                    <a:ext cx="1779654" cy="307777"/>
                  </a:xfrm>
                  <a:prstGeom prst="rect">
                    <a:avLst/>
                  </a:prstGeom>
                  <a:noFill/>
                </p:spPr>
                <p:txBody>
                  <a:bodyPr wrap="none" rtlCol="0">
                    <a:spAutoFit/>
                  </a:bodyPr>
                  <a:lstStyle/>
                  <a:p>
                    <a:pPr algn="ctr"/>
                    <a:r>
                      <a:rPr lang="de-DE" sz="1400" dirty="0"/>
                      <a:t> CEMENT 42.5 R&amp;S </a:t>
                    </a:r>
                    <a:endParaRPr lang="en-US" sz="1400" dirty="0"/>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773111" y="3155245"/>
              <a:ext cx="790601" cy="461665"/>
            </a:xfrm>
            <a:prstGeom prst="rect">
              <a:avLst/>
            </a:prstGeom>
            <a:noFill/>
          </p:spPr>
          <p:txBody>
            <a:bodyPr wrap="none" rtlCol="0">
              <a:spAutoFit/>
            </a:bodyPr>
            <a:lstStyle/>
            <a:p>
              <a:pPr algn="ctr"/>
              <a:r>
                <a:rPr lang="en-US" sz="2400" b="1" dirty="0"/>
                <a:t>$ 68</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$ 120</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56743"/>
                  <a:ext cx="1941918" cy="1123523"/>
                  <a:chOff x="1658349" y="2456743"/>
                  <a:chExt cx="1941918" cy="1123523"/>
                </a:xfrm>
              </p:grpSpPr>
              <p:sp>
                <p:nvSpPr>
                  <p:cNvPr id="159" name="TextBox 158">
                    <a:extLst>
                      <a:ext uri="{FF2B5EF4-FFF2-40B4-BE49-F238E27FC236}">
                        <a16:creationId xmlns:a16="http://schemas.microsoft.com/office/drawing/2014/main" id="{2479E145-CD12-4736-8EA2-2E2FA4BC87F8}"/>
                      </a:ext>
                    </a:extLst>
                  </p:cNvPr>
                  <p:cNvSpPr txBox="1"/>
                  <p:nvPr/>
                </p:nvSpPr>
                <p:spPr>
                  <a:xfrm>
                    <a:off x="1882677" y="2456743"/>
                    <a:ext cx="1467069" cy="307777"/>
                  </a:xfrm>
                  <a:prstGeom prst="rect">
                    <a:avLst/>
                  </a:prstGeom>
                  <a:noFill/>
                </p:spPr>
                <p:txBody>
                  <a:bodyPr wrap="none" rtlCol="0">
                    <a:spAutoFit/>
                  </a:bodyPr>
                  <a:lstStyle/>
                  <a:p>
                    <a:pPr algn="ctr"/>
                    <a:r>
                      <a:rPr lang="en-US" sz="1400" dirty="0"/>
                      <a:t> White cement</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Ukraine</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$ 130</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391794"/>
                <a:chOff x="351625" y="2305386"/>
                <a:chExt cx="5493298" cy="1391794"/>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531135" y="3160369"/>
                  <a:ext cx="790601" cy="461665"/>
                </a:xfrm>
                <a:prstGeom prst="rect">
                  <a:avLst/>
                </a:prstGeom>
                <a:noFill/>
              </p:spPr>
              <p:txBody>
                <a:bodyPr wrap="none" rtlCol="0">
                  <a:spAutoFit/>
                </a:bodyPr>
                <a:lstStyle/>
                <a:p>
                  <a:pPr algn="ctr"/>
                  <a:r>
                    <a:rPr lang="en-US" sz="2400" b="1" dirty="0"/>
                    <a:t>$ 65</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499801" y="2402159"/>
                  <a:ext cx="1759124" cy="1281428"/>
                  <a:chOff x="1231735" y="2496793"/>
                  <a:chExt cx="1759124" cy="1281428"/>
                </a:xfrm>
              </p:grpSpPr>
              <p:sp>
                <p:nvSpPr>
                  <p:cNvPr id="180" name="Rectangle 179">
                    <a:extLst>
                      <a:ext uri="{FF2B5EF4-FFF2-40B4-BE49-F238E27FC236}">
                        <a16:creationId xmlns:a16="http://schemas.microsoft.com/office/drawing/2014/main" id="{93C935A1-975F-447C-9765-27322E3F4BD3}"/>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3" y="2461874"/>
                  <a:ext cx="1941918" cy="1118392"/>
                  <a:chOff x="1658349" y="2461874"/>
                  <a:chExt cx="1941918" cy="1118392"/>
                </a:xfrm>
              </p:grpSpPr>
              <p:sp>
                <p:nvSpPr>
                  <p:cNvPr id="178" name="TextBox 177">
                    <a:extLst>
                      <a:ext uri="{FF2B5EF4-FFF2-40B4-BE49-F238E27FC236}">
                        <a16:creationId xmlns:a16="http://schemas.microsoft.com/office/drawing/2014/main" id="{4E87ED19-5A2C-4262-8EF8-56AA9CFE8152}"/>
                      </a:ext>
                    </a:extLst>
                  </p:cNvPr>
                  <p:cNvSpPr txBox="1"/>
                  <p:nvPr/>
                </p:nvSpPr>
                <p:spPr>
                  <a:xfrm>
                    <a:off x="1707408" y="2461874"/>
                    <a:ext cx="1829348" cy="307777"/>
                  </a:xfrm>
                  <a:prstGeom prst="rect">
                    <a:avLst/>
                  </a:prstGeom>
                  <a:noFill/>
                </p:spPr>
                <p:txBody>
                  <a:bodyPr wrap="none" rtlCol="0">
                    <a:spAutoFit/>
                  </a:bodyPr>
                  <a:lstStyle/>
                  <a:p>
                    <a:pPr algn="ctr"/>
                    <a:r>
                      <a:rPr lang="de-DE" sz="1400" dirty="0"/>
                      <a:t> CEMENT  52.5 R&amp;S </a:t>
                    </a:r>
                    <a:endParaRPr lang="en-US" sz="1400" dirty="0"/>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773111" y="3155245"/>
              <a:ext cx="790601" cy="461665"/>
            </a:xfrm>
            <a:prstGeom prst="rect">
              <a:avLst/>
            </a:prstGeom>
            <a:noFill/>
          </p:spPr>
          <p:txBody>
            <a:bodyPr wrap="none" rtlCol="0">
              <a:spAutoFit/>
            </a:bodyPr>
            <a:lstStyle/>
            <a:p>
              <a:pPr algn="ctr"/>
              <a:r>
                <a:rPr lang="en-US" sz="2400" b="1" dirty="0"/>
                <a:t>$ 75</a:t>
              </a:r>
            </a:p>
          </p:txBody>
        </p:sp>
      </p:grpSp>
    </p:spTree>
    <p:extLst>
      <p:ext uri="{BB962C8B-B14F-4D97-AF65-F5344CB8AC3E}">
        <p14:creationId xmlns:p14="http://schemas.microsoft.com/office/powerpoint/2010/main" val="35921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MINING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 Metric Ton</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$ 1,039</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407273" y="2470844"/>
                  <a:ext cx="1941918" cy="1109422"/>
                  <a:chOff x="1658349" y="2470844"/>
                  <a:chExt cx="1941918" cy="1109422"/>
                </a:xfrm>
              </p:grpSpPr>
              <p:sp>
                <p:nvSpPr>
                  <p:cNvPr id="99" name="TextBox 98">
                    <a:extLst>
                      <a:ext uri="{FF2B5EF4-FFF2-40B4-BE49-F238E27FC236}">
                        <a16:creationId xmlns:a16="http://schemas.microsoft.com/office/drawing/2014/main" id="{09B7A9F7-2EE3-4AFA-9E8C-C17568615472}"/>
                      </a:ext>
                    </a:extLst>
                  </p:cNvPr>
                  <p:cNvSpPr txBox="1"/>
                  <p:nvPr/>
                </p:nvSpPr>
                <p:spPr>
                  <a:xfrm>
                    <a:off x="2176571" y="2470844"/>
                    <a:ext cx="931665" cy="307777"/>
                  </a:xfrm>
                  <a:prstGeom prst="rect">
                    <a:avLst/>
                  </a:prstGeom>
                  <a:noFill/>
                </p:spPr>
                <p:txBody>
                  <a:bodyPr wrap="none" rtlCol="0">
                    <a:spAutoFit/>
                  </a:bodyPr>
                  <a:lstStyle/>
                  <a:p>
                    <a:pPr algn="ctr"/>
                    <a:r>
                      <a:rPr lang="de-DE" sz="1400" dirty="0"/>
                      <a:t>Platinum</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Ukraine</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$ 1,049</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 Metric Ton</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$ 801</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365108"/>
                  <a:ext cx="1941918" cy="1244086"/>
                  <a:chOff x="1658349" y="2365108"/>
                  <a:chExt cx="1941918" cy="1244086"/>
                </a:xfrm>
              </p:grpSpPr>
              <p:sp>
                <p:nvSpPr>
                  <p:cNvPr id="139" name="TextBox 138">
                    <a:extLst>
                      <a:ext uri="{FF2B5EF4-FFF2-40B4-BE49-F238E27FC236}">
                        <a16:creationId xmlns:a16="http://schemas.microsoft.com/office/drawing/2014/main" id="{14500876-E031-4D4F-B721-54CB621A1E5B}"/>
                      </a:ext>
                    </a:extLst>
                  </p:cNvPr>
                  <p:cNvSpPr txBox="1"/>
                  <p:nvPr/>
                </p:nvSpPr>
                <p:spPr>
                  <a:xfrm>
                    <a:off x="1671875" y="2365108"/>
                    <a:ext cx="1866217" cy="523220"/>
                  </a:xfrm>
                  <a:prstGeom prst="rect">
                    <a:avLst/>
                  </a:prstGeom>
                  <a:noFill/>
                </p:spPr>
                <p:txBody>
                  <a:bodyPr wrap="none" rtlCol="0">
                    <a:spAutoFit/>
                  </a:bodyPr>
                  <a:lstStyle/>
                  <a:p>
                    <a:pPr algn="ctr"/>
                    <a:r>
                      <a:rPr lang="de-DE" sz="1400" dirty="0"/>
                      <a:t>STEEL BARS</a:t>
                    </a:r>
                  </a:p>
                  <a:p>
                    <a:pPr algn="ctr"/>
                    <a:r>
                      <a:rPr lang="de-DE" sz="1400" dirty="0"/>
                      <a:t>8,10,12,14,16-32MM</a:t>
                    </a:r>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824364"/>
                    <a:ext cx="1941918" cy="784830"/>
                  </a:xfrm>
                  <a:prstGeom prst="rect">
                    <a:avLst/>
                  </a:prstGeom>
                  <a:noFill/>
                </p:spPr>
                <p:txBody>
                  <a:bodyPr wrap="square" rtlCol="0">
                    <a:spAutoFit/>
                  </a:bodyPr>
                  <a:lstStyle/>
                  <a:p>
                    <a:pPr algn="ctr"/>
                    <a:endParaRPr lang="en-US" sz="900" b="1" dirty="0"/>
                  </a:p>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Ukraine</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$ 811</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$ 3,660</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56743"/>
                  <a:ext cx="1941918" cy="1123523"/>
                  <a:chOff x="1658349" y="2456743"/>
                  <a:chExt cx="1941918" cy="1123523"/>
                </a:xfrm>
              </p:grpSpPr>
              <p:sp>
                <p:nvSpPr>
                  <p:cNvPr id="159" name="TextBox 158">
                    <a:extLst>
                      <a:ext uri="{FF2B5EF4-FFF2-40B4-BE49-F238E27FC236}">
                        <a16:creationId xmlns:a16="http://schemas.microsoft.com/office/drawing/2014/main" id="{2479E145-CD12-4736-8EA2-2E2FA4BC87F8}"/>
                      </a:ext>
                    </a:extLst>
                  </p:cNvPr>
                  <p:cNvSpPr txBox="1"/>
                  <p:nvPr/>
                </p:nvSpPr>
                <p:spPr>
                  <a:xfrm>
                    <a:off x="2325907" y="2456743"/>
                    <a:ext cx="580608" cy="307777"/>
                  </a:xfrm>
                  <a:prstGeom prst="rect">
                    <a:avLst/>
                  </a:prstGeom>
                  <a:noFill/>
                </p:spPr>
                <p:txBody>
                  <a:bodyPr wrap="none" rtlCol="0">
                    <a:spAutoFit/>
                  </a:bodyPr>
                  <a:lstStyle/>
                  <a:p>
                    <a:pPr algn="ctr"/>
                    <a:r>
                      <a:rPr lang="en-US" sz="1400" dirty="0"/>
                      <a:t>Zinc </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a:t>
                    </a:r>
                  </a:p>
                  <a:p>
                    <a:pPr algn="ctr"/>
                    <a:r>
                      <a:rPr lang="en-US" sz="900" b="1" dirty="0"/>
                      <a:t>/ month </a:t>
                    </a:r>
                  </a:p>
                  <a:p>
                    <a:pPr algn="ctr"/>
                    <a:r>
                      <a:rPr lang="en-US" sz="900" b="1" dirty="0"/>
                      <a:t>Origin: Russia / Egypt</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$ 3,670</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 Metric Ton</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391794"/>
                <a:chOff x="351625" y="2305386"/>
                <a:chExt cx="5493298" cy="1391794"/>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$ 270</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499801" y="2402159"/>
                  <a:ext cx="1759124" cy="1281428"/>
                  <a:chOff x="1231735" y="2496793"/>
                  <a:chExt cx="1759124" cy="1281428"/>
                </a:xfrm>
              </p:grpSpPr>
              <p:sp>
                <p:nvSpPr>
                  <p:cNvPr id="180" name="Rectangle 179">
                    <a:extLst>
                      <a:ext uri="{FF2B5EF4-FFF2-40B4-BE49-F238E27FC236}">
                        <a16:creationId xmlns:a16="http://schemas.microsoft.com/office/drawing/2014/main" id="{93C935A1-975F-447C-9765-27322E3F4BD3}"/>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3" y="2461874"/>
                  <a:ext cx="1941918" cy="1118392"/>
                  <a:chOff x="1658349" y="2461874"/>
                  <a:chExt cx="1941918" cy="1118392"/>
                </a:xfrm>
              </p:grpSpPr>
              <p:sp>
                <p:nvSpPr>
                  <p:cNvPr id="178" name="TextBox 177">
                    <a:extLst>
                      <a:ext uri="{FF2B5EF4-FFF2-40B4-BE49-F238E27FC236}">
                        <a16:creationId xmlns:a16="http://schemas.microsoft.com/office/drawing/2014/main" id="{4E87ED19-5A2C-4262-8EF8-56AA9CFE8152}"/>
                      </a:ext>
                    </a:extLst>
                  </p:cNvPr>
                  <p:cNvSpPr txBox="1"/>
                  <p:nvPr/>
                </p:nvSpPr>
                <p:spPr>
                  <a:xfrm>
                    <a:off x="2318954" y="2461874"/>
                    <a:ext cx="606255" cy="307777"/>
                  </a:xfrm>
                  <a:prstGeom prst="rect">
                    <a:avLst/>
                  </a:prstGeom>
                  <a:noFill/>
                </p:spPr>
                <p:txBody>
                  <a:bodyPr wrap="none" rtlCol="0">
                    <a:spAutoFit/>
                  </a:bodyPr>
                  <a:lstStyle/>
                  <a:p>
                    <a:pPr algn="ctr"/>
                    <a:r>
                      <a:rPr lang="de-DE" sz="1400" dirty="0"/>
                      <a:t>Coal</a:t>
                    </a:r>
                    <a:endParaRPr lang="en-US" sz="1400" dirty="0"/>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$ 280</a:t>
              </a:r>
            </a:p>
          </p:txBody>
        </p:sp>
      </p:grpSp>
    </p:spTree>
    <p:extLst>
      <p:ext uri="{BB962C8B-B14F-4D97-AF65-F5344CB8AC3E}">
        <p14:creationId xmlns:p14="http://schemas.microsoft.com/office/powerpoint/2010/main" val="428106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MINING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94917" cy="1765137"/>
            <a:chOff x="271763" y="2305386"/>
            <a:chExt cx="5594917"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228168" y="3160369"/>
                  <a:ext cx="1396536" cy="461665"/>
                </a:xfrm>
                <a:prstGeom prst="rect">
                  <a:avLst/>
                </a:prstGeom>
                <a:noFill/>
              </p:spPr>
              <p:txBody>
                <a:bodyPr wrap="none" rtlCol="0">
                  <a:spAutoFit/>
                </a:bodyPr>
                <a:lstStyle/>
                <a:p>
                  <a:pPr algn="ctr"/>
                  <a:r>
                    <a:rPr lang="en-US" sz="2400" b="1" dirty="0"/>
                    <a:t>$ 43,027</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407273" y="2470844"/>
                  <a:ext cx="1941918" cy="1109422"/>
                  <a:chOff x="1658349" y="2470844"/>
                  <a:chExt cx="1941918" cy="1109422"/>
                </a:xfrm>
              </p:grpSpPr>
              <p:sp>
                <p:nvSpPr>
                  <p:cNvPr id="99" name="TextBox 98">
                    <a:extLst>
                      <a:ext uri="{FF2B5EF4-FFF2-40B4-BE49-F238E27FC236}">
                        <a16:creationId xmlns:a16="http://schemas.microsoft.com/office/drawing/2014/main" id="{09B7A9F7-2EE3-4AFA-9E8C-C17568615472}"/>
                      </a:ext>
                    </a:extLst>
                  </p:cNvPr>
                  <p:cNvSpPr txBox="1"/>
                  <p:nvPr/>
                </p:nvSpPr>
                <p:spPr>
                  <a:xfrm>
                    <a:off x="2425036" y="2470844"/>
                    <a:ext cx="434734" cy="307777"/>
                  </a:xfrm>
                  <a:prstGeom prst="rect">
                    <a:avLst/>
                  </a:prstGeom>
                  <a:noFill/>
                </p:spPr>
                <p:txBody>
                  <a:bodyPr wrap="none" rtlCol="0">
                    <a:spAutoFit/>
                  </a:bodyPr>
                  <a:lstStyle/>
                  <a:p>
                    <a:pPr algn="ctr"/>
                    <a:r>
                      <a:rPr lang="de-DE" sz="1400" dirty="0"/>
                      <a:t>TIN</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470144" y="3155245"/>
              <a:ext cx="1396536" cy="461665"/>
            </a:xfrm>
            <a:prstGeom prst="rect">
              <a:avLst/>
            </a:prstGeom>
            <a:noFill/>
          </p:spPr>
          <p:txBody>
            <a:bodyPr wrap="none" rtlCol="0">
              <a:spAutoFit/>
            </a:bodyPr>
            <a:lstStyle/>
            <a:p>
              <a:pPr algn="ctr"/>
              <a:r>
                <a:rPr lang="en-US" sz="2400" b="1" dirty="0"/>
                <a:t>$ 43,037</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531135" y="3160369"/>
                  <a:ext cx="790601" cy="461665"/>
                </a:xfrm>
                <a:prstGeom prst="rect">
                  <a:avLst/>
                </a:prstGeom>
                <a:noFill/>
              </p:spPr>
              <p:txBody>
                <a:bodyPr wrap="none" rtlCol="0">
                  <a:spAutoFit/>
                </a:bodyPr>
                <a:lstStyle/>
                <a:p>
                  <a:pPr algn="ctr"/>
                  <a:r>
                    <a:rPr lang="en-US" sz="2400" b="1" dirty="0"/>
                    <a:t>$ 37</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81409"/>
                  <a:ext cx="1941918" cy="1123160"/>
                  <a:chOff x="1658349" y="2481409"/>
                  <a:chExt cx="1941918" cy="1123160"/>
                </a:xfrm>
              </p:grpSpPr>
              <p:sp>
                <p:nvSpPr>
                  <p:cNvPr id="139" name="TextBox 138">
                    <a:extLst>
                      <a:ext uri="{FF2B5EF4-FFF2-40B4-BE49-F238E27FC236}">
                        <a16:creationId xmlns:a16="http://schemas.microsoft.com/office/drawing/2014/main" id="{14500876-E031-4D4F-B721-54CB621A1E5B}"/>
                      </a:ext>
                    </a:extLst>
                  </p:cNvPr>
                  <p:cNvSpPr txBox="1"/>
                  <p:nvPr/>
                </p:nvSpPr>
                <p:spPr>
                  <a:xfrm>
                    <a:off x="1988634" y="2481409"/>
                    <a:ext cx="1168910" cy="307777"/>
                  </a:xfrm>
                  <a:prstGeom prst="rect">
                    <a:avLst/>
                  </a:prstGeom>
                  <a:noFill/>
                </p:spPr>
                <p:txBody>
                  <a:bodyPr wrap="none" rtlCol="0">
                    <a:spAutoFit/>
                  </a:bodyPr>
                  <a:lstStyle/>
                  <a:p>
                    <a:pPr algn="ctr"/>
                    <a:r>
                      <a:rPr lang="de-DE" sz="1400" dirty="0"/>
                      <a:t>Clinker 42.5</a:t>
                    </a:r>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58238"/>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773111" y="3155245"/>
              <a:ext cx="790601" cy="461665"/>
            </a:xfrm>
            <a:prstGeom prst="rect">
              <a:avLst/>
            </a:prstGeom>
            <a:noFill/>
          </p:spPr>
          <p:txBody>
            <a:bodyPr wrap="none" rtlCol="0">
              <a:spAutoFit/>
            </a:bodyPr>
            <a:lstStyle/>
            <a:p>
              <a:pPr algn="ctr"/>
              <a:r>
                <a:rPr lang="en-US" sz="2400" b="1" dirty="0"/>
                <a:t>$ 47</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$ 1,150</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56743"/>
                  <a:ext cx="1941918" cy="1123523"/>
                  <a:chOff x="1658349" y="2456743"/>
                  <a:chExt cx="1941918" cy="1123523"/>
                </a:xfrm>
              </p:grpSpPr>
              <p:sp>
                <p:nvSpPr>
                  <p:cNvPr id="159" name="TextBox 158">
                    <a:extLst>
                      <a:ext uri="{FF2B5EF4-FFF2-40B4-BE49-F238E27FC236}">
                        <a16:creationId xmlns:a16="http://schemas.microsoft.com/office/drawing/2014/main" id="{2479E145-CD12-4736-8EA2-2E2FA4BC87F8}"/>
                      </a:ext>
                    </a:extLst>
                  </p:cNvPr>
                  <p:cNvSpPr txBox="1"/>
                  <p:nvPr/>
                </p:nvSpPr>
                <p:spPr>
                  <a:xfrm>
                    <a:off x="1990880" y="2456743"/>
                    <a:ext cx="1250663" cy="307777"/>
                  </a:xfrm>
                  <a:prstGeom prst="rect">
                    <a:avLst/>
                  </a:prstGeom>
                  <a:noFill/>
                </p:spPr>
                <p:txBody>
                  <a:bodyPr wrap="none" rtlCol="0">
                    <a:spAutoFit/>
                  </a:bodyPr>
                  <a:lstStyle/>
                  <a:p>
                    <a:pPr algn="ctr"/>
                    <a:r>
                      <a:rPr lang="en-US" sz="1400" dirty="0"/>
                      <a:t> Copper ore</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$ 1,160</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413379"/>
                <a:chOff x="351625" y="2305386"/>
                <a:chExt cx="5493298" cy="1413379"/>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531135" y="3160369"/>
                  <a:ext cx="790601" cy="461665"/>
                </a:xfrm>
                <a:prstGeom prst="rect">
                  <a:avLst/>
                </a:prstGeom>
                <a:noFill/>
              </p:spPr>
              <p:txBody>
                <a:bodyPr wrap="none" rtlCol="0">
                  <a:spAutoFit/>
                </a:bodyPr>
                <a:lstStyle/>
                <a:p>
                  <a:pPr algn="ctr"/>
                  <a:r>
                    <a:rPr lang="en-US" sz="2400" b="1" dirty="0"/>
                    <a:t>$ 37</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499801" y="2402159"/>
                  <a:ext cx="1759124" cy="1281428"/>
                  <a:chOff x="1231735" y="2496793"/>
                  <a:chExt cx="1759124" cy="1281428"/>
                </a:xfrm>
              </p:grpSpPr>
              <p:sp>
                <p:nvSpPr>
                  <p:cNvPr id="180" name="Rectangle 179">
                    <a:extLst>
                      <a:ext uri="{FF2B5EF4-FFF2-40B4-BE49-F238E27FC236}">
                        <a16:creationId xmlns:a16="http://schemas.microsoft.com/office/drawing/2014/main" id="{93C935A1-975F-447C-9765-27322E3F4BD3}"/>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3" y="2461874"/>
                  <a:ext cx="1941918" cy="1256891"/>
                  <a:chOff x="1658349" y="2461874"/>
                  <a:chExt cx="1941918" cy="1256891"/>
                </a:xfrm>
              </p:grpSpPr>
              <p:sp>
                <p:nvSpPr>
                  <p:cNvPr id="178" name="TextBox 177">
                    <a:extLst>
                      <a:ext uri="{FF2B5EF4-FFF2-40B4-BE49-F238E27FC236}">
                        <a16:creationId xmlns:a16="http://schemas.microsoft.com/office/drawing/2014/main" id="{4E87ED19-5A2C-4262-8EF8-56AA9CFE8152}"/>
                      </a:ext>
                    </a:extLst>
                  </p:cNvPr>
                  <p:cNvSpPr txBox="1"/>
                  <p:nvPr/>
                </p:nvSpPr>
                <p:spPr>
                  <a:xfrm>
                    <a:off x="2012780" y="2461874"/>
                    <a:ext cx="1218603" cy="307777"/>
                  </a:xfrm>
                  <a:prstGeom prst="rect">
                    <a:avLst/>
                  </a:prstGeom>
                  <a:noFill/>
                </p:spPr>
                <p:txBody>
                  <a:bodyPr wrap="none" rtlCol="0">
                    <a:spAutoFit/>
                  </a:bodyPr>
                  <a:lstStyle/>
                  <a:p>
                    <a:pPr algn="ctr"/>
                    <a:r>
                      <a:rPr lang="de-DE" sz="1400" dirty="0"/>
                      <a:t> Clinker 52.5</a:t>
                    </a:r>
                    <a:endParaRPr lang="en-US" sz="1400" dirty="0"/>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773111" y="3155245"/>
              <a:ext cx="790601" cy="461665"/>
            </a:xfrm>
            <a:prstGeom prst="rect">
              <a:avLst/>
            </a:prstGeom>
            <a:noFill/>
          </p:spPr>
          <p:txBody>
            <a:bodyPr wrap="none" rtlCol="0">
              <a:spAutoFit/>
            </a:bodyPr>
            <a:lstStyle/>
            <a:p>
              <a:pPr algn="ctr"/>
              <a:r>
                <a:rPr lang="en-US" sz="2400" b="1" dirty="0"/>
                <a:t>$ 47</a:t>
              </a:r>
            </a:p>
          </p:txBody>
        </p:sp>
      </p:grpSp>
    </p:spTree>
    <p:extLst>
      <p:ext uri="{BB962C8B-B14F-4D97-AF65-F5344CB8AC3E}">
        <p14:creationId xmlns:p14="http://schemas.microsoft.com/office/powerpoint/2010/main" val="109226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MINING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413379"/>
                <a:chOff x="351625" y="2305386"/>
                <a:chExt cx="5493298" cy="1413379"/>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$ 280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407273" y="2470844"/>
                  <a:ext cx="1941918" cy="1247921"/>
                  <a:chOff x="1658349" y="2470844"/>
                  <a:chExt cx="1941918" cy="1247921"/>
                </a:xfrm>
              </p:grpSpPr>
              <p:sp>
                <p:nvSpPr>
                  <p:cNvPr id="99" name="TextBox 98">
                    <a:extLst>
                      <a:ext uri="{FF2B5EF4-FFF2-40B4-BE49-F238E27FC236}">
                        <a16:creationId xmlns:a16="http://schemas.microsoft.com/office/drawing/2014/main" id="{09B7A9F7-2EE3-4AFA-9E8C-C17568615472}"/>
                      </a:ext>
                    </a:extLst>
                  </p:cNvPr>
                  <p:cNvSpPr txBox="1"/>
                  <p:nvPr/>
                </p:nvSpPr>
                <p:spPr>
                  <a:xfrm>
                    <a:off x="2243897" y="2470844"/>
                    <a:ext cx="797013" cy="307777"/>
                  </a:xfrm>
                  <a:prstGeom prst="rect">
                    <a:avLst/>
                  </a:prstGeom>
                  <a:noFill/>
                </p:spPr>
                <p:txBody>
                  <a:bodyPr wrap="none" rtlCol="0">
                    <a:spAutoFit/>
                  </a:bodyPr>
                  <a:lstStyle/>
                  <a:p>
                    <a:pPr algn="ctr"/>
                    <a:r>
                      <a:rPr lang="de-DE" sz="1400" dirty="0"/>
                      <a:t>Silicate</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$ 290</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437682"/>
                <a:chOff x="351625" y="2305386"/>
                <a:chExt cx="5493298" cy="1437682"/>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$ 150</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81409"/>
                  <a:ext cx="1941918" cy="1261659"/>
                  <a:chOff x="1658349" y="2481409"/>
                  <a:chExt cx="1941918" cy="1261659"/>
                </a:xfrm>
              </p:grpSpPr>
              <p:sp>
                <p:nvSpPr>
                  <p:cNvPr id="139" name="TextBox 138">
                    <a:extLst>
                      <a:ext uri="{FF2B5EF4-FFF2-40B4-BE49-F238E27FC236}">
                        <a16:creationId xmlns:a16="http://schemas.microsoft.com/office/drawing/2014/main" id="{14500876-E031-4D4F-B721-54CB621A1E5B}"/>
                      </a:ext>
                    </a:extLst>
                  </p:cNvPr>
                  <p:cNvSpPr txBox="1"/>
                  <p:nvPr/>
                </p:nvSpPr>
                <p:spPr>
                  <a:xfrm>
                    <a:off x="2062372" y="2481409"/>
                    <a:ext cx="1021433" cy="307777"/>
                  </a:xfrm>
                  <a:prstGeom prst="rect">
                    <a:avLst/>
                  </a:prstGeom>
                  <a:noFill/>
                </p:spPr>
                <p:txBody>
                  <a:bodyPr wrap="none" rtlCol="0">
                    <a:spAutoFit/>
                  </a:bodyPr>
                  <a:lstStyle/>
                  <a:p>
                    <a:pPr algn="ctr"/>
                    <a:r>
                      <a:rPr lang="de-DE" sz="1400" dirty="0"/>
                      <a:t>FLEDSPAR</a:t>
                    </a:r>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58238"/>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$ 160</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413379"/>
                <a:chOff x="351625" y="2305386"/>
                <a:chExt cx="5493298" cy="1413379"/>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$ 190</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56743"/>
                  <a:ext cx="1941918" cy="1262022"/>
                  <a:chOff x="1658349" y="2456743"/>
                  <a:chExt cx="1941918" cy="1262022"/>
                </a:xfrm>
              </p:grpSpPr>
              <p:sp>
                <p:nvSpPr>
                  <p:cNvPr id="159" name="TextBox 158">
                    <a:extLst>
                      <a:ext uri="{FF2B5EF4-FFF2-40B4-BE49-F238E27FC236}">
                        <a16:creationId xmlns:a16="http://schemas.microsoft.com/office/drawing/2014/main" id="{2479E145-CD12-4736-8EA2-2E2FA4BC87F8}"/>
                      </a:ext>
                    </a:extLst>
                  </p:cNvPr>
                  <p:cNvSpPr txBox="1"/>
                  <p:nvPr/>
                </p:nvSpPr>
                <p:spPr>
                  <a:xfrm>
                    <a:off x="1719171" y="2456743"/>
                    <a:ext cx="1794081" cy="307777"/>
                  </a:xfrm>
                  <a:prstGeom prst="rect">
                    <a:avLst/>
                  </a:prstGeom>
                  <a:noFill/>
                </p:spPr>
                <p:txBody>
                  <a:bodyPr wrap="none" rtlCol="0">
                    <a:spAutoFit/>
                  </a:bodyPr>
                  <a:lstStyle/>
                  <a:p>
                    <a:pPr algn="ctr"/>
                    <a:r>
                      <a:rPr lang="en-US" sz="1400" dirty="0"/>
                      <a:t>Manganese 18-25 </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$ 200</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413379"/>
                <a:chOff x="351625" y="2305386"/>
                <a:chExt cx="5493298" cy="1413379"/>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314729" y="3160369"/>
                  <a:ext cx="1223413" cy="461665"/>
                </a:xfrm>
                <a:prstGeom prst="rect">
                  <a:avLst/>
                </a:prstGeom>
                <a:noFill/>
              </p:spPr>
              <p:txBody>
                <a:bodyPr wrap="none" rtlCol="0">
                  <a:spAutoFit/>
                </a:bodyPr>
                <a:lstStyle/>
                <a:p>
                  <a:pPr algn="ctr"/>
                  <a:r>
                    <a:rPr lang="en-US" sz="2400" b="1" dirty="0"/>
                    <a:t>$ 1,600</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499801" y="2402159"/>
                  <a:ext cx="1759124" cy="1281428"/>
                  <a:chOff x="1231735" y="2496793"/>
                  <a:chExt cx="1759124" cy="1281428"/>
                </a:xfrm>
              </p:grpSpPr>
              <p:sp>
                <p:nvSpPr>
                  <p:cNvPr id="180" name="Rectangle 179">
                    <a:extLst>
                      <a:ext uri="{FF2B5EF4-FFF2-40B4-BE49-F238E27FC236}">
                        <a16:creationId xmlns:a16="http://schemas.microsoft.com/office/drawing/2014/main" id="{93C935A1-975F-447C-9765-27322E3F4BD3}"/>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3" y="2461874"/>
                  <a:ext cx="1941918" cy="1256891"/>
                  <a:chOff x="1658349" y="2461874"/>
                  <a:chExt cx="1941918" cy="1256891"/>
                </a:xfrm>
              </p:grpSpPr>
              <p:sp>
                <p:nvSpPr>
                  <p:cNvPr id="178" name="TextBox 177">
                    <a:extLst>
                      <a:ext uri="{FF2B5EF4-FFF2-40B4-BE49-F238E27FC236}">
                        <a16:creationId xmlns:a16="http://schemas.microsoft.com/office/drawing/2014/main" id="{4E87ED19-5A2C-4262-8EF8-56AA9CFE8152}"/>
                      </a:ext>
                    </a:extLst>
                  </p:cNvPr>
                  <p:cNvSpPr txBox="1"/>
                  <p:nvPr/>
                </p:nvSpPr>
                <p:spPr>
                  <a:xfrm>
                    <a:off x="2080106" y="2461874"/>
                    <a:ext cx="1083950" cy="307777"/>
                  </a:xfrm>
                  <a:prstGeom prst="rect">
                    <a:avLst/>
                  </a:prstGeom>
                  <a:noFill/>
                </p:spPr>
                <p:txBody>
                  <a:bodyPr wrap="none" rtlCol="0">
                    <a:spAutoFit/>
                  </a:bodyPr>
                  <a:lstStyle/>
                  <a:p>
                    <a:pPr algn="ctr"/>
                    <a:r>
                      <a:rPr lang="de-DE" sz="1400" dirty="0"/>
                      <a:t>Iron oxide </a:t>
                    </a:r>
                    <a:endParaRPr lang="en-US" sz="1400" dirty="0"/>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556705" y="3155245"/>
              <a:ext cx="1223413" cy="461665"/>
            </a:xfrm>
            <a:prstGeom prst="rect">
              <a:avLst/>
            </a:prstGeom>
            <a:noFill/>
          </p:spPr>
          <p:txBody>
            <a:bodyPr wrap="none" rtlCol="0">
              <a:spAutoFit/>
            </a:bodyPr>
            <a:lstStyle/>
            <a:p>
              <a:pPr algn="ctr"/>
              <a:r>
                <a:rPr lang="en-US" sz="2400" b="1" dirty="0"/>
                <a:t>$ 1,610</a:t>
              </a:r>
            </a:p>
          </p:txBody>
        </p:sp>
      </p:grpSp>
    </p:spTree>
    <p:extLst>
      <p:ext uri="{BB962C8B-B14F-4D97-AF65-F5344CB8AC3E}">
        <p14:creationId xmlns:p14="http://schemas.microsoft.com/office/powerpoint/2010/main" val="259029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MINING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413379"/>
                <a:chOff x="351625" y="2305386"/>
                <a:chExt cx="5493298" cy="1413379"/>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$ 355</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407273" y="2470844"/>
                  <a:ext cx="1941918" cy="1247921"/>
                  <a:chOff x="1658349" y="2470844"/>
                  <a:chExt cx="1941918" cy="1247921"/>
                </a:xfrm>
              </p:grpSpPr>
              <p:sp>
                <p:nvSpPr>
                  <p:cNvPr id="99" name="TextBox 98">
                    <a:extLst>
                      <a:ext uri="{FF2B5EF4-FFF2-40B4-BE49-F238E27FC236}">
                        <a16:creationId xmlns:a16="http://schemas.microsoft.com/office/drawing/2014/main" id="{09B7A9F7-2EE3-4AFA-9E8C-C17568615472}"/>
                      </a:ext>
                    </a:extLst>
                  </p:cNvPr>
                  <p:cNvSpPr txBox="1"/>
                  <p:nvPr/>
                </p:nvSpPr>
                <p:spPr>
                  <a:xfrm>
                    <a:off x="2072375" y="2470844"/>
                    <a:ext cx="1140057" cy="307777"/>
                  </a:xfrm>
                  <a:prstGeom prst="rect">
                    <a:avLst/>
                  </a:prstGeom>
                  <a:noFill/>
                </p:spPr>
                <p:txBody>
                  <a:bodyPr wrap="none" rtlCol="0">
                    <a:spAutoFit/>
                  </a:bodyPr>
                  <a:lstStyle/>
                  <a:p>
                    <a:pPr algn="ctr"/>
                    <a:r>
                      <a:rPr lang="de-DE" sz="1400" dirty="0"/>
                      <a:t>Quartiz ore</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$ 365</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437682"/>
                <a:chOff x="351625" y="2305386"/>
                <a:chExt cx="5493298" cy="1437682"/>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$ 300</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81409"/>
                  <a:ext cx="1941918" cy="1261659"/>
                  <a:chOff x="1658349" y="2481409"/>
                  <a:chExt cx="1941918" cy="1261659"/>
                </a:xfrm>
              </p:grpSpPr>
              <p:sp>
                <p:nvSpPr>
                  <p:cNvPr id="139" name="TextBox 138">
                    <a:extLst>
                      <a:ext uri="{FF2B5EF4-FFF2-40B4-BE49-F238E27FC236}">
                        <a16:creationId xmlns:a16="http://schemas.microsoft.com/office/drawing/2014/main" id="{14500876-E031-4D4F-B721-54CB621A1E5B}"/>
                      </a:ext>
                    </a:extLst>
                  </p:cNvPr>
                  <p:cNvSpPr txBox="1"/>
                  <p:nvPr/>
                </p:nvSpPr>
                <p:spPr>
                  <a:xfrm>
                    <a:off x="2092027" y="2481409"/>
                    <a:ext cx="962122" cy="307777"/>
                  </a:xfrm>
                  <a:prstGeom prst="rect">
                    <a:avLst/>
                  </a:prstGeom>
                  <a:noFill/>
                </p:spPr>
                <p:txBody>
                  <a:bodyPr wrap="none" rtlCol="0">
                    <a:spAutoFit/>
                  </a:bodyPr>
                  <a:lstStyle/>
                  <a:p>
                    <a:pPr algn="ctr"/>
                    <a:r>
                      <a:rPr lang="de-DE" sz="1400" dirty="0"/>
                      <a:t>Mica ore</a:t>
                    </a:r>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58238"/>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$ 310</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413379"/>
                <a:chOff x="351625" y="2305386"/>
                <a:chExt cx="5493298" cy="1413379"/>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531135" y="3160369"/>
                  <a:ext cx="790601" cy="461665"/>
                </a:xfrm>
                <a:prstGeom prst="rect">
                  <a:avLst/>
                </a:prstGeom>
                <a:noFill/>
              </p:spPr>
              <p:txBody>
                <a:bodyPr wrap="none" rtlCol="0">
                  <a:spAutoFit/>
                </a:bodyPr>
                <a:lstStyle/>
                <a:p>
                  <a:pPr algn="ctr"/>
                  <a:r>
                    <a:rPr lang="en-US" sz="2400" b="1" dirty="0"/>
                    <a:t>$ 45</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56743"/>
                  <a:ext cx="1941918" cy="1262022"/>
                  <a:chOff x="1658349" y="2456743"/>
                  <a:chExt cx="1941918" cy="1262022"/>
                </a:xfrm>
              </p:grpSpPr>
              <p:sp>
                <p:nvSpPr>
                  <p:cNvPr id="159" name="TextBox 158">
                    <a:extLst>
                      <a:ext uri="{FF2B5EF4-FFF2-40B4-BE49-F238E27FC236}">
                        <a16:creationId xmlns:a16="http://schemas.microsoft.com/office/drawing/2014/main" id="{2479E145-CD12-4736-8EA2-2E2FA4BC87F8}"/>
                      </a:ext>
                    </a:extLst>
                  </p:cNvPr>
                  <p:cNvSpPr txBox="1"/>
                  <p:nvPr/>
                </p:nvSpPr>
                <p:spPr>
                  <a:xfrm>
                    <a:off x="1866647" y="2456743"/>
                    <a:ext cx="1499128" cy="307777"/>
                  </a:xfrm>
                  <a:prstGeom prst="rect">
                    <a:avLst/>
                  </a:prstGeom>
                  <a:noFill/>
                </p:spPr>
                <p:txBody>
                  <a:bodyPr wrap="none" rtlCol="0">
                    <a:spAutoFit/>
                  </a:bodyPr>
                  <a:lstStyle/>
                  <a:p>
                    <a:pPr algn="ctr"/>
                    <a:r>
                      <a:rPr lang="en-US" sz="1400" dirty="0"/>
                      <a:t> Alabaster Ore </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773111" y="3155245"/>
              <a:ext cx="790601" cy="461665"/>
            </a:xfrm>
            <a:prstGeom prst="rect">
              <a:avLst/>
            </a:prstGeom>
            <a:noFill/>
          </p:spPr>
          <p:txBody>
            <a:bodyPr wrap="none" rtlCol="0">
              <a:spAutoFit/>
            </a:bodyPr>
            <a:lstStyle/>
            <a:p>
              <a:pPr algn="ctr"/>
              <a:r>
                <a:rPr lang="en-US" sz="2400" b="1" dirty="0"/>
                <a:t>$ 55</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413379"/>
                <a:chOff x="351625" y="2305386"/>
                <a:chExt cx="5493298" cy="1413379"/>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$ 125</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499801" y="2402159"/>
                  <a:ext cx="1759124" cy="1281428"/>
                  <a:chOff x="1231735" y="2496793"/>
                  <a:chExt cx="1759124" cy="1281428"/>
                </a:xfrm>
              </p:grpSpPr>
              <p:sp>
                <p:nvSpPr>
                  <p:cNvPr id="180" name="Rectangle 179">
                    <a:extLst>
                      <a:ext uri="{FF2B5EF4-FFF2-40B4-BE49-F238E27FC236}">
                        <a16:creationId xmlns:a16="http://schemas.microsoft.com/office/drawing/2014/main" id="{93C935A1-975F-447C-9765-27322E3F4BD3}"/>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3" y="2461874"/>
                  <a:ext cx="1941918" cy="1256891"/>
                  <a:chOff x="1658349" y="2461874"/>
                  <a:chExt cx="1941918" cy="1256891"/>
                </a:xfrm>
              </p:grpSpPr>
              <p:sp>
                <p:nvSpPr>
                  <p:cNvPr id="178" name="TextBox 177">
                    <a:extLst>
                      <a:ext uri="{FF2B5EF4-FFF2-40B4-BE49-F238E27FC236}">
                        <a16:creationId xmlns:a16="http://schemas.microsoft.com/office/drawing/2014/main" id="{4E87ED19-5A2C-4262-8EF8-56AA9CFE8152}"/>
                      </a:ext>
                    </a:extLst>
                  </p:cNvPr>
                  <p:cNvSpPr txBox="1"/>
                  <p:nvPr/>
                </p:nvSpPr>
                <p:spPr>
                  <a:xfrm>
                    <a:off x="2080106" y="2461874"/>
                    <a:ext cx="1083950" cy="307777"/>
                  </a:xfrm>
                  <a:prstGeom prst="rect">
                    <a:avLst/>
                  </a:prstGeom>
                  <a:noFill/>
                </p:spPr>
                <p:txBody>
                  <a:bodyPr wrap="none" rtlCol="0">
                    <a:spAutoFit/>
                  </a:bodyPr>
                  <a:lstStyle/>
                  <a:p>
                    <a:pPr algn="ctr"/>
                    <a:r>
                      <a:rPr lang="de-DE" sz="1400" dirty="0"/>
                      <a:t>Basalt ore </a:t>
                    </a:r>
                    <a:endParaRPr lang="en-US" sz="1400" dirty="0"/>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$ 135</a:t>
              </a:r>
            </a:p>
          </p:txBody>
        </p:sp>
      </p:grpSp>
    </p:spTree>
    <p:extLst>
      <p:ext uri="{BB962C8B-B14F-4D97-AF65-F5344CB8AC3E}">
        <p14:creationId xmlns:p14="http://schemas.microsoft.com/office/powerpoint/2010/main" val="192356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458E38-D38A-4AFF-83C4-89ED02BFDDCC}"/>
              </a:ext>
            </a:extLst>
          </p:cNvPr>
          <p:cNvSpPr txBox="1"/>
          <p:nvPr/>
        </p:nvSpPr>
        <p:spPr>
          <a:xfrm>
            <a:off x="4755823" y="477966"/>
            <a:ext cx="2333134" cy="523220"/>
          </a:xfrm>
          <a:prstGeom prst="rect">
            <a:avLst/>
          </a:prstGeom>
          <a:noFill/>
        </p:spPr>
        <p:txBody>
          <a:bodyPr wrap="square">
            <a:spAutoFit/>
          </a:bodyPr>
          <a:lstStyle/>
          <a:p>
            <a:pPr algn="l" fontAlgn="base"/>
            <a:r>
              <a:rPr lang="en-US" sz="2800" b="1" i="0" dirty="0">
                <a:effectLst/>
                <a:latin typeface="montserrat" panose="00000500000000000000" pitchFamily="2" charset="0"/>
              </a:rPr>
              <a:t>CONTACTS</a:t>
            </a:r>
            <a:endParaRPr lang="en-US" sz="2800" b="0" i="0" dirty="0">
              <a:effectLst/>
              <a:latin typeface="Arial" panose="020B0604020202020204" pitchFamily="34" charset="0"/>
            </a:endParaRPr>
          </a:p>
        </p:txBody>
      </p:sp>
      <p:pic>
        <p:nvPicPr>
          <p:cNvPr id="5" name="Picture 4">
            <a:extLst>
              <a:ext uri="{FF2B5EF4-FFF2-40B4-BE49-F238E27FC236}">
                <a16:creationId xmlns:a16="http://schemas.microsoft.com/office/drawing/2014/main" id="{B98F5125-3E32-4834-BE64-AB4ACCE8D9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grpSp>
        <p:nvGrpSpPr>
          <p:cNvPr id="37" name="Group 36">
            <a:extLst>
              <a:ext uri="{FF2B5EF4-FFF2-40B4-BE49-F238E27FC236}">
                <a16:creationId xmlns:a16="http://schemas.microsoft.com/office/drawing/2014/main" id="{95B84A5F-F6B2-4C7F-BA70-52EF4FF764E3}"/>
              </a:ext>
            </a:extLst>
          </p:cNvPr>
          <p:cNvGrpSpPr/>
          <p:nvPr/>
        </p:nvGrpSpPr>
        <p:grpSpPr>
          <a:xfrm>
            <a:off x="162982" y="1351857"/>
            <a:ext cx="4211056" cy="891083"/>
            <a:chOff x="162982" y="1351857"/>
            <a:chExt cx="4211056" cy="891083"/>
          </a:xfrm>
        </p:grpSpPr>
        <p:sp>
          <p:nvSpPr>
            <p:cNvPr id="6" name="TextBox 5">
              <a:extLst>
                <a:ext uri="{FF2B5EF4-FFF2-40B4-BE49-F238E27FC236}">
                  <a16:creationId xmlns:a16="http://schemas.microsoft.com/office/drawing/2014/main" id="{38848930-6211-40E3-8883-0019EE0EF72F}"/>
                </a:ext>
              </a:extLst>
            </p:cNvPr>
            <p:cNvSpPr txBox="1"/>
            <p:nvPr/>
          </p:nvSpPr>
          <p:spPr>
            <a:xfrm>
              <a:off x="1005684" y="1411943"/>
              <a:ext cx="3368354" cy="830997"/>
            </a:xfrm>
            <a:prstGeom prst="rect">
              <a:avLst/>
            </a:prstGeom>
            <a:noFill/>
          </p:spPr>
          <p:txBody>
            <a:bodyPr wrap="square">
              <a:spAutoFit/>
            </a:bodyPr>
            <a:lstStyle/>
            <a:p>
              <a:pPr algn="l" fontAlgn="base"/>
              <a:r>
                <a:rPr lang="en-US" sz="800" b="1" i="0" dirty="0">
                  <a:effectLst/>
                  <a:latin typeface="montserrat" panose="00000500000000000000" pitchFamily="2" charset="0"/>
                </a:rPr>
                <a:t>PHONE:          +223877374</a:t>
              </a:r>
            </a:p>
            <a:p>
              <a:pPr algn="l" fontAlgn="base"/>
              <a:r>
                <a:rPr lang="en-US" sz="800" b="1" i="0" dirty="0">
                  <a:effectLst/>
                  <a:latin typeface="montserrat" panose="00000500000000000000" pitchFamily="2" charset="0"/>
                </a:rPr>
                <a:t>                        +223877375</a:t>
              </a:r>
            </a:p>
            <a:p>
              <a:pPr algn="l" fontAlgn="base"/>
              <a:r>
                <a:rPr lang="en-US" sz="800" b="1" i="0" dirty="0">
                  <a:effectLst/>
                  <a:latin typeface="montserrat" panose="00000500000000000000" pitchFamily="2" charset="0"/>
                </a:rPr>
                <a:t>WHATSAPP: +201144220277</a:t>
              </a:r>
            </a:p>
            <a:p>
              <a:pPr algn="l" fontAlgn="base"/>
              <a:r>
                <a:rPr lang="en-US" sz="800" b="1" i="0" dirty="0">
                  <a:effectLst/>
                  <a:latin typeface="montserrat" panose="00000500000000000000" pitchFamily="2" charset="0"/>
                </a:rPr>
                <a:t>FAX :               +223877376</a:t>
              </a:r>
            </a:p>
            <a:p>
              <a:pPr algn="l" fontAlgn="base"/>
              <a:r>
                <a:rPr lang="en-US" sz="800" b="1" i="0" dirty="0">
                  <a:effectLst/>
                  <a:latin typeface="montserrat" panose="00000500000000000000" pitchFamily="2" charset="0"/>
                </a:rPr>
                <a:t>EMAIL: alahram.petroleum@alahramgroupworld.com</a:t>
              </a:r>
            </a:p>
            <a:p>
              <a:pPr algn="l" fontAlgn="base"/>
              <a:r>
                <a:rPr lang="en-US" sz="800" b="1" i="0" dirty="0">
                  <a:effectLst/>
                  <a:latin typeface="montserrat" panose="00000500000000000000" pitchFamily="2" charset="0"/>
                </a:rPr>
                <a:t>               commercial.director@alahramgroupworld.com</a:t>
              </a:r>
              <a:endParaRPr lang="en-US" sz="800" b="0" i="0" dirty="0">
                <a:effectLst/>
                <a:latin typeface="Arial" panose="020B0604020202020204" pitchFamily="34" charset="0"/>
              </a:endParaRPr>
            </a:p>
          </p:txBody>
        </p:sp>
        <p:sp>
          <p:nvSpPr>
            <p:cNvPr id="7" name="TextBox 6">
              <a:extLst>
                <a:ext uri="{FF2B5EF4-FFF2-40B4-BE49-F238E27FC236}">
                  <a16:creationId xmlns:a16="http://schemas.microsoft.com/office/drawing/2014/main" id="{A3F17979-87FB-40D7-A6EC-26F091444721}"/>
                </a:ext>
              </a:extLst>
            </p:cNvPr>
            <p:cNvSpPr txBox="1"/>
            <p:nvPr/>
          </p:nvSpPr>
          <p:spPr>
            <a:xfrm>
              <a:off x="162982" y="1351857"/>
              <a:ext cx="849717" cy="307777"/>
            </a:xfrm>
            <a:prstGeom prst="rect">
              <a:avLst/>
            </a:prstGeom>
            <a:noFill/>
          </p:spPr>
          <p:txBody>
            <a:bodyPr wrap="square">
              <a:spAutoFit/>
            </a:bodyPr>
            <a:lstStyle/>
            <a:p>
              <a:pPr algn="l" fontAlgn="base"/>
              <a:r>
                <a:rPr lang="en-US" sz="1400" b="1" i="0" dirty="0">
                  <a:effectLst/>
                  <a:latin typeface="montserrat" panose="00000500000000000000" pitchFamily="2" charset="0"/>
                </a:rPr>
                <a:t>EGYPT</a:t>
              </a:r>
              <a:endParaRPr lang="en-US" sz="1400" b="0" i="0" dirty="0">
                <a:effectLst/>
                <a:latin typeface="Arial" panose="020B0604020202020204" pitchFamily="34" charset="0"/>
              </a:endParaRPr>
            </a:p>
          </p:txBody>
        </p:sp>
        <p:pic>
          <p:nvPicPr>
            <p:cNvPr id="11" name="Picture 10">
              <a:extLst>
                <a:ext uri="{FF2B5EF4-FFF2-40B4-BE49-F238E27FC236}">
                  <a16:creationId xmlns:a16="http://schemas.microsoft.com/office/drawing/2014/main" id="{211EC55E-E71D-46FD-8784-A33D2A612B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143" y="1640434"/>
              <a:ext cx="762001" cy="533549"/>
            </a:xfrm>
            <a:prstGeom prst="rect">
              <a:avLst/>
            </a:prstGeom>
          </p:spPr>
        </p:pic>
      </p:grpSp>
      <p:grpSp>
        <p:nvGrpSpPr>
          <p:cNvPr id="36" name="Group 35">
            <a:extLst>
              <a:ext uri="{FF2B5EF4-FFF2-40B4-BE49-F238E27FC236}">
                <a16:creationId xmlns:a16="http://schemas.microsoft.com/office/drawing/2014/main" id="{678E740B-74A6-4EA1-B0DC-8AC301017CF9}"/>
              </a:ext>
            </a:extLst>
          </p:cNvPr>
          <p:cNvGrpSpPr/>
          <p:nvPr/>
        </p:nvGrpSpPr>
        <p:grpSpPr>
          <a:xfrm>
            <a:off x="4374376" y="1349312"/>
            <a:ext cx="3284900" cy="824672"/>
            <a:chOff x="4374376" y="1349312"/>
            <a:chExt cx="3284900" cy="824672"/>
          </a:xfrm>
        </p:grpSpPr>
        <p:sp>
          <p:nvSpPr>
            <p:cNvPr id="15" name="TextBox 14">
              <a:extLst>
                <a:ext uri="{FF2B5EF4-FFF2-40B4-BE49-F238E27FC236}">
                  <a16:creationId xmlns:a16="http://schemas.microsoft.com/office/drawing/2014/main" id="{11064FEC-BAF5-4915-85EA-D454D3D1E725}"/>
                </a:ext>
              </a:extLst>
            </p:cNvPr>
            <p:cNvSpPr txBox="1"/>
            <p:nvPr/>
          </p:nvSpPr>
          <p:spPr>
            <a:xfrm>
              <a:off x="5208022" y="1615136"/>
              <a:ext cx="2451254" cy="461665"/>
            </a:xfrm>
            <a:prstGeom prst="rect">
              <a:avLst/>
            </a:prstGeom>
            <a:noFill/>
          </p:spPr>
          <p:txBody>
            <a:bodyPr wrap="square">
              <a:spAutoFit/>
            </a:bodyPr>
            <a:lstStyle/>
            <a:p>
              <a:pPr algn="l" fontAlgn="base"/>
              <a:r>
                <a:rPr lang="en-US" sz="800" b="1" i="0" dirty="0">
                  <a:effectLst/>
                  <a:latin typeface="montserrat" panose="00000500000000000000" pitchFamily="2" charset="0"/>
                </a:rPr>
                <a:t>PHONE: +79067877995</a:t>
              </a:r>
            </a:p>
            <a:p>
              <a:pPr algn="l" fontAlgn="base"/>
              <a:r>
                <a:rPr lang="en-US" sz="800" b="1" i="0" dirty="0">
                  <a:effectLst/>
                  <a:latin typeface="montserrat" panose="00000500000000000000" pitchFamily="2" charset="0"/>
                </a:rPr>
                <a:t>EMAIL: info.rus@alahramgroup-eg.net</a:t>
              </a:r>
            </a:p>
            <a:p>
              <a:pPr algn="l" fontAlgn="base"/>
              <a:r>
                <a:rPr lang="en-US" sz="800" b="1" i="0" dirty="0">
                  <a:effectLst/>
                  <a:latin typeface="montserrat" panose="00000500000000000000" pitchFamily="2" charset="0"/>
                </a:rPr>
                <a:t>               sales.rus@alahramgroup-eg.net</a:t>
              </a:r>
              <a:endParaRPr lang="en-US" sz="800" b="0" i="0" dirty="0">
                <a:effectLst/>
                <a:latin typeface="Arial" panose="020B0604020202020204" pitchFamily="34" charset="0"/>
              </a:endParaRPr>
            </a:p>
          </p:txBody>
        </p:sp>
        <p:sp>
          <p:nvSpPr>
            <p:cNvPr id="16" name="TextBox 15">
              <a:extLst>
                <a:ext uri="{FF2B5EF4-FFF2-40B4-BE49-F238E27FC236}">
                  <a16:creationId xmlns:a16="http://schemas.microsoft.com/office/drawing/2014/main" id="{474FF664-1BD7-4E47-AB3A-E2B99FB3F961}"/>
                </a:ext>
              </a:extLst>
            </p:cNvPr>
            <p:cNvSpPr txBox="1"/>
            <p:nvPr/>
          </p:nvSpPr>
          <p:spPr>
            <a:xfrm>
              <a:off x="4374376" y="1349312"/>
              <a:ext cx="989814" cy="307777"/>
            </a:xfrm>
            <a:prstGeom prst="rect">
              <a:avLst/>
            </a:prstGeom>
            <a:noFill/>
          </p:spPr>
          <p:txBody>
            <a:bodyPr wrap="square">
              <a:spAutoFit/>
            </a:bodyPr>
            <a:lstStyle/>
            <a:p>
              <a:pPr algn="l" fontAlgn="base"/>
              <a:r>
                <a:rPr lang="en-US" sz="1400" b="1" i="0" dirty="0">
                  <a:effectLst/>
                  <a:latin typeface="montserrat" panose="00000500000000000000" pitchFamily="2" charset="0"/>
                </a:rPr>
                <a:t>RUSSIA</a:t>
              </a:r>
              <a:endParaRPr lang="en-US" sz="1400" b="0" i="0" dirty="0">
                <a:effectLst/>
                <a:latin typeface="Arial" panose="020B0604020202020204" pitchFamily="34" charset="0"/>
              </a:endParaRPr>
            </a:p>
          </p:txBody>
        </p:sp>
        <p:pic>
          <p:nvPicPr>
            <p:cNvPr id="18" name="Picture 17">
              <a:extLst>
                <a:ext uri="{FF2B5EF4-FFF2-40B4-BE49-F238E27FC236}">
                  <a16:creationId xmlns:a16="http://schemas.microsoft.com/office/drawing/2014/main" id="{FF3F5158-3270-49D8-AEF3-0B2834DA10CC}"/>
                </a:ext>
              </a:extLst>
            </p:cNvPr>
            <p:cNvPicPr>
              <a:picLocks noChangeAspect="1"/>
            </p:cNvPicPr>
            <p:nvPr/>
          </p:nvPicPr>
          <p:blipFill>
            <a:blip r:embed="rId4"/>
            <a:stretch>
              <a:fillRect/>
            </a:stretch>
          </p:blipFill>
          <p:spPr>
            <a:xfrm>
              <a:off x="4446022" y="1659634"/>
              <a:ext cx="762000" cy="514350"/>
            </a:xfrm>
            <a:prstGeom prst="rect">
              <a:avLst/>
            </a:prstGeom>
          </p:spPr>
        </p:pic>
      </p:grpSp>
      <p:grpSp>
        <p:nvGrpSpPr>
          <p:cNvPr id="35" name="Group 34">
            <a:extLst>
              <a:ext uri="{FF2B5EF4-FFF2-40B4-BE49-F238E27FC236}">
                <a16:creationId xmlns:a16="http://schemas.microsoft.com/office/drawing/2014/main" id="{E71C4CF4-A15F-4140-AB5B-581158900423}"/>
              </a:ext>
            </a:extLst>
          </p:cNvPr>
          <p:cNvGrpSpPr/>
          <p:nvPr/>
        </p:nvGrpSpPr>
        <p:grpSpPr>
          <a:xfrm>
            <a:off x="8146164" y="1349312"/>
            <a:ext cx="3519497" cy="812602"/>
            <a:chOff x="7893873" y="1349312"/>
            <a:chExt cx="3519497" cy="812602"/>
          </a:xfrm>
        </p:grpSpPr>
        <p:sp>
          <p:nvSpPr>
            <p:cNvPr id="19" name="TextBox 18">
              <a:extLst>
                <a:ext uri="{FF2B5EF4-FFF2-40B4-BE49-F238E27FC236}">
                  <a16:creationId xmlns:a16="http://schemas.microsoft.com/office/drawing/2014/main" id="{718C41E7-979B-41F3-8F4F-47FE47EBA6A9}"/>
                </a:ext>
              </a:extLst>
            </p:cNvPr>
            <p:cNvSpPr txBox="1"/>
            <p:nvPr/>
          </p:nvSpPr>
          <p:spPr>
            <a:xfrm>
              <a:off x="8726365" y="1596608"/>
              <a:ext cx="2687005" cy="461665"/>
            </a:xfrm>
            <a:prstGeom prst="rect">
              <a:avLst/>
            </a:prstGeom>
            <a:noFill/>
          </p:spPr>
          <p:txBody>
            <a:bodyPr wrap="square">
              <a:spAutoFit/>
            </a:bodyPr>
            <a:lstStyle/>
            <a:p>
              <a:pPr algn="l" fontAlgn="base"/>
              <a:r>
                <a:rPr lang="en-US" sz="800" b="1" i="0" dirty="0">
                  <a:effectLst/>
                  <a:latin typeface="montserrat" panose="00000500000000000000" pitchFamily="2" charset="0"/>
                </a:rPr>
                <a:t>PHONE: +5511977840311</a:t>
              </a:r>
            </a:p>
            <a:p>
              <a:pPr algn="l" fontAlgn="base"/>
              <a:r>
                <a:rPr lang="en-US" sz="800" b="1" i="0" dirty="0">
                  <a:effectLst/>
                  <a:latin typeface="montserrat" panose="00000500000000000000" pitchFamily="2" charset="0"/>
                </a:rPr>
                <a:t>EMAIL: info.china@alahramgroup-eg.net</a:t>
              </a:r>
            </a:p>
            <a:p>
              <a:pPr algn="l" fontAlgn="base"/>
              <a:r>
                <a:rPr lang="en-US" sz="800" b="1" i="0" dirty="0">
                  <a:effectLst/>
                  <a:latin typeface="montserrat" panose="00000500000000000000" pitchFamily="2" charset="0"/>
                </a:rPr>
                <a:t>               sales.china@alahramgroup-eg.net</a:t>
              </a:r>
              <a:endParaRPr lang="en-US" sz="800" b="0" i="0" dirty="0">
                <a:effectLst/>
                <a:latin typeface="Arial" panose="020B0604020202020204" pitchFamily="34" charset="0"/>
              </a:endParaRPr>
            </a:p>
          </p:txBody>
        </p:sp>
        <p:sp>
          <p:nvSpPr>
            <p:cNvPr id="20" name="TextBox 19">
              <a:extLst>
                <a:ext uri="{FF2B5EF4-FFF2-40B4-BE49-F238E27FC236}">
                  <a16:creationId xmlns:a16="http://schemas.microsoft.com/office/drawing/2014/main" id="{4CE2B1DC-8934-4C00-A9C9-25BDA2AC3361}"/>
                </a:ext>
              </a:extLst>
            </p:cNvPr>
            <p:cNvSpPr txBox="1"/>
            <p:nvPr/>
          </p:nvSpPr>
          <p:spPr>
            <a:xfrm>
              <a:off x="7893873" y="1349312"/>
              <a:ext cx="989814" cy="307777"/>
            </a:xfrm>
            <a:prstGeom prst="rect">
              <a:avLst/>
            </a:prstGeom>
            <a:noFill/>
          </p:spPr>
          <p:txBody>
            <a:bodyPr wrap="square">
              <a:spAutoFit/>
            </a:bodyPr>
            <a:lstStyle/>
            <a:p>
              <a:pPr algn="l" fontAlgn="base"/>
              <a:r>
                <a:rPr lang="en-US" sz="1400" b="1" i="0" dirty="0">
                  <a:effectLst/>
                  <a:latin typeface="montserrat" panose="00000500000000000000" pitchFamily="2" charset="0"/>
                </a:rPr>
                <a:t>CHINA</a:t>
              </a:r>
              <a:endParaRPr lang="en-US" sz="1400" b="0" i="0" dirty="0">
                <a:effectLst/>
                <a:latin typeface="Arial" panose="020B0604020202020204" pitchFamily="34" charset="0"/>
              </a:endParaRPr>
            </a:p>
          </p:txBody>
        </p:sp>
        <p:pic>
          <p:nvPicPr>
            <p:cNvPr id="22" name="Picture 21">
              <a:extLst>
                <a:ext uri="{FF2B5EF4-FFF2-40B4-BE49-F238E27FC236}">
                  <a16:creationId xmlns:a16="http://schemas.microsoft.com/office/drawing/2014/main" id="{578BD863-B2AB-4C58-A2FB-25E5D09741E3}"/>
                </a:ext>
              </a:extLst>
            </p:cNvPr>
            <p:cNvPicPr>
              <a:picLocks noChangeAspect="1"/>
            </p:cNvPicPr>
            <p:nvPr/>
          </p:nvPicPr>
          <p:blipFill>
            <a:blip r:embed="rId5"/>
            <a:stretch>
              <a:fillRect/>
            </a:stretch>
          </p:blipFill>
          <p:spPr>
            <a:xfrm>
              <a:off x="7931871" y="1657089"/>
              <a:ext cx="762000" cy="504825"/>
            </a:xfrm>
            <a:prstGeom prst="rect">
              <a:avLst/>
            </a:prstGeom>
          </p:spPr>
        </p:pic>
      </p:grpSp>
      <p:sp>
        <p:nvSpPr>
          <p:cNvPr id="23" name="TextBox 22">
            <a:extLst>
              <a:ext uri="{FF2B5EF4-FFF2-40B4-BE49-F238E27FC236}">
                <a16:creationId xmlns:a16="http://schemas.microsoft.com/office/drawing/2014/main" id="{E63B1213-1F4A-46E4-88B3-8BC0F71A3CF8}"/>
              </a:ext>
            </a:extLst>
          </p:cNvPr>
          <p:cNvSpPr txBox="1"/>
          <p:nvPr/>
        </p:nvSpPr>
        <p:spPr>
          <a:xfrm>
            <a:off x="1005684" y="2653903"/>
            <a:ext cx="2762253" cy="461665"/>
          </a:xfrm>
          <a:prstGeom prst="rect">
            <a:avLst/>
          </a:prstGeom>
          <a:noFill/>
        </p:spPr>
        <p:txBody>
          <a:bodyPr wrap="square">
            <a:spAutoFit/>
          </a:bodyPr>
          <a:lstStyle/>
          <a:p>
            <a:pPr algn="l" fontAlgn="base"/>
            <a:r>
              <a:rPr lang="en-US" sz="800" b="1" i="0" dirty="0">
                <a:effectLst/>
                <a:latin typeface="montserrat" panose="00000500000000000000" pitchFamily="2" charset="0"/>
              </a:rPr>
              <a:t>PHONE: +966500405041</a:t>
            </a:r>
          </a:p>
          <a:p>
            <a:pPr algn="l" fontAlgn="base"/>
            <a:r>
              <a:rPr lang="en-US" sz="800" b="1" i="0" dirty="0">
                <a:effectLst/>
                <a:latin typeface="montserrat" panose="00000500000000000000" pitchFamily="2" charset="0"/>
              </a:rPr>
              <a:t>EMAIL: </a:t>
            </a:r>
            <a:r>
              <a:rPr lang="en-US" sz="800" b="1" i="0" dirty="0" err="1">
                <a:effectLst/>
                <a:latin typeface="montserrat" panose="00000500000000000000" pitchFamily="2" charset="0"/>
              </a:rPr>
              <a:t>info.k</a:t>
            </a:r>
            <a:r>
              <a:rPr lang="en-US" sz="800" b="1" i="0" dirty="0">
                <a:effectLst/>
                <a:latin typeface="montserrat" panose="00000500000000000000" pitchFamily="2" charset="0"/>
              </a:rPr>
              <a:t> sa@alahramgroup-eg.net</a:t>
            </a:r>
          </a:p>
          <a:p>
            <a:pPr algn="l" fontAlgn="base"/>
            <a:r>
              <a:rPr lang="en-US" sz="800" b="1" i="0" dirty="0">
                <a:effectLst/>
                <a:latin typeface="montserrat" panose="00000500000000000000" pitchFamily="2" charset="0"/>
              </a:rPr>
              <a:t>               </a:t>
            </a:r>
            <a:r>
              <a:rPr lang="en-US" sz="800" b="1" i="0" dirty="0" err="1">
                <a:effectLst/>
                <a:latin typeface="montserrat" panose="00000500000000000000" pitchFamily="2" charset="0"/>
              </a:rPr>
              <a:t>sales.k</a:t>
            </a:r>
            <a:r>
              <a:rPr lang="en-US" sz="800" b="1" i="0" dirty="0">
                <a:effectLst/>
                <a:latin typeface="montserrat" panose="00000500000000000000" pitchFamily="2" charset="0"/>
              </a:rPr>
              <a:t> sa@alahramgroup-eg.net</a:t>
            </a:r>
            <a:endParaRPr lang="en-US" sz="800" b="0" i="0" dirty="0">
              <a:effectLst/>
              <a:latin typeface="Arial" panose="020B0604020202020204" pitchFamily="34" charset="0"/>
            </a:endParaRPr>
          </a:p>
        </p:txBody>
      </p:sp>
      <p:sp>
        <p:nvSpPr>
          <p:cNvPr id="24" name="TextBox 23">
            <a:extLst>
              <a:ext uri="{FF2B5EF4-FFF2-40B4-BE49-F238E27FC236}">
                <a16:creationId xmlns:a16="http://schemas.microsoft.com/office/drawing/2014/main" id="{FB0D2AB4-E0B0-44EC-840D-2C638D5A8D28}"/>
              </a:ext>
            </a:extLst>
          </p:cNvPr>
          <p:cNvSpPr txBox="1"/>
          <p:nvPr/>
        </p:nvSpPr>
        <p:spPr>
          <a:xfrm>
            <a:off x="308230" y="2369751"/>
            <a:ext cx="849717" cy="307777"/>
          </a:xfrm>
          <a:prstGeom prst="rect">
            <a:avLst/>
          </a:prstGeom>
          <a:noFill/>
        </p:spPr>
        <p:txBody>
          <a:bodyPr wrap="square">
            <a:spAutoFit/>
          </a:bodyPr>
          <a:lstStyle/>
          <a:p>
            <a:pPr algn="l" fontAlgn="base"/>
            <a:r>
              <a:rPr lang="en-US" sz="1400" b="1" i="0" dirty="0">
                <a:effectLst/>
                <a:latin typeface="montserrat" panose="00000500000000000000" pitchFamily="2" charset="0"/>
              </a:rPr>
              <a:t>KSA</a:t>
            </a:r>
            <a:endParaRPr lang="en-US" sz="1400" b="0" i="0" dirty="0">
              <a:effectLst/>
              <a:latin typeface="Arial" panose="020B0604020202020204" pitchFamily="34" charset="0"/>
            </a:endParaRPr>
          </a:p>
        </p:txBody>
      </p:sp>
      <p:sp>
        <p:nvSpPr>
          <p:cNvPr id="26" name="TextBox 25">
            <a:extLst>
              <a:ext uri="{FF2B5EF4-FFF2-40B4-BE49-F238E27FC236}">
                <a16:creationId xmlns:a16="http://schemas.microsoft.com/office/drawing/2014/main" id="{0BD3356B-5B6A-4630-8CFF-B8A23D673566}"/>
              </a:ext>
            </a:extLst>
          </p:cNvPr>
          <p:cNvSpPr txBox="1"/>
          <p:nvPr/>
        </p:nvSpPr>
        <p:spPr>
          <a:xfrm>
            <a:off x="5208022" y="2611950"/>
            <a:ext cx="2451254" cy="584775"/>
          </a:xfrm>
          <a:prstGeom prst="rect">
            <a:avLst/>
          </a:prstGeom>
          <a:noFill/>
        </p:spPr>
        <p:txBody>
          <a:bodyPr wrap="square">
            <a:spAutoFit/>
          </a:bodyPr>
          <a:lstStyle/>
          <a:p>
            <a:pPr algn="l" fontAlgn="base"/>
            <a:r>
              <a:rPr lang="en-US" sz="800" b="1" i="0" dirty="0">
                <a:effectLst/>
                <a:latin typeface="montserrat" panose="00000500000000000000" pitchFamily="2" charset="0"/>
              </a:rPr>
              <a:t>PHONE: +556284200234</a:t>
            </a:r>
          </a:p>
          <a:p>
            <a:pPr algn="l" fontAlgn="base"/>
            <a:r>
              <a:rPr lang="en-US" sz="800" b="1" dirty="0">
                <a:latin typeface="montserrat" panose="00000500000000000000" pitchFamily="2" charset="0"/>
              </a:rPr>
              <a:t>                +551996912221</a:t>
            </a:r>
            <a:endParaRPr lang="en-US" sz="800" b="1" i="0" dirty="0">
              <a:effectLst/>
              <a:latin typeface="montserrat" panose="00000500000000000000" pitchFamily="2" charset="0"/>
            </a:endParaRPr>
          </a:p>
          <a:p>
            <a:pPr algn="l" fontAlgn="base"/>
            <a:r>
              <a:rPr lang="en-US" sz="800" b="1" i="0" dirty="0">
                <a:effectLst/>
                <a:latin typeface="montserrat" panose="00000500000000000000" pitchFamily="2" charset="0"/>
              </a:rPr>
              <a:t>EMAIL: info.brazil@alahramgroup-eg.net</a:t>
            </a:r>
          </a:p>
          <a:p>
            <a:pPr algn="l" fontAlgn="base"/>
            <a:r>
              <a:rPr lang="en-US" sz="800" b="1" i="0" dirty="0">
                <a:effectLst/>
                <a:latin typeface="montserrat" panose="00000500000000000000" pitchFamily="2" charset="0"/>
              </a:rPr>
              <a:t>               sales.brazil@alahramgroup-eg.net</a:t>
            </a:r>
            <a:endParaRPr lang="en-US" sz="800" b="0" i="0" dirty="0">
              <a:effectLst/>
              <a:latin typeface="Arial" panose="020B0604020202020204" pitchFamily="34" charset="0"/>
            </a:endParaRPr>
          </a:p>
        </p:txBody>
      </p:sp>
      <p:sp>
        <p:nvSpPr>
          <p:cNvPr id="27" name="TextBox 26">
            <a:extLst>
              <a:ext uri="{FF2B5EF4-FFF2-40B4-BE49-F238E27FC236}">
                <a16:creationId xmlns:a16="http://schemas.microsoft.com/office/drawing/2014/main" id="{16C76FBE-1D8A-4636-BE86-17BC364F73C8}"/>
              </a:ext>
            </a:extLst>
          </p:cNvPr>
          <p:cNvSpPr txBox="1"/>
          <p:nvPr/>
        </p:nvSpPr>
        <p:spPr>
          <a:xfrm>
            <a:off x="4374376" y="2346126"/>
            <a:ext cx="989814" cy="307777"/>
          </a:xfrm>
          <a:prstGeom prst="rect">
            <a:avLst/>
          </a:prstGeom>
          <a:noFill/>
        </p:spPr>
        <p:txBody>
          <a:bodyPr wrap="square">
            <a:spAutoFit/>
          </a:bodyPr>
          <a:lstStyle/>
          <a:p>
            <a:pPr algn="l" fontAlgn="base"/>
            <a:r>
              <a:rPr lang="en-US" sz="1400" b="1" i="0" dirty="0">
                <a:effectLst/>
                <a:latin typeface="montserrat" panose="00000500000000000000" pitchFamily="2" charset="0"/>
              </a:rPr>
              <a:t>BRAZIL</a:t>
            </a:r>
            <a:endParaRPr lang="en-US" sz="1400" b="0" i="0" dirty="0">
              <a:effectLst/>
              <a:latin typeface="Arial" panose="020B0604020202020204" pitchFamily="34" charset="0"/>
            </a:endParaRPr>
          </a:p>
        </p:txBody>
      </p:sp>
      <p:sp>
        <p:nvSpPr>
          <p:cNvPr id="29" name="TextBox 28">
            <a:extLst>
              <a:ext uri="{FF2B5EF4-FFF2-40B4-BE49-F238E27FC236}">
                <a16:creationId xmlns:a16="http://schemas.microsoft.com/office/drawing/2014/main" id="{0455A537-0D26-48CD-8522-12340343C8E2}"/>
              </a:ext>
            </a:extLst>
          </p:cNvPr>
          <p:cNvSpPr txBox="1"/>
          <p:nvPr/>
        </p:nvSpPr>
        <p:spPr>
          <a:xfrm>
            <a:off x="8978656" y="2593422"/>
            <a:ext cx="2687005" cy="461665"/>
          </a:xfrm>
          <a:prstGeom prst="rect">
            <a:avLst/>
          </a:prstGeom>
          <a:noFill/>
        </p:spPr>
        <p:txBody>
          <a:bodyPr wrap="square">
            <a:spAutoFit/>
          </a:bodyPr>
          <a:lstStyle/>
          <a:p>
            <a:pPr algn="l" fontAlgn="base"/>
            <a:r>
              <a:rPr lang="en-US" sz="800" b="1" i="0" dirty="0">
                <a:effectLst/>
                <a:latin typeface="montserrat" panose="00000500000000000000" pitchFamily="2" charset="0"/>
              </a:rPr>
              <a:t>PHONE: +971567338364</a:t>
            </a:r>
          </a:p>
          <a:p>
            <a:pPr algn="l" fontAlgn="base"/>
            <a:r>
              <a:rPr lang="en-US" sz="800" b="1" i="0" dirty="0">
                <a:effectLst/>
                <a:latin typeface="montserrat" panose="00000500000000000000" pitchFamily="2" charset="0"/>
              </a:rPr>
              <a:t>EMAIL: info.uae@alahramgroup-eg.net</a:t>
            </a:r>
          </a:p>
          <a:p>
            <a:pPr algn="l" fontAlgn="base"/>
            <a:r>
              <a:rPr lang="en-US" sz="800" b="1" i="0" dirty="0">
                <a:effectLst/>
                <a:latin typeface="montserrat" panose="00000500000000000000" pitchFamily="2" charset="0"/>
              </a:rPr>
              <a:t>               sales.uae@alahramgroup-eg.net</a:t>
            </a:r>
            <a:endParaRPr lang="en-US" sz="800" b="0" i="0" dirty="0">
              <a:effectLst/>
              <a:latin typeface="Arial" panose="020B0604020202020204" pitchFamily="34" charset="0"/>
            </a:endParaRPr>
          </a:p>
        </p:txBody>
      </p:sp>
      <p:sp>
        <p:nvSpPr>
          <p:cNvPr id="30" name="TextBox 29">
            <a:extLst>
              <a:ext uri="{FF2B5EF4-FFF2-40B4-BE49-F238E27FC236}">
                <a16:creationId xmlns:a16="http://schemas.microsoft.com/office/drawing/2014/main" id="{7FBE7272-85C9-46B8-88C3-EDA67278C8BA}"/>
              </a:ext>
            </a:extLst>
          </p:cNvPr>
          <p:cNvSpPr txBox="1"/>
          <p:nvPr/>
        </p:nvSpPr>
        <p:spPr>
          <a:xfrm>
            <a:off x="8146164" y="2346126"/>
            <a:ext cx="989814" cy="307777"/>
          </a:xfrm>
          <a:prstGeom prst="rect">
            <a:avLst/>
          </a:prstGeom>
          <a:noFill/>
        </p:spPr>
        <p:txBody>
          <a:bodyPr wrap="square">
            <a:spAutoFit/>
          </a:bodyPr>
          <a:lstStyle/>
          <a:p>
            <a:pPr algn="l" fontAlgn="base"/>
            <a:r>
              <a:rPr lang="en-US" sz="1400" b="1" i="0" dirty="0">
                <a:effectLst/>
                <a:latin typeface="montserrat" panose="00000500000000000000" pitchFamily="2" charset="0"/>
              </a:rPr>
              <a:t>DUBAI</a:t>
            </a:r>
            <a:endParaRPr lang="en-US" sz="1400" b="0" i="0" dirty="0">
              <a:effectLst/>
              <a:latin typeface="Arial" panose="020B0604020202020204" pitchFamily="34" charset="0"/>
            </a:endParaRPr>
          </a:p>
        </p:txBody>
      </p:sp>
      <p:pic>
        <p:nvPicPr>
          <p:cNvPr id="32" name="Picture 31">
            <a:extLst>
              <a:ext uri="{FF2B5EF4-FFF2-40B4-BE49-F238E27FC236}">
                <a16:creationId xmlns:a16="http://schemas.microsoft.com/office/drawing/2014/main" id="{40B70D56-96BF-41F1-B82E-C0D195BFE93A}"/>
              </a:ext>
            </a:extLst>
          </p:cNvPr>
          <p:cNvPicPr>
            <a:picLocks noChangeAspect="1"/>
          </p:cNvPicPr>
          <p:nvPr/>
        </p:nvPicPr>
        <p:blipFill>
          <a:blip r:embed="rId6"/>
          <a:stretch>
            <a:fillRect/>
          </a:stretch>
        </p:blipFill>
        <p:spPr>
          <a:xfrm>
            <a:off x="247676" y="2702262"/>
            <a:ext cx="762000" cy="504825"/>
          </a:xfrm>
          <a:prstGeom prst="rect">
            <a:avLst/>
          </a:prstGeom>
        </p:spPr>
      </p:pic>
      <p:pic>
        <p:nvPicPr>
          <p:cNvPr id="33" name="Picture 32">
            <a:extLst>
              <a:ext uri="{FF2B5EF4-FFF2-40B4-BE49-F238E27FC236}">
                <a16:creationId xmlns:a16="http://schemas.microsoft.com/office/drawing/2014/main" id="{E4B92E64-507D-447C-97EC-B7BD571A035F}"/>
              </a:ext>
            </a:extLst>
          </p:cNvPr>
          <p:cNvPicPr>
            <a:picLocks noChangeAspect="1"/>
          </p:cNvPicPr>
          <p:nvPr/>
        </p:nvPicPr>
        <p:blipFill>
          <a:blip r:embed="rId7"/>
          <a:stretch>
            <a:fillRect/>
          </a:stretch>
        </p:blipFill>
        <p:spPr>
          <a:xfrm>
            <a:off x="4455450" y="2671055"/>
            <a:ext cx="762000" cy="533400"/>
          </a:xfrm>
          <a:prstGeom prst="rect">
            <a:avLst/>
          </a:prstGeom>
        </p:spPr>
      </p:pic>
      <p:pic>
        <p:nvPicPr>
          <p:cNvPr id="34" name="Picture 33">
            <a:extLst>
              <a:ext uri="{FF2B5EF4-FFF2-40B4-BE49-F238E27FC236}">
                <a16:creationId xmlns:a16="http://schemas.microsoft.com/office/drawing/2014/main" id="{D2DB692E-784A-4A01-99FD-FB2A4154D1DB}"/>
              </a:ext>
            </a:extLst>
          </p:cNvPr>
          <p:cNvPicPr>
            <a:picLocks noChangeAspect="1"/>
          </p:cNvPicPr>
          <p:nvPr/>
        </p:nvPicPr>
        <p:blipFill>
          <a:blip r:embed="rId8"/>
          <a:stretch>
            <a:fillRect/>
          </a:stretch>
        </p:blipFill>
        <p:spPr>
          <a:xfrm>
            <a:off x="8204287" y="2653903"/>
            <a:ext cx="762000" cy="514350"/>
          </a:xfrm>
          <a:prstGeom prst="rect">
            <a:avLst/>
          </a:prstGeom>
        </p:spPr>
      </p:pic>
      <p:sp>
        <p:nvSpPr>
          <p:cNvPr id="38" name="TextBox 37">
            <a:extLst>
              <a:ext uri="{FF2B5EF4-FFF2-40B4-BE49-F238E27FC236}">
                <a16:creationId xmlns:a16="http://schemas.microsoft.com/office/drawing/2014/main" id="{C6E1D075-67A4-489E-8013-20DD940CF40F}"/>
              </a:ext>
            </a:extLst>
          </p:cNvPr>
          <p:cNvSpPr txBox="1"/>
          <p:nvPr/>
        </p:nvSpPr>
        <p:spPr>
          <a:xfrm>
            <a:off x="996256" y="3633565"/>
            <a:ext cx="2762253" cy="461665"/>
          </a:xfrm>
          <a:prstGeom prst="rect">
            <a:avLst/>
          </a:prstGeom>
          <a:noFill/>
        </p:spPr>
        <p:txBody>
          <a:bodyPr wrap="square">
            <a:spAutoFit/>
          </a:bodyPr>
          <a:lstStyle/>
          <a:p>
            <a:pPr algn="l" fontAlgn="base"/>
            <a:r>
              <a:rPr lang="en-US" sz="800" b="1" i="0" dirty="0">
                <a:effectLst/>
                <a:latin typeface="montserrat" panose="00000500000000000000" pitchFamily="2" charset="0"/>
              </a:rPr>
              <a:t>PHONE: +212661993727</a:t>
            </a:r>
          </a:p>
          <a:p>
            <a:pPr algn="l" fontAlgn="base"/>
            <a:r>
              <a:rPr lang="en-US" sz="800" b="1" i="0" dirty="0">
                <a:effectLst/>
                <a:latin typeface="montserrat" panose="00000500000000000000" pitchFamily="2" charset="0"/>
              </a:rPr>
              <a:t>EMAIL: info.moroco@alahramgroup-eg.net</a:t>
            </a:r>
          </a:p>
          <a:p>
            <a:pPr algn="l" fontAlgn="base"/>
            <a:r>
              <a:rPr lang="en-US" sz="800" b="1" i="0" dirty="0">
                <a:effectLst/>
                <a:latin typeface="montserrat" panose="00000500000000000000" pitchFamily="2" charset="0"/>
              </a:rPr>
              <a:t>               sales.moroco@alahramgroup-eg.net</a:t>
            </a:r>
            <a:endParaRPr lang="en-US" sz="800" b="0" i="0" dirty="0">
              <a:effectLst/>
              <a:latin typeface="Arial" panose="020B0604020202020204" pitchFamily="34" charset="0"/>
            </a:endParaRPr>
          </a:p>
        </p:txBody>
      </p:sp>
      <p:sp>
        <p:nvSpPr>
          <p:cNvPr id="39" name="TextBox 38">
            <a:extLst>
              <a:ext uri="{FF2B5EF4-FFF2-40B4-BE49-F238E27FC236}">
                <a16:creationId xmlns:a16="http://schemas.microsoft.com/office/drawing/2014/main" id="{29734CFC-398B-495A-AB9B-ED53B64576AB}"/>
              </a:ext>
            </a:extLst>
          </p:cNvPr>
          <p:cNvSpPr txBox="1"/>
          <p:nvPr/>
        </p:nvSpPr>
        <p:spPr>
          <a:xfrm>
            <a:off x="89366" y="3349967"/>
            <a:ext cx="1228340" cy="307777"/>
          </a:xfrm>
          <a:prstGeom prst="rect">
            <a:avLst/>
          </a:prstGeom>
          <a:noFill/>
        </p:spPr>
        <p:txBody>
          <a:bodyPr wrap="square">
            <a:spAutoFit/>
          </a:bodyPr>
          <a:lstStyle/>
          <a:p>
            <a:pPr algn="l" fontAlgn="base"/>
            <a:r>
              <a:rPr lang="en-US" sz="1400" b="1" i="0" dirty="0">
                <a:effectLst/>
                <a:latin typeface="montserrat" panose="00000500000000000000" pitchFamily="2" charset="0"/>
              </a:rPr>
              <a:t>MOROCCO</a:t>
            </a:r>
            <a:endParaRPr lang="en-US" sz="1400" b="0" i="0" dirty="0">
              <a:effectLst/>
              <a:latin typeface="Arial" panose="020B0604020202020204" pitchFamily="34" charset="0"/>
            </a:endParaRPr>
          </a:p>
        </p:txBody>
      </p:sp>
      <p:sp>
        <p:nvSpPr>
          <p:cNvPr id="40" name="TextBox 39">
            <a:extLst>
              <a:ext uri="{FF2B5EF4-FFF2-40B4-BE49-F238E27FC236}">
                <a16:creationId xmlns:a16="http://schemas.microsoft.com/office/drawing/2014/main" id="{1E17C3AF-A0F4-4F78-B4E1-3979039A7C6E}"/>
              </a:ext>
            </a:extLst>
          </p:cNvPr>
          <p:cNvSpPr txBox="1"/>
          <p:nvPr/>
        </p:nvSpPr>
        <p:spPr>
          <a:xfrm>
            <a:off x="5187897" y="3593898"/>
            <a:ext cx="2743974" cy="461665"/>
          </a:xfrm>
          <a:prstGeom prst="rect">
            <a:avLst/>
          </a:prstGeom>
          <a:noFill/>
        </p:spPr>
        <p:txBody>
          <a:bodyPr wrap="square">
            <a:spAutoFit/>
          </a:bodyPr>
          <a:lstStyle/>
          <a:p>
            <a:pPr algn="l" fontAlgn="base"/>
            <a:r>
              <a:rPr lang="en-US" sz="800" b="1" i="0" dirty="0">
                <a:effectLst/>
                <a:latin typeface="montserrat" panose="00000500000000000000" pitchFamily="2" charset="0"/>
              </a:rPr>
              <a:t>PHONE: +0022248339218</a:t>
            </a:r>
          </a:p>
          <a:p>
            <a:pPr algn="l" fontAlgn="base"/>
            <a:r>
              <a:rPr lang="en-US" sz="800" b="1" i="0" dirty="0">
                <a:effectLst/>
                <a:latin typeface="montserrat" panose="00000500000000000000" pitchFamily="2" charset="0"/>
              </a:rPr>
              <a:t>EMAIL: info.mauritania@alahramgroup-eg.net</a:t>
            </a:r>
          </a:p>
          <a:p>
            <a:pPr algn="l" fontAlgn="base"/>
            <a:r>
              <a:rPr lang="en-US" sz="800" b="1" i="0" dirty="0">
                <a:effectLst/>
                <a:latin typeface="montserrat" panose="00000500000000000000" pitchFamily="2" charset="0"/>
              </a:rPr>
              <a:t>               sales.mauritania@alahramgroup-eg.net</a:t>
            </a:r>
            <a:endParaRPr lang="en-US" sz="800" b="0" i="0" dirty="0">
              <a:effectLst/>
              <a:latin typeface="Arial" panose="020B0604020202020204" pitchFamily="34" charset="0"/>
            </a:endParaRPr>
          </a:p>
        </p:txBody>
      </p:sp>
      <p:sp>
        <p:nvSpPr>
          <p:cNvPr id="41" name="TextBox 40">
            <a:extLst>
              <a:ext uri="{FF2B5EF4-FFF2-40B4-BE49-F238E27FC236}">
                <a16:creationId xmlns:a16="http://schemas.microsoft.com/office/drawing/2014/main" id="{49647AF9-8E67-4FA1-BF09-5D3A4D436C53}"/>
              </a:ext>
            </a:extLst>
          </p:cNvPr>
          <p:cNvSpPr txBox="1"/>
          <p:nvPr/>
        </p:nvSpPr>
        <p:spPr>
          <a:xfrm>
            <a:off x="4317320" y="3325788"/>
            <a:ext cx="1423110" cy="307777"/>
          </a:xfrm>
          <a:prstGeom prst="rect">
            <a:avLst/>
          </a:prstGeom>
          <a:noFill/>
        </p:spPr>
        <p:txBody>
          <a:bodyPr wrap="square">
            <a:spAutoFit/>
          </a:bodyPr>
          <a:lstStyle/>
          <a:p>
            <a:pPr algn="l" fontAlgn="base"/>
            <a:r>
              <a:rPr lang="en-US" sz="1400" b="1" i="0" dirty="0">
                <a:effectLst/>
                <a:latin typeface="montserrat" panose="00000500000000000000" pitchFamily="2" charset="0"/>
              </a:rPr>
              <a:t>MAURITANIA</a:t>
            </a:r>
            <a:endParaRPr lang="en-US" sz="1400" b="0" i="0" dirty="0">
              <a:effectLst/>
              <a:latin typeface="Arial" panose="020B0604020202020204" pitchFamily="34" charset="0"/>
            </a:endParaRPr>
          </a:p>
        </p:txBody>
      </p:sp>
      <p:sp>
        <p:nvSpPr>
          <p:cNvPr id="42" name="TextBox 41">
            <a:extLst>
              <a:ext uri="{FF2B5EF4-FFF2-40B4-BE49-F238E27FC236}">
                <a16:creationId xmlns:a16="http://schemas.microsoft.com/office/drawing/2014/main" id="{20D5B07A-D005-4319-B989-0AF0F346BAEA}"/>
              </a:ext>
            </a:extLst>
          </p:cNvPr>
          <p:cNvSpPr txBox="1"/>
          <p:nvPr/>
        </p:nvSpPr>
        <p:spPr>
          <a:xfrm>
            <a:off x="8969228" y="3573084"/>
            <a:ext cx="2687005" cy="461665"/>
          </a:xfrm>
          <a:prstGeom prst="rect">
            <a:avLst/>
          </a:prstGeom>
          <a:noFill/>
        </p:spPr>
        <p:txBody>
          <a:bodyPr wrap="square">
            <a:spAutoFit/>
          </a:bodyPr>
          <a:lstStyle/>
          <a:p>
            <a:pPr algn="l" fontAlgn="base"/>
            <a:r>
              <a:rPr lang="en-US" sz="800" b="1" i="0" dirty="0">
                <a:effectLst/>
                <a:latin typeface="montserrat" panose="00000500000000000000" pitchFamily="2" charset="0"/>
              </a:rPr>
              <a:t>PHONE: +34687004476</a:t>
            </a:r>
          </a:p>
          <a:p>
            <a:pPr algn="l" fontAlgn="base"/>
            <a:r>
              <a:rPr lang="en-US" sz="800" b="1" i="0" dirty="0">
                <a:effectLst/>
                <a:latin typeface="montserrat" panose="00000500000000000000" pitchFamily="2" charset="0"/>
              </a:rPr>
              <a:t>EMAIL: info.spain@alahramgroup-eg.net</a:t>
            </a:r>
          </a:p>
          <a:p>
            <a:pPr algn="l" fontAlgn="base"/>
            <a:r>
              <a:rPr lang="en-US" sz="800" b="1" i="0" dirty="0">
                <a:effectLst/>
                <a:latin typeface="montserrat" panose="00000500000000000000" pitchFamily="2" charset="0"/>
              </a:rPr>
              <a:t>               sales.spain@alahramgroup-eg.net</a:t>
            </a:r>
            <a:endParaRPr lang="en-US" sz="800" b="0" i="0" dirty="0">
              <a:effectLst/>
              <a:latin typeface="Arial" panose="020B0604020202020204" pitchFamily="34" charset="0"/>
            </a:endParaRPr>
          </a:p>
        </p:txBody>
      </p:sp>
      <p:sp>
        <p:nvSpPr>
          <p:cNvPr id="43" name="TextBox 42">
            <a:extLst>
              <a:ext uri="{FF2B5EF4-FFF2-40B4-BE49-F238E27FC236}">
                <a16:creationId xmlns:a16="http://schemas.microsoft.com/office/drawing/2014/main" id="{DFE9AF08-05C7-435E-B490-D93AB01B5FDA}"/>
              </a:ext>
            </a:extLst>
          </p:cNvPr>
          <p:cNvSpPr txBox="1"/>
          <p:nvPr/>
        </p:nvSpPr>
        <p:spPr>
          <a:xfrm>
            <a:off x="8184162" y="3302383"/>
            <a:ext cx="989814" cy="307777"/>
          </a:xfrm>
          <a:prstGeom prst="rect">
            <a:avLst/>
          </a:prstGeom>
          <a:noFill/>
        </p:spPr>
        <p:txBody>
          <a:bodyPr wrap="square">
            <a:spAutoFit/>
          </a:bodyPr>
          <a:lstStyle/>
          <a:p>
            <a:pPr algn="l" fontAlgn="base"/>
            <a:r>
              <a:rPr lang="en-US" sz="1400" b="1" i="0" dirty="0">
                <a:effectLst/>
                <a:latin typeface="montserrat" panose="00000500000000000000" pitchFamily="2" charset="0"/>
              </a:rPr>
              <a:t>SPAIN</a:t>
            </a:r>
            <a:endParaRPr lang="en-US" sz="1400" b="0" i="0" dirty="0">
              <a:effectLst/>
              <a:latin typeface="Arial" panose="020B0604020202020204" pitchFamily="34" charset="0"/>
            </a:endParaRPr>
          </a:p>
        </p:txBody>
      </p:sp>
      <p:pic>
        <p:nvPicPr>
          <p:cNvPr id="47" name="Picture 46">
            <a:extLst>
              <a:ext uri="{FF2B5EF4-FFF2-40B4-BE49-F238E27FC236}">
                <a16:creationId xmlns:a16="http://schemas.microsoft.com/office/drawing/2014/main" id="{73955EE7-E99F-4769-8B05-F20BCA61B20B}"/>
              </a:ext>
            </a:extLst>
          </p:cNvPr>
          <p:cNvPicPr>
            <a:picLocks noChangeAspect="1"/>
          </p:cNvPicPr>
          <p:nvPr/>
        </p:nvPicPr>
        <p:blipFill>
          <a:blip r:embed="rId9"/>
          <a:stretch>
            <a:fillRect/>
          </a:stretch>
        </p:blipFill>
        <p:spPr>
          <a:xfrm>
            <a:off x="233388" y="3666573"/>
            <a:ext cx="790575" cy="533400"/>
          </a:xfrm>
          <a:prstGeom prst="rect">
            <a:avLst/>
          </a:prstGeom>
        </p:spPr>
      </p:pic>
      <p:pic>
        <p:nvPicPr>
          <p:cNvPr id="48" name="Picture 47">
            <a:extLst>
              <a:ext uri="{FF2B5EF4-FFF2-40B4-BE49-F238E27FC236}">
                <a16:creationId xmlns:a16="http://schemas.microsoft.com/office/drawing/2014/main" id="{2A40AD39-6C09-4523-B4F6-AFEAD57CC29A}"/>
              </a:ext>
            </a:extLst>
          </p:cNvPr>
          <p:cNvPicPr>
            <a:picLocks noChangeAspect="1"/>
          </p:cNvPicPr>
          <p:nvPr/>
        </p:nvPicPr>
        <p:blipFill>
          <a:blip r:embed="rId10"/>
          <a:stretch>
            <a:fillRect/>
          </a:stretch>
        </p:blipFill>
        <p:spPr>
          <a:xfrm>
            <a:off x="4446024" y="3611984"/>
            <a:ext cx="762000" cy="504825"/>
          </a:xfrm>
          <a:prstGeom prst="rect">
            <a:avLst/>
          </a:prstGeom>
        </p:spPr>
      </p:pic>
      <p:pic>
        <p:nvPicPr>
          <p:cNvPr id="49" name="Picture 48">
            <a:extLst>
              <a:ext uri="{FF2B5EF4-FFF2-40B4-BE49-F238E27FC236}">
                <a16:creationId xmlns:a16="http://schemas.microsoft.com/office/drawing/2014/main" id="{EC777A26-35EC-42E9-B29D-4DEC358D6261}"/>
              </a:ext>
            </a:extLst>
          </p:cNvPr>
          <p:cNvPicPr>
            <a:picLocks noChangeAspect="1"/>
          </p:cNvPicPr>
          <p:nvPr/>
        </p:nvPicPr>
        <p:blipFill>
          <a:blip r:embed="rId11"/>
          <a:stretch>
            <a:fillRect/>
          </a:stretch>
        </p:blipFill>
        <p:spPr>
          <a:xfrm>
            <a:off x="8225798" y="3611984"/>
            <a:ext cx="762000" cy="514350"/>
          </a:xfrm>
          <a:prstGeom prst="rect">
            <a:avLst/>
          </a:prstGeom>
        </p:spPr>
      </p:pic>
      <p:sp>
        <p:nvSpPr>
          <p:cNvPr id="50" name="TextBox 49">
            <a:extLst>
              <a:ext uri="{FF2B5EF4-FFF2-40B4-BE49-F238E27FC236}">
                <a16:creationId xmlns:a16="http://schemas.microsoft.com/office/drawing/2014/main" id="{59A52B33-5BFE-44BE-8204-3AC160037481}"/>
              </a:ext>
            </a:extLst>
          </p:cNvPr>
          <p:cNvSpPr txBox="1"/>
          <p:nvPr/>
        </p:nvSpPr>
        <p:spPr>
          <a:xfrm>
            <a:off x="996254" y="4627754"/>
            <a:ext cx="2762253" cy="461665"/>
          </a:xfrm>
          <a:prstGeom prst="rect">
            <a:avLst/>
          </a:prstGeom>
          <a:noFill/>
        </p:spPr>
        <p:txBody>
          <a:bodyPr wrap="square">
            <a:spAutoFit/>
          </a:bodyPr>
          <a:lstStyle/>
          <a:p>
            <a:pPr algn="l" fontAlgn="base"/>
            <a:r>
              <a:rPr lang="en-US" sz="800" b="1" i="0" dirty="0">
                <a:effectLst/>
                <a:latin typeface="montserrat" panose="00000500000000000000" pitchFamily="2" charset="0"/>
              </a:rPr>
              <a:t>PHONE: +19024402991</a:t>
            </a:r>
          </a:p>
          <a:p>
            <a:pPr algn="l" fontAlgn="base"/>
            <a:r>
              <a:rPr lang="en-US" sz="800" b="1" i="0" dirty="0">
                <a:effectLst/>
                <a:latin typeface="montserrat" panose="00000500000000000000" pitchFamily="2" charset="0"/>
              </a:rPr>
              <a:t>EMAIL: info.canada@alahramgroup-eg.net</a:t>
            </a:r>
          </a:p>
          <a:p>
            <a:pPr algn="l" fontAlgn="base"/>
            <a:r>
              <a:rPr lang="en-US" sz="800" b="1" i="0" dirty="0">
                <a:effectLst/>
                <a:latin typeface="montserrat" panose="00000500000000000000" pitchFamily="2" charset="0"/>
              </a:rPr>
              <a:t>               sales.canada@alahramgroup-eg.net</a:t>
            </a:r>
            <a:endParaRPr lang="en-US" sz="800" b="0" i="0" dirty="0">
              <a:effectLst/>
              <a:latin typeface="Arial" panose="020B0604020202020204" pitchFamily="34" charset="0"/>
            </a:endParaRPr>
          </a:p>
        </p:txBody>
      </p:sp>
      <p:sp>
        <p:nvSpPr>
          <p:cNvPr id="51" name="TextBox 50">
            <a:extLst>
              <a:ext uri="{FF2B5EF4-FFF2-40B4-BE49-F238E27FC236}">
                <a16:creationId xmlns:a16="http://schemas.microsoft.com/office/drawing/2014/main" id="{EEE686D4-DBBE-436D-AB3A-3F927BCC1A7D}"/>
              </a:ext>
            </a:extLst>
          </p:cNvPr>
          <p:cNvSpPr txBox="1"/>
          <p:nvPr/>
        </p:nvSpPr>
        <p:spPr>
          <a:xfrm>
            <a:off x="127998" y="4336481"/>
            <a:ext cx="1210180" cy="307777"/>
          </a:xfrm>
          <a:prstGeom prst="rect">
            <a:avLst/>
          </a:prstGeom>
          <a:noFill/>
        </p:spPr>
        <p:txBody>
          <a:bodyPr wrap="square">
            <a:spAutoFit/>
          </a:bodyPr>
          <a:lstStyle/>
          <a:p>
            <a:pPr algn="l" fontAlgn="base"/>
            <a:r>
              <a:rPr lang="en-US" sz="1400" b="1" i="0" dirty="0">
                <a:effectLst/>
                <a:latin typeface="montserrat" panose="00000500000000000000" pitchFamily="2" charset="0"/>
              </a:rPr>
              <a:t>CANADA</a:t>
            </a:r>
            <a:endParaRPr lang="en-US" sz="1400" b="0" i="0" dirty="0">
              <a:effectLst/>
              <a:latin typeface="Arial" panose="020B0604020202020204" pitchFamily="34" charset="0"/>
            </a:endParaRPr>
          </a:p>
        </p:txBody>
      </p:sp>
      <p:sp>
        <p:nvSpPr>
          <p:cNvPr id="52" name="TextBox 51">
            <a:extLst>
              <a:ext uri="{FF2B5EF4-FFF2-40B4-BE49-F238E27FC236}">
                <a16:creationId xmlns:a16="http://schemas.microsoft.com/office/drawing/2014/main" id="{2D78293B-9A8C-4D19-9E42-D651D71BA7E8}"/>
              </a:ext>
            </a:extLst>
          </p:cNvPr>
          <p:cNvSpPr txBox="1"/>
          <p:nvPr/>
        </p:nvSpPr>
        <p:spPr>
          <a:xfrm>
            <a:off x="5187895" y="4588087"/>
            <a:ext cx="2743974" cy="461665"/>
          </a:xfrm>
          <a:prstGeom prst="rect">
            <a:avLst/>
          </a:prstGeom>
          <a:noFill/>
        </p:spPr>
        <p:txBody>
          <a:bodyPr wrap="square">
            <a:spAutoFit/>
          </a:bodyPr>
          <a:lstStyle/>
          <a:p>
            <a:pPr algn="l" fontAlgn="base"/>
            <a:r>
              <a:rPr lang="en-US" sz="800" b="1" i="0" dirty="0">
                <a:effectLst/>
                <a:latin typeface="montserrat" panose="00000500000000000000" pitchFamily="2" charset="0"/>
              </a:rPr>
              <a:t>PHONE: +38978572144</a:t>
            </a:r>
          </a:p>
          <a:p>
            <a:pPr algn="l" fontAlgn="base"/>
            <a:r>
              <a:rPr lang="en-US" sz="800" b="1" i="0" dirty="0">
                <a:effectLst/>
                <a:latin typeface="montserrat" panose="00000500000000000000" pitchFamily="2" charset="0"/>
              </a:rPr>
              <a:t>EMAIL: info.macedonia@alahramgroup-eg.net</a:t>
            </a:r>
          </a:p>
          <a:p>
            <a:pPr algn="l" fontAlgn="base"/>
            <a:r>
              <a:rPr lang="en-US" sz="800" b="1" i="0" dirty="0">
                <a:effectLst/>
                <a:latin typeface="montserrat" panose="00000500000000000000" pitchFamily="2" charset="0"/>
              </a:rPr>
              <a:t>               sales.macedonia@alahramgroup-eg.net</a:t>
            </a:r>
            <a:endParaRPr lang="en-US" sz="800" b="0" i="0" dirty="0">
              <a:effectLst/>
              <a:latin typeface="Arial" panose="020B0604020202020204" pitchFamily="34" charset="0"/>
            </a:endParaRPr>
          </a:p>
        </p:txBody>
      </p:sp>
      <p:sp>
        <p:nvSpPr>
          <p:cNvPr id="53" name="TextBox 52">
            <a:extLst>
              <a:ext uri="{FF2B5EF4-FFF2-40B4-BE49-F238E27FC236}">
                <a16:creationId xmlns:a16="http://schemas.microsoft.com/office/drawing/2014/main" id="{FC3547A3-2B22-4602-B525-3CE5AAA81876}"/>
              </a:ext>
            </a:extLst>
          </p:cNvPr>
          <p:cNvSpPr txBox="1"/>
          <p:nvPr/>
        </p:nvSpPr>
        <p:spPr>
          <a:xfrm>
            <a:off x="4317318" y="4319977"/>
            <a:ext cx="1423110" cy="307777"/>
          </a:xfrm>
          <a:prstGeom prst="rect">
            <a:avLst/>
          </a:prstGeom>
          <a:noFill/>
        </p:spPr>
        <p:txBody>
          <a:bodyPr wrap="square">
            <a:spAutoFit/>
          </a:bodyPr>
          <a:lstStyle/>
          <a:p>
            <a:pPr algn="l" fontAlgn="base"/>
            <a:r>
              <a:rPr lang="en-US" sz="1400" b="1" i="0" dirty="0">
                <a:effectLst/>
                <a:latin typeface="montserrat" panose="00000500000000000000" pitchFamily="2" charset="0"/>
              </a:rPr>
              <a:t>MACEDONIA</a:t>
            </a:r>
            <a:endParaRPr lang="en-US" sz="1400" b="0" i="0" dirty="0">
              <a:effectLst/>
              <a:latin typeface="Arial" panose="020B0604020202020204" pitchFamily="34" charset="0"/>
            </a:endParaRPr>
          </a:p>
        </p:txBody>
      </p:sp>
      <p:sp>
        <p:nvSpPr>
          <p:cNvPr id="54" name="TextBox 53">
            <a:extLst>
              <a:ext uri="{FF2B5EF4-FFF2-40B4-BE49-F238E27FC236}">
                <a16:creationId xmlns:a16="http://schemas.microsoft.com/office/drawing/2014/main" id="{7A5A0AB5-CB47-4C47-917A-E635D936F032}"/>
              </a:ext>
            </a:extLst>
          </p:cNvPr>
          <p:cNvSpPr txBox="1"/>
          <p:nvPr/>
        </p:nvSpPr>
        <p:spPr>
          <a:xfrm>
            <a:off x="8969226" y="4567273"/>
            <a:ext cx="2687005" cy="461665"/>
          </a:xfrm>
          <a:prstGeom prst="rect">
            <a:avLst/>
          </a:prstGeom>
          <a:noFill/>
        </p:spPr>
        <p:txBody>
          <a:bodyPr wrap="square">
            <a:spAutoFit/>
          </a:bodyPr>
          <a:lstStyle/>
          <a:p>
            <a:pPr algn="l" fontAlgn="base"/>
            <a:r>
              <a:rPr lang="en-US" sz="800" b="1" i="0" dirty="0">
                <a:effectLst/>
                <a:latin typeface="montserrat" panose="00000500000000000000" pitchFamily="2" charset="0"/>
              </a:rPr>
              <a:t>PHONE: +905377011108</a:t>
            </a:r>
          </a:p>
          <a:p>
            <a:pPr algn="l" fontAlgn="base"/>
            <a:r>
              <a:rPr lang="en-US" sz="800" b="1" i="0" dirty="0">
                <a:effectLst/>
                <a:latin typeface="montserrat" panose="00000500000000000000" pitchFamily="2" charset="0"/>
              </a:rPr>
              <a:t>EMAIL: </a:t>
            </a:r>
            <a:r>
              <a:rPr lang="en-US" sz="800" b="1" i="0" dirty="0" err="1">
                <a:effectLst/>
                <a:latin typeface="montserrat" panose="00000500000000000000" pitchFamily="2" charset="0"/>
              </a:rPr>
              <a:t>info.turk</a:t>
            </a:r>
            <a:r>
              <a:rPr lang="en-US" sz="800" b="1" i="0" dirty="0">
                <a:effectLst/>
                <a:latin typeface="montserrat" panose="00000500000000000000" pitchFamily="2" charset="0"/>
              </a:rPr>
              <a:t> ey@alahramgroup-eg.net</a:t>
            </a:r>
          </a:p>
          <a:p>
            <a:pPr algn="l" fontAlgn="base"/>
            <a:r>
              <a:rPr lang="en-US" sz="800" b="1" i="0" dirty="0">
                <a:effectLst/>
                <a:latin typeface="montserrat" panose="00000500000000000000" pitchFamily="2" charset="0"/>
              </a:rPr>
              <a:t>               </a:t>
            </a:r>
            <a:r>
              <a:rPr lang="en-US" sz="800" b="1" i="0" dirty="0" err="1">
                <a:effectLst/>
                <a:latin typeface="montserrat" panose="00000500000000000000" pitchFamily="2" charset="0"/>
              </a:rPr>
              <a:t>sales.turk</a:t>
            </a:r>
            <a:r>
              <a:rPr lang="en-US" sz="800" b="1" i="0" dirty="0">
                <a:effectLst/>
                <a:latin typeface="montserrat" panose="00000500000000000000" pitchFamily="2" charset="0"/>
              </a:rPr>
              <a:t> ey@alahramgroup-eg.net</a:t>
            </a:r>
            <a:endParaRPr lang="en-US" sz="800" b="0" i="0" dirty="0">
              <a:effectLst/>
              <a:latin typeface="Arial" panose="020B0604020202020204" pitchFamily="34" charset="0"/>
            </a:endParaRPr>
          </a:p>
        </p:txBody>
      </p:sp>
      <p:sp>
        <p:nvSpPr>
          <p:cNvPr id="55" name="TextBox 54">
            <a:extLst>
              <a:ext uri="{FF2B5EF4-FFF2-40B4-BE49-F238E27FC236}">
                <a16:creationId xmlns:a16="http://schemas.microsoft.com/office/drawing/2014/main" id="{8DA1D381-36E0-46C4-B830-135FA96A1510}"/>
              </a:ext>
            </a:extLst>
          </p:cNvPr>
          <p:cNvSpPr txBox="1"/>
          <p:nvPr/>
        </p:nvSpPr>
        <p:spPr>
          <a:xfrm>
            <a:off x="8134839" y="4296572"/>
            <a:ext cx="989814" cy="307777"/>
          </a:xfrm>
          <a:prstGeom prst="rect">
            <a:avLst/>
          </a:prstGeom>
          <a:noFill/>
        </p:spPr>
        <p:txBody>
          <a:bodyPr wrap="square">
            <a:spAutoFit/>
          </a:bodyPr>
          <a:lstStyle/>
          <a:p>
            <a:pPr algn="l" fontAlgn="base"/>
            <a:r>
              <a:rPr lang="en-US" sz="1400" b="1" i="0" dirty="0">
                <a:effectLst/>
                <a:latin typeface="montserrat" panose="00000500000000000000" pitchFamily="2" charset="0"/>
              </a:rPr>
              <a:t>TURKEY</a:t>
            </a:r>
            <a:endParaRPr lang="en-US" sz="1400" b="0" i="0" dirty="0">
              <a:effectLst/>
              <a:latin typeface="Arial" panose="020B0604020202020204" pitchFamily="34" charset="0"/>
            </a:endParaRPr>
          </a:p>
        </p:txBody>
      </p:sp>
      <p:pic>
        <p:nvPicPr>
          <p:cNvPr id="59" name="Picture 58">
            <a:extLst>
              <a:ext uri="{FF2B5EF4-FFF2-40B4-BE49-F238E27FC236}">
                <a16:creationId xmlns:a16="http://schemas.microsoft.com/office/drawing/2014/main" id="{776407A4-2FFF-4971-BD85-A468D15335A1}"/>
              </a:ext>
            </a:extLst>
          </p:cNvPr>
          <p:cNvPicPr>
            <a:picLocks noChangeAspect="1"/>
          </p:cNvPicPr>
          <p:nvPr/>
        </p:nvPicPr>
        <p:blipFill>
          <a:blip r:embed="rId12"/>
          <a:stretch>
            <a:fillRect/>
          </a:stretch>
        </p:blipFill>
        <p:spPr>
          <a:xfrm>
            <a:off x="252438" y="4684362"/>
            <a:ext cx="771525" cy="514350"/>
          </a:xfrm>
          <a:prstGeom prst="rect">
            <a:avLst/>
          </a:prstGeom>
        </p:spPr>
      </p:pic>
      <p:pic>
        <p:nvPicPr>
          <p:cNvPr id="60" name="Picture 59">
            <a:extLst>
              <a:ext uri="{FF2B5EF4-FFF2-40B4-BE49-F238E27FC236}">
                <a16:creationId xmlns:a16="http://schemas.microsoft.com/office/drawing/2014/main" id="{18480D98-AA85-4FC0-A1B4-25025DD927E5}"/>
              </a:ext>
            </a:extLst>
          </p:cNvPr>
          <p:cNvPicPr>
            <a:picLocks noChangeAspect="1"/>
          </p:cNvPicPr>
          <p:nvPr/>
        </p:nvPicPr>
        <p:blipFill>
          <a:blip r:embed="rId13"/>
          <a:stretch>
            <a:fillRect/>
          </a:stretch>
        </p:blipFill>
        <p:spPr>
          <a:xfrm>
            <a:off x="4435180" y="4641301"/>
            <a:ext cx="762000" cy="514350"/>
          </a:xfrm>
          <a:prstGeom prst="rect">
            <a:avLst/>
          </a:prstGeom>
        </p:spPr>
      </p:pic>
      <p:pic>
        <p:nvPicPr>
          <p:cNvPr id="61" name="Picture 60">
            <a:extLst>
              <a:ext uri="{FF2B5EF4-FFF2-40B4-BE49-F238E27FC236}">
                <a16:creationId xmlns:a16="http://schemas.microsoft.com/office/drawing/2014/main" id="{4F759CFA-AE40-4104-8C03-8384D2372D2E}"/>
              </a:ext>
            </a:extLst>
          </p:cNvPr>
          <p:cNvPicPr>
            <a:picLocks noChangeAspect="1"/>
          </p:cNvPicPr>
          <p:nvPr/>
        </p:nvPicPr>
        <p:blipFill>
          <a:blip r:embed="rId14"/>
          <a:stretch>
            <a:fillRect/>
          </a:stretch>
        </p:blipFill>
        <p:spPr>
          <a:xfrm>
            <a:off x="8225798" y="4627754"/>
            <a:ext cx="762000" cy="514350"/>
          </a:xfrm>
          <a:prstGeom prst="rect">
            <a:avLst/>
          </a:prstGeom>
        </p:spPr>
      </p:pic>
      <p:sp>
        <p:nvSpPr>
          <p:cNvPr id="62" name="TextBox 61">
            <a:extLst>
              <a:ext uri="{FF2B5EF4-FFF2-40B4-BE49-F238E27FC236}">
                <a16:creationId xmlns:a16="http://schemas.microsoft.com/office/drawing/2014/main" id="{F2CE9B95-6B7E-4615-9FDB-9106B2102BD4}"/>
              </a:ext>
            </a:extLst>
          </p:cNvPr>
          <p:cNvSpPr txBox="1"/>
          <p:nvPr/>
        </p:nvSpPr>
        <p:spPr>
          <a:xfrm>
            <a:off x="2068417" y="6249157"/>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63" name="TextBox 62">
            <a:extLst>
              <a:ext uri="{FF2B5EF4-FFF2-40B4-BE49-F238E27FC236}">
                <a16:creationId xmlns:a16="http://schemas.microsoft.com/office/drawing/2014/main" id="{96699EBE-4820-4354-9EF2-DD6AB49CCC8E}"/>
              </a:ext>
            </a:extLst>
          </p:cNvPr>
          <p:cNvSpPr txBox="1"/>
          <p:nvPr/>
        </p:nvSpPr>
        <p:spPr>
          <a:xfrm>
            <a:off x="2914211" y="6249157"/>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64" name="TextBox 63">
            <a:extLst>
              <a:ext uri="{FF2B5EF4-FFF2-40B4-BE49-F238E27FC236}">
                <a16:creationId xmlns:a16="http://schemas.microsoft.com/office/drawing/2014/main" id="{6488EF37-1702-4490-B325-4A098FA13A4B}"/>
              </a:ext>
            </a:extLst>
          </p:cNvPr>
          <p:cNvSpPr txBox="1"/>
          <p:nvPr/>
        </p:nvSpPr>
        <p:spPr>
          <a:xfrm>
            <a:off x="3801683" y="6249156"/>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65" name="Picture 64">
            <a:extLst>
              <a:ext uri="{FF2B5EF4-FFF2-40B4-BE49-F238E27FC236}">
                <a16:creationId xmlns:a16="http://schemas.microsoft.com/office/drawing/2014/main" id="{22A2B941-079C-4B44-A8DD-B58DC020D7CF}"/>
              </a:ext>
            </a:extLst>
          </p:cNvPr>
          <p:cNvPicPr>
            <a:picLocks noChangeAspect="1"/>
          </p:cNvPicPr>
          <p:nvPr/>
        </p:nvPicPr>
        <p:blipFill>
          <a:blip r:embed="rId1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5977434"/>
            <a:ext cx="220991" cy="220991"/>
          </a:xfrm>
          <a:prstGeom prst="rect">
            <a:avLst/>
          </a:prstGeom>
          <a:ln>
            <a:noFill/>
          </a:ln>
          <a:effectLst>
            <a:outerShdw blurRad="292100" dist="139700" dir="2700000" algn="tl" rotWithShape="0">
              <a:srgbClr val="333333">
                <a:alpha val="65000"/>
              </a:srgbClr>
            </a:outerShdw>
          </a:effectLst>
        </p:spPr>
      </p:pic>
      <p:pic>
        <p:nvPicPr>
          <p:cNvPr id="66" name="Picture 65">
            <a:extLst>
              <a:ext uri="{FF2B5EF4-FFF2-40B4-BE49-F238E27FC236}">
                <a16:creationId xmlns:a16="http://schemas.microsoft.com/office/drawing/2014/main" id="{122905E9-0EB0-48E9-A81E-733A2F424AD7}"/>
              </a:ext>
            </a:extLst>
          </p:cNvPr>
          <p:cNvPicPr>
            <a:picLocks noChangeAspect="1"/>
          </p:cNvPicPr>
          <p:nvPr/>
        </p:nvPicPr>
        <p:blipFill>
          <a:blip r:embed="rId1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5969612"/>
            <a:ext cx="228812" cy="228812"/>
          </a:xfrm>
          <a:prstGeom prst="rect">
            <a:avLst/>
          </a:prstGeom>
          <a:ln>
            <a:noFill/>
          </a:ln>
          <a:effectLst>
            <a:outerShdw blurRad="292100" dist="139700" dir="2700000" algn="tl" rotWithShape="0">
              <a:srgbClr val="333333">
                <a:alpha val="65000"/>
              </a:srgbClr>
            </a:outerShdw>
          </a:effectLst>
        </p:spPr>
      </p:pic>
      <p:pic>
        <p:nvPicPr>
          <p:cNvPr id="67" name="Picture 66">
            <a:extLst>
              <a:ext uri="{FF2B5EF4-FFF2-40B4-BE49-F238E27FC236}">
                <a16:creationId xmlns:a16="http://schemas.microsoft.com/office/drawing/2014/main" id="{506092B4-E588-488D-9CEC-0E8FAAC41455}"/>
              </a:ext>
            </a:extLst>
          </p:cNvPr>
          <p:cNvPicPr>
            <a:picLocks noChangeAspect="1"/>
          </p:cNvPicPr>
          <p:nvPr/>
        </p:nvPicPr>
        <p:blipFill>
          <a:blip r:embed="rId1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5977433"/>
            <a:ext cx="220991" cy="220991"/>
          </a:xfrm>
          <a:prstGeom prst="rect">
            <a:avLst/>
          </a:prstGeom>
          <a:ln>
            <a:noFill/>
          </a:ln>
          <a:effectLst>
            <a:outerShdw blurRad="292100" dist="139700" dir="2700000" algn="tl" rotWithShape="0">
              <a:srgbClr val="333333">
                <a:alpha val="65000"/>
              </a:srgbClr>
            </a:outerShdw>
          </a:effectLst>
        </p:spPr>
      </p:pic>
      <p:sp>
        <p:nvSpPr>
          <p:cNvPr id="68" name="TextBox 67">
            <a:extLst>
              <a:ext uri="{FF2B5EF4-FFF2-40B4-BE49-F238E27FC236}">
                <a16:creationId xmlns:a16="http://schemas.microsoft.com/office/drawing/2014/main" id="{5D16FB15-D64F-40E0-8A35-EAA03137DFED}"/>
              </a:ext>
            </a:extLst>
          </p:cNvPr>
          <p:cNvSpPr txBox="1"/>
          <p:nvPr/>
        </p:nvSpPr>
        <p:spPr>
          <a:xfrm>
            <a:off x="9475282" y="6249156"/>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69" name="Picture 68">
            <a:extLst>
              <a:ext uri="{FF2B5EF4-FFF2-40B4-BE49-F238E27FC236}">
                <a16:creationId xmlns:a16="http://schemas.microsoft.com/office/drawing/2014/main" id="{C8FF4FF0-F0A6-44E8-8509-BE67C2457D9C}"/>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flipH="1">
            <a:off x="9188558" y="6206245"/>
            <a:ext cx="286723" cy="286723"/>
          </a:xfrm>
          <a:prstGeom prst="rect">
            <a:avLst/>
          </a:prstGeom>
        </p:spPr>
      </p:pic>
      <p:sp>
        <p:nvSpPr>
          <p:cNvPr id="70" name="Rounded Rectangle 76">
            <a:hlinkClick r:id="" action="ppaction://hlinkshowjump?jump=firstslide"/>
            <a:extLst>
              <a:ext uri="{FF2B5EF4-FFF2-40B4-BE49-F238E27FC236}">
                <a16:creationId xmlns:a16="http://schemas.microsoft.com/office/drawing/2014/main" id="{3BFC53AD-00CC-418B-8E29-54B6379DCA51}"/>
              </a:ext>
            </a:extLst>
          </p:cNvPr>
          <p:cNvSpPr/>
          <p:nvPr/>
        </p:nvSpPr>
        <p:spPr>
          <a:xfrm>
            <a:off x="8940877" y="5999788"/>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9">
            <a:hlinkClick r:id="rId19" action="ppaction://hlinksldjump"/>
            <a:extLst>
              <a:ext uri="{FF2B5EF4-FFF2-40B4-BE49-F238E27FC236}">
                <a16:creationId xmlns:a16="http://schemas.microsoft.com/office/drawing/2014/main" id="{D04BD43A-6801-4C08-B6DC-6D8C0AB4C7DC}"/>
              </a:ext>
            </a:extLst>
          </p:cNvPr>
          <p:cNvSpPr/>
          <p:nvPr/>
        </p:nvSpPr>
        <p:spPr>
          <a:xfrm>
            <a:off x="2145728" y="5927667"/>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9">
            <a:hlinkClick r:id="rId20" action="ppaction://hlinksldjump"/>
            <a:extLst>
              <a:ext uri="{FF2B5EF4-FFF2-40B4-BE49-F238E27FC236}">
                <a16:creationId xmlns:a16="http://schemas.microsoft.com/office/drawing/2014/main" id="{0C531548-A9E4-465C-9D3C-3D917F173745}"/>
              </a:ext>
            </a:extLst>
          </p:cNvPr>
          <p:cNvSpPr/>
          <p:nvPr/>
        </p:nvSpPr>
        <p:spPr>
          <a:xfrm>
            <a:off x="3038006" y="5927667"/>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9">
            <a:hlinkClick r:id="rId21" action="ppaction://hlinksldjump"/>
            <a:extLst>
              <a:ext uri="{FF2B5EF4-FFF2-40B4-BE49-F238E27FC236}">
                <a16:creationId xmlns:a16="http://schemas.microsoft.com/office/drawing/2014/main" id="{CC415ED1-435C-4D99-AA4D-CA029225CF58}"/>
              </a:ext>
            </a:extLst>
          </p:cNvPr>
          <p:cNvSpPr/>
          <p:nvPr/>
        </p:nvSpPr>
        <p:spPr>
          <a:xfrm>
            <a:off x="3856972" y="5875813"/>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6B3D09D0-A1DA-4415-8D2B-C8F727C4A5F2}"/>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75" name="TextBox 74">
            <a:extLst>
              <a:ext uri="{FF2B5EF4-FFF2-40B4-BE49-F238E27FC236}">
                <a16:creationId xmlns:a16="http://schemas.microsoft.com/office/drawing/2014/main" id="{80E89675-E002-4DF7-809B-FF01ADC84E28}"/>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76" name="Rounded Rectangle 79">
            <a:hlinkClick r:id="rId23" action="ppaction://hlinksldjump"/>
            <a:extLst>
              <a:ext uri="{FF2B5EF4-FFF2-40B4-BE49-F238E27FC236}">
                <a16:creationId xmlns:a16="http://schemas.microsoft.com/office/drawing/2014/main" id="{AB3AD701-4600-4658-9AC5-FA6E4B90E4F6}"/>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004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MINING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413379"/>
                <a:chOff x="351625" y="2305386"/>
                <a:chExt cx="5493298" cy="1413379"/>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$ 177</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407273" y="2470844"/>
                  <a:ext cx="1941918" cy="1247921"/>
                  <a:chOff x="1658349" y="2470844"/>
                  <a:chExt cx="1941918" cy="1247921"/>
                </a:xfrm>
              </p:grpSpPr>
              <p:sp>
                <p:nvSpPr>
                  <p:cNvPr id="99" name="TextBox 98">
                    <a:extLst>
                      <a:ext uri="{FF2B5EF4-FFF2-40B4-BE49-F238E27FC236}">
                        <a16:creationId xmlns:a16="http://schemas.microsoft.com/office/drawing/2014/main" id="{09B7A9F7-2EE3-4AFA-9E8C-C17568615472}"/>
                      </a:ext>
                    </a:extLst>
                  </p:cNvPr>
                  <p:cNvSpPr txBox="1"/>
                  <p:nvPr/>
                </p:nvSpPr>
                <p:spPr>
                  <a:xfrm>
                    <a:off x="2033903" y="2470844"/>
                    <a:ext cx="1217001" cy="307777"/>
                  </a:xfrm>
                  <a:prstGeom prst="rect">
                    <a:avLst/>
                  </a:prstGeom>
                  <a:noFill/>
                </p:spPr>
                <p:txBody>
                  <a:bodyPr wrap="none" rtlCol="0">
                    <a:spAutoFit/>
                  </a:bodyPr>
                  <a:lstStyle/>
                  <a:p>
                    <a:pPr algn="ctr"/>
                    <a:r>
                      <a:rPr lang="de-DE" sz="1400" dirty="0"/>
                      <a:t> Phosphate </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$ 187</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437682"/>
                <a:chOff x="351625" y="2305386"/>
                <a:chExt cx="5493298" cy="1437682"/>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$ 140</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81409"/>
                  <a:ext cx="1941918" cy="1261659"/>
                  <a:chOff x="1658349" y="2481409"/>
                  <a:chExt cx="1941918" cy="1261659"/>
                </a:xfrm>
              </p:grpSpPr>
              <p:sp>
                <p:nvSpPr>
                  <p:cNvPr id="139" name="TextBox 138">
                    <a:extLst>
                      <a:ext uri="{FF2B5EF4-FFF2-40B4-BE49-F238E27FC236}">
                        <a16:creationId xmlns:a16="http://schemas.microsoft.com/office/drawing/2014/main" id="{14500876-E031-4D4F-B721-54CB621A1E5B}"/>
                      </a:ext>
                    </a:extLst>
                  </p:cNvPr>
                  <p:cNvSpPr txBox="1"/>
                  <p:nvPr/>
                </p:nvSpPr>
                <p:spPr>
                  <a:xfrm>
                    <a:off x="1894857" y="2481409"/>
                    <a:ext cx="1356462" cy="307777"/>
                  </a:xfrm>
                  <a:prstGeom prst="rect">
                    <a:avLst/>
                  </a:prstGeom>
                  <a:noFill/>
                </p:spPr>
                <p:txBody>
                  <a:bodyPr wrap="none" rtlCol="0">
                    <a:spAutoFit/>
                  </a:bodyPr>
                  <a:lstStyle/>
                  <a:p>
                    <a:pPr algn="ctr"/>
                    <a:r>
                      <a:rPr lang="de-DE" sz="1400" dirty="0"/>
                      <a:t>TALC powder</a:t>
                    </a:r>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58238"/>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$ 150</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413379"/>
                <a:chOff x="351625" y="2305386"/>
                <a:chExt cx="5493298" cy="1413379"/>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$ 120</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56743"/>
                  <a:ext cx="1941918" cy="1262022"/>
                  <a:chOff x="1658349" y="2456743"/>
                  <a:chExt cx="1941918" cy="1262022"/>
                </a:xfrm>
              </p:grpSpPr>
              <p:sp>
                <p:nvSpPr>
                  <p:cNvPr id="159" name="TextBox 158">
                    <a:extLst>
                      <a:ext uri="{FF2B5EF4-FFF2-40B4-BE49-F238E27FC236}">
                        <a16:creationId xmlns:a16="http://schemas.microsoft.com/office/drawing/2014/main" id="{2479E145-CD12-4736-8EA2-2E2FA4BC87F8}"/>
                      </a:ext>
                    </a:extLst>
                  </p:cNvPr>
                  <p:cNvSpPr txBox="1"/>
                  <p:nvPr/>
                </p:nvSpPr>
                <p:spPr>
                  <a:xfrm>
                    <a:off x="2053397" y="2456743"/>
                    <a:ext cx="1125628" cy="307777"/>
                  </a:xfrm>
                  <a:prstGeom prst="rect">
                    <a:avLst/>
                  </a:prstGeom>
                  <a:noFill/>
                </p:spPr>
                <p:txBody>
                  <a:bodyPr wrap="none" rtlCol="0">
                    <a:spAutoFit/>
                  </a:bodyPr>
                  <a:lstStyle/>
                  <a:p>
                    <a:pPr algn="ctr"/>
                    <a:r>
                      <a:rPr lang="en-US" sz="1400" dirty="0"/>
                      <a:t>Black sand</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$ 130</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413379"/>
                <a:chOff x="351625" y="2305386"/>
                <a:chExt cx="5493298" cy="1413379"/>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$ 150</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499801" y="2402159"/>
                  <a:ext cx="1759124" cy="1281428"/>
                  <a:chOff x="1231735" y="2496793"/>
                  <a:chExt cx="1759124" cy="1281428"/>
                </a:xfrm>
              </p:grpSpPr>
              <p:sp>
                <p:nvSpPr>
                  <p:cNvPr id="180" name="Rectangle 179">
                    <a:extLst>
                      <a:ext uri="{FF2B5EF4-FFF2-40B4-BE49-F238E27FC236}">
                        <a16:creationId xmlns:a16="http://schemas.microsoft.com/office/drawing/2014/main" id="{93C935A1-975F-447C-9765-27322E3F4BD3}"/>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3" y="2375734"/>
                  <a:ext cx="1941918" cy="1343031"/>
                  <a:chOff x="1658349" y="2375734"/>
                  <a:chExt cx="1941918" cy="1343031"/>
                </a:xfrm>
              </p:grpSpPr>
              <p:sp>
                <p:nvSpPr>
                  <p:cNvPr id="178" name="TextBox 177">
                    <a:extLst>
                      <a:ext uri="{FF2B5EF4-FFF2-40B4-BE49-F238E27FC236}">
                        <a16:creationId xmlns:a16="http://schemas.microsoft.com/office/drawing/2014/main" id="{4E87ED19-5A2C-4262-8EF8-56AA9CFE8152}"/>
                      </a:ext>
                    </a:extLst>
                  </p:cNvPr>
                  <p:cNvSpPr txBox="1"/>
                  <p:nvPr/>
                </p:nvSpPr>
                <p:spPr>
                  <a:xfrm>
                    <a:off x="2060883" y="2375734"/>
                    <a:ext cx="1176925" cy="523220"/>
                  </a:xfrm>
                  <a:prstGeom prst="rect">
                    <a:avLst/>
                  </a:prstGeom>
                  <a:noFill/>
                </p:spPr>
                <p:txBody>
                  <a:bodyPr wrap="none" rtlCol="0">
                    <a:spAutoFit/>
                  </a:bodyPr>
                  <a:lstStyle/>
                  <a:p>
                    <a:pPr algn="ctr"/>
                    <a:r>
                      <a:rPr lang="de-DE" sz="1400" dirty="0"/>
                      <a:t>Potassium  </a:t>
                    </a:r>
                  </a:p>
                  <a:p>
                    <a:pPr algn="ctr"/>
                    <a:r>
                      <a:rPr lang="de-DE" sz="1400" dirty="0"/>
                      <a:t>carbonate </a:t>
                    </a:r>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$ 160</a:t>
              </a:r>
            </a:p>
          </p:txBody>
        </p:sp>
      </p:grpSp>
    </p:spTree>
    <p:extLst>
      <p:ext uri="{BB962C8B-B14F-4D97-AF65-F5344CB8AC3E}">
        <p14:creationId xmlns:p14="http://schemas.microsoft.com/office/powerpoint/2010/main" val="402180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MINING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413379"/>
                <a:chOff x="351625" y="2305386"/>
                <a:chExt cx="5493298" cy="1413379"/>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$ 2,260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407273" y="2470844"/>
                  <a:ext cx="1941918" cy="1247921"/>
                  <a:chOff x="1658349" y="2470844"/>
                  <a:chExt cx="1941918" cy="1247921"/>
                </a:xfrm>
              </p:grpSpPr>
              <p:sp>
                <p:nvSpPr>
                  <p:cNvPr id="99" name="TextBox 98">
                    <a:extLst>
                      <a:ext uri="{FF2B5EF4-FFF2-40B4-BE49-F238E27FC236}">
                        <a16:creationId xmlns:a16="http://schemas.microsoft.com/office/drawing/2014/main" id="{09B7A9F7-2EE3-4AFA-9E8C-C17568615472}"/>
                      </a:ext>
                    </a:extLst>
                  </p:cNvPr>
                  <p:cNvSpPr txBox="1"/>
                  <p:nvPr/>
                </p:nvSpPr>
                <p:spPr>
                  <a:xfrm>
                    <a:off x="2162945" y="2470844"/>
                    <a:ext cx="958917" cy="307777"/>
                  </a:xfrm>
                  <a:prstGeom prst="rect">
                    <a:avLst/>
                  </a:prstGeom>
                  <a:noFill/>
                </p:spPr>
                <p:txBody>
                  <a:bodyPr wrap="none" rtlCol="0">
                    <a:spAutoFit/>
                  </a:bodyPr>
                  <a:lstStyle/>
                  <a:p>
                    <a:pPr algn="ctr"/>
                    <a:r>
                      <a:rPr lang="de-DE" sz="1400" dirty="0"/>
                      <a:t>BLADIUM</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$ 2,270</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437682"/>
                <a:chOff x="351625" y="2305386"/>
                <a:chExt cx="5493298" cy="1437682"/>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$ 2,188</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81409"/>
                  <a:ext cx="1941918" cy="1261659"/>
                  <a:chOff x="1658349" y="2481409"/>
                  <a:chExt cx="1941918" cy="1261659"/>
                </a:xfrm>
              </p:grpSpPr>
              <p:sp>
                <p:nvSpPr>
                  <p:cNvPr id="139" name="TextBox 138">
                    <a:extLst>
                      <a:ext uri="{FF2B5EF4-FFF2-40B4-BE49-F238E27FC236}">
                        <a16:creationId xmlns:a16="http://schemas.microsoft.com/office/drawing/2014/main" id="{14500876-E031-4D4F-B721-54CB621A1E5B}"/>
                      </a:ext>
                    </a:extLst>
                  </p:cNvPr>
                  <p:cNvSpPr txBox="1"/>
                  <p:nvPr/>
                </p:nvSpPr>
                <p:spPr>
                  <a:xfrm>
                    <a:off x="2257937" y="2481409"/>
                    <a:ext cx="630301" cy="307777"/>
                  </a:xfrm>
                  <a:prstGeom prst="rect">
                    <a:avLst/>
                  </a:prstGeom>
                  <a:noFill/>
                </p:spPr>
                <p:txBody>
                  <a:bodyPr wrap="none" rtlCol="0">
                    <a:spAutoFit/>
                  </a:bodyPr>
                  <a:lstStyle/>
                  <a:p>
                    <a:pPr algn="ctr"/>
                    <a:r>
                      <a:rPr lang="de-DE" sz="1400" dirty="0"/>
                      <a:t>LEAD</a:t>
                    </a:r>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58238"/>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$ 2,198</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94917" cy="1765137"/>
            <a:chOff x="271763" y="2305386"/>
            <a:chExt cx="5594917"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413379"/>
                <a:chOff x="351625" y="2305386"/>
                <a:chExt cx="5493298" cy="1413379"/>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228168" y="3160369"/>
                  <a:ext cx="1396536" cy="461665"/>
                </a:xfrm>
                <a:prstGeom prst="rect">
                  <a:avLst/>
                </a:prstGeom>
                <a:noFill/>
              </p:spPr>
              <p:txBody>
                <a:bodyPr wrap="none" rtlCol="0">
                  <a:spAutoFit/>
                </a:bodyPr>
                <a:lstStyle/>
                <a:p>
                  <a:pPr algn="ctr"/>
                  <a:r>
                    <a:rPr lang="en-US" sz="2400" b="1" dirty="0"/>
                    <a:t>$ 32,055</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56743"/>
                  <a:ext cx="1941918" cy="1262022"/>
                  <a:chOff x="1658349" y="2456743"/>
                  <a:chExt cx="1941918" cy="1262022"/>
                </a:xfrm>
              </p:grpSpPr>
              <p:sp>
                <p:nvSpPr>
                  <p:cNvPr id="159" name="TextBox 158">
                    <a:extLst>
                      <a:ext uri="{FF2B5EF4-FFF2-40B4-BE49-F238E27FC236}">
                        <a16:creationId xmlns:a16="http://schemas.microsoft.com/office/drawing/2014/main" id="{2479E145-CD12-4736-8EA2-2E2FA4BC87F8}"/>
                      </a:ext>
                    </a:extLst>
                  </p:cNvPr>
                  <p:cNvSpPr txBox="1"/>
                  <p:nvPr/>
                </p:nvSpPr>
                <p:spPr>
                  <a:xfrm>
                    <a:off x="2116715" y="2456743"/>
                    <a:ext cx="998991" cy="307777"/>
                  </a:xfrm>
                  <a:prstGeom prst="rect">
                    <a:avLst/>
                  </a:prstGeom>
                  <a:noFill/>
                </p:spPr>
                <p:txBody>
                  <a:bodyPr wrap="none" rtlCol="0">
                    <a:spAutoFit/>
                  </a:bodyPr>
                  <a:lstStyle/>
                  <a:p>
                    <a:pPr algn="ctr"/>
                    <a:r>
                      <a:rPr lang="en-US" sz="1400" dirty="0"/>
                      <a:t>URANIUM</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470144" y="3155245"/>
              <a:ext cx="1396536" cy="461665"/>
            </a:xfrm>
            <a:prstGeom prst="rect">
              <a:avLst/>
            </a:prstGeom>
            <a:noFill/>
          </p:spPr>
          <p:txBody>
            <a:bodyPr wrap="none" rtlCol="0">
              <a:spAutoFit/>
            </a:bodyPr>
            <a:lstStyle/>
            <a:p>
              <a:pPr algn="ctr"/>
              <a:r>
                <a:rPr lang="en-US" sz="2400" b="1" dirty="0"/>
                <a:t>$ 32,065</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94917" cy="1765137"/>
            <a:chOff x="271763" y="2305386"/>
            <a:chExt cx="5594917"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413379"/>
                <a:chOff x="351625" y="2305386"/>
                <a:chExt cx="5493298" cy="1413379"/>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228168" y="3160369"/>
                  <a:ext cx="1396536" cy="461665"/>
                </a:xfrm>
                <a:prstGeom prst="rect">
                  <a:avLst/>
                </a:prstGeom>
                <a:noFill/>
              </p:spPr>
              <p:txBody>
                <a:bodyPr wrap="none" rtlCol="0">
                  <a:spAutoFit/>
                </a:bodyPr>
                <a:lstStyle/>
                <a:p>
                  <a:pPr algn="ctr"/>
                  <a:r>
                    <a:rPr lang="en-US" sz="2400" b="1" dirty="0"/>
                    <a:t>$ 23,544</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499801" y="2402159"/>
                  <a:ext cx="1759124" cy="1281428"/>
                  <a:chOff x="1231735" y="2496793"/>
                  <a:chExt cx="1759124" cy="1281428"/>
                </a:xfrm>
              </p:grpSpPr>
              <p:sp>
                <p:nvSpPr>
                  <p:cNvPr id="180" name="Rectangle 179">
                    <a:extLst>
                      <a:ext uri="{FF2B5EF4-FFF2-40B4-BE49-F238E27FC236}">
                        <a16:creationId xmlns:a16="http://schemas.microsoft.com/office/drawing/2014/main" id="{93C935A1-975F-447C-9765-27322E3F4BD3}"/>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3" y="2466285"/>
                  <a:ext cx="1941918" cy="1252480"/>
                  <a:chOff x="1658349" y="2466285"/>
                  <a:chExt cx="1941918" cy="1252480"/>
                </a:xfrm>
              </p:grpSpPr>
              <p:sp>
                <p:nvSpPr>
                  <p:cNvPr id="178" name="TextBox 177">
                    <a:extLst>
                      <a:ext uri="{FF2B5EF4-FFF2-40B4-BE49-F238E27FC236}">
                        <a16:creationId xmlns:a16="http://schemas.microsoft.com/office/drawing/2014/main" id="{4E87ED19-5A2C-4262-8EF8-56AA9CFE8152}"/>
                      </a:ext>
                    </a:extLst>
                  </p:cNvPr>
                  <p:cNvSpPr txBox="1"/>
                  <p:nvPr/>
                </p:nvSpPr>
                <p:spPr>
                  <a:xfrm>
                    <a:off x="2191905" y="2466285"/>
                    <a:ext cx="788999" cy="307777"/>
                  </a:xfrm>
                  <a:prstGeom prst="rect">
                    <a:avLst/>
                  </a:prstGeom>
                  <a:noFill/>
                </p:spPr>
                <p:txBody>
                  <a:bodyPr wrap="none" rtlCol="0">
                    <a:spAutoFit/>
                  </a:bodyPr>
                  <a:lstStyle/>
                  <a:p>
                    <a:pPr algn="ctr"/>
                    <a:r>
                      <a:rPr lang="de-DE" sz="1400" dirty="0"/>
                      <a:t>NICKEL</a:t>
                    </a:r>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470144" y="3155245"/>
              <a:ext cx="1396536" cy="461665"/>
            </a:xfrm>
            <a:prstGeom prst="rect">
              <a:avLst/>
            </a:prstGeom>
            <a:noFill/>
          </p:spPr>
          <p:txBody>
            <a:bodyPr wrap="none" rtlCol="0">
              <a:spAutoFit/>
            </a:bodyPr>
            <a:lstStyle/>
            <a:p>
              <a:pPr algn="ctr"/>
              <a:r>
                <a:rPr lang="en-US" sz="2400" b="1" dirty="0"/>
                <a:t>$ 23,554</a:t>
              </a:r>
            </a:p>
          </p:txBody>
        </p:sp>
      </p:grpSp>
    </p:spTree>
    <p:extLst>
      <p:ext uri="{BB962C8B-B14F-4D97-AF65-F5344CB8AC3E}">
        <p14:creationId xmlns:p14="http://schemas.microsoft.com/office/powerpoint/2010/main" val="156262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MINING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413379"/>
                <a:chOff x="351625" y="2305386"/>
                <a:chExt cx="5493298" cy="1413379"/>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$ 1,400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407273" y="2470844"/>
                  <a:ext cx="1941918" cy="1247921"/>
                  <a:chOff x="1658349" y="2470844"/>
                  <a:chExt cx="1941918" cy="1247921"/>
                </a:xfrm>
              </p:grpSpPr>
              <p:sp>
                <p:nvSpPr>
                  <p:cNvPr id="99" name="TextBox 98">
                    <a:extLst>
                      <a:ext uri="{FF2B5EF4-FFF2-40B4-BE49-F238E27FC236}">
                        <a16:creationId xmlns:a16="http://schemas.microsoft.com/office/drawing/2014/main" id="{09B7A9F7-2EE3-4AFA-9E8C-C17568615472}"/>
                      </a:ext>
                    </a:extLst>
                  </p:cNvPr>
                  <p:cNvSpPr txBox="1"/>
                  <p:nvPr/>
                </p:nvSpPr>
                <p:spPr>
                  <a:xfrm>
                    <a:off x="1815094" y="2470844"/>
                    <a:ext cx="1654620" cy="307777"/>
                  </a:xfrm>
                  <a:prstGeom prst="rect">
                    <a:avLst/>
                  </a:prstGeom>
                  <a:noFill/>
                </p:spPr>
                <p:txBody>
                  <a:bodyPr wrap="none" rtlCol="0">
                    <a:spAutoFit/>
                  </a:bodyPr>
                  <a:lstStyle/>
                  <a:p>
                    <a:pPr algn="ctr"/>
                    <a:r>
                      <a:rPr lang="de-DE" sz="1400" dirty="0"/>
                      <a:t>COPPER MILBERY</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$ 1,410</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2.00 seller side, USD 2.00 Buyer side Per Metric Ton</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437682"/>
                <a:chOff x="351625" y="2305386"/>
                <a:chExt cx="5493298" cy="1437682"/>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$ 1,650</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81409"/>
                  <a:ext cx="1941918" cy="1261659"/>
                  <a:chOff x="1658349" y="2481409"/>
                  <a:chExt cx="1941918" cy="1261659"/>
                </a:xfrm>
              </p:grpSpPr>
              <p:sp>
                <p:nvSpPr>
                  <p:cNvPr id="139" name="TextBox 138">
                    <a:extLst>
                      <a:ext uri="{FF2B5EF4-FFF2-40B4-BE49-F238E27FC236}">
                        <a16:creationId xmlns:a16="http://schemas.microsoft.com/office/drawing/2014/main" id="{14500876-E031-4D4F-B721-54CB621A1E5B}"/>
                      </a:ext>
                    </a:extLst>
                  </p:cNvPr>
                  <p:cNvSpPr txBox="1"/>
                  <p:nvPr/>
                </p:nvSpPr>
                <p:spPr>
                  <a:xfrm>
                    <a:off x="1804288" y="2481409"/>
                    <a:ext cx="1537600" cy="307777"/>
                  </a:xfrm>
                  <a:prstGeom prst="rect">
                    <a:avLst/>
                  </a:prstGeom>
                  <a:noFill/>
                </p:spPr>
                <p:txBody>
                  <a:bodyPr wrap="none" rtlCol="0">
                    <a:spAutoFit/>
                  </a:bodyPr>
                  <a:lstStyle/>
                  <a:p>
                    <a:pPr algn="ctr"/>
                    <a:r>
                      <a:rPr lang="de-DE" sz="1400" dirty="0"/>
                      <a:t>COPPER PLATES</a:t>
                    </a:r>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58238"/>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a:p>
                    <a:pPr algn="ctr"/>
                    <a:endParaRPr lang="en-US" sz="900" b="1" dirty="0"/>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$ 1,660</a:t>
              </a:r>
            </a:p>
          </p:txBody>
        </p:sp>
      </p:grpSp>
      <p:grpSp>
        <p:nvGrpSpPr>
          <p:cNvPr id="104" name="Group 103">
            <a:extLst>
              <a:ext uri="{FF2B5EF4-FFF2-40B4-BE49-F238E27FC236}">
                <a16:creationId xmlns:a16="http://schemas.microsoft.com/office/drawing/2014/main" id="{1869700B-9668-4784-8F43-746A72D6A82A}"/>
              </a:ext>
            </a:extLst>
          </p:cNvPr>
          <p:cNvGrpSpPr/>
          <p:nvPr/>
        </p:nvGrpSpPr>
        <p:grpSpPr>
          <a:xfrm>
            <a:off x="2704942" y="4077775"/>
            <a:ext cx="5505231" cy="1828622"/>
            <a:chOff x="319342" y="2285437"/>
            <a:chExt cx="5505231" cy="1828622"/>
          </a:xfrm>
        </p:grpSpPr>
        <p:grpSp>
          <p:nvGrpSpPr>
            <p:cNvPr id="105" name="Group 104">
              <a:extLst>
                <a:ext uri="{FF2B5EF4-FFF2-40B4-BE49-F238E27FC236}">
                  <a16:creationId xmlns:a16="http://schemas.microsoft.com/office/drawing/2014/main" id="{C700ADD6-767D-4C27-93AA-611F9E6B8BF4}"/>
                </a:ext>
              </a:extLst>
            </p:cNvPr>
            <p:cNvGrpSpPr/>
            <p:nvPr/>
          </p:nvGrpSpPr>
          <p:grpSpPr>
            <a:xfrm>
              <a:off x="319342" y="2285437"/>
              <a:ext cx="5505231" cy="1828622"/>
              <a:chOff x="6340464" y="2280369"/>
              <a:chExt cx="5505231" cy="1828622"/>
            </a:xfrm>
          </p:grpSpPr>
          <p:grpSp>
            <p:nvGrpSpPr>
              <p:cNvPr id="182" name="Group 181">
                <a:extLst>
                  <a:ext uri="{FF2B5EF4-FFF2-40B4-BE49-F238E27FC236}">
                    <a16:creationId xmlns:a16="http://schemas.microsoft.com/office/drawing/2014/main" id="{B7F04FEC-F3CB-4CA5-B894-3597EA8B809D}"/>
                  </a:ext>
                </a:extLst>
              </p:cNvPr>
              <p:cNvGrpSpPr/>
              <p:nvPr/>
            </p:nvGrpSpPr>
            <p:grpSpPr>
              <a:xfrm>
                <a:off x="6340464" y="2280369"/>
                <a:ext cx="5505231" cy="1828622"/>
                <a:chOff x="6340464" y="2280369"/>
                <a:chExt cx="5505231" cy="1828622"/>
              </a:xfrm>
            </p:grpSpPr>
            <p:grpSp>
              <p:nvGrpSpPr>
                <p:cNvPr id="187" name="Group 186">
                  <a:extLst>
                    <a:ext uri="{FF2B5EF4-FFF2-40B4-BE49-F238E27FC236}">
                      <a16:creationId xmlns:a16="http://schemas.microsoft.com/office/drawing/2014/main" id="{B2729EF8-F79C-4DC2-BF64-B657A4EF8293}"/>
                    </a:ext>
                  </a:extLst>
                </p:cNvPr>
                <p:cNvGrpSpPr/>
                <p:nvPr/>
              </p:nvGrpSpPr>
              <p:grpSpPr>
                <a:xfrm>
                  <a:off x="6352397" y="2280369"/>
                  <a:ext cx="5493298" cy="1775612"/>
                  <a:chOff x="6352397" y="2280369"/>
                  <a:chExt cx="5493298" cy="1775612"/>
                </a:xfrm>
              </p:grpSpPr>
              <p:sp>
                <p:nvSpPr>
                  <p:cNvPr id="189" name="TextBox 188">
                    <a:extLst>
                      <a:ext uri="{FF2B5EF4-FFF2-40B4-BE49-F238E27FC236}">
                        <a16:creationId xmlns:a16="http://schemas.microsoft.com/office/drawing/2014/main" id="{0A0877F2-1D49-4B6B-8645-BEDF2E6B0767}"/>
                      </a:ext>
                    </a:extLst>
                  </p:cNvPr>
                  <p:cNvSpPr txBox="1"/>
                  <p:nvPr/>
                </p:nvSpPr>
                <p:spPr>
                  <a:xfrm>
                    <a:off x="10101978" y="2280369"/>
                    <a:ext cx="871136" cy="521651"/>
                  </a:xfrm>
                  <a:prstGeom prst="rect">
                    <a:avLst/>
                  </a:prstGeom>
                  <a:noFill/>
                </p:spPr>
                <p:txBody>
                  <a:bodyPr wrap="none" rtlCol="0">
                    <a:spAutoFit/>
                  </a:bodyPr>
                  <a:lstStyle/>
                  <a:p>
                    <a:pPr algn="ctr"/>
                    <a:r>
                      <a:rPr lang="en-US" sz="3200" dirty="0"/>
                      <a:t>FOB</a:t>
                    </a:r>
                  </a:p>
                </p:txBody>
              </p:sp>
              <p:sp>
                <p:nvSpPr>
                  <p:cNvPr id="190" name="Rectangle 189">
                    <a:extLst>
                      <a:ext uri="{FF2B5EF4-FFF2-40B4-BE49-F238E27FC236}">
                        <a16:creationId xmlns:a16="http://schemas.microsoft.com/office/drawing/2014/main" id="{73AB56D5-0CEC-400D-AF31-F7FA8C25DA34}"/>
                      </a:ext>
                    </a:extLst>
                  </p:cNvPr>
                  <p:cNvSpPr/>
                  <p:nvPr/>
                </p:nvSpPr>
                <p:spPr>
                  <a:xfrm>
                    <a:off x="9299548" y="2372976"/>
                    <a:ext cx="2546147" cy="168300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1" name="Straight Connector 190">
                    <a:extLst>
                      <a:ext uri="{FF2B5EF4-FFF2-40B4-BE49-F238E27FC236}">
                        <a16:creationId xmlns:a16="http://schemas.microsoft.com/office/drawing/2014/main" id="{F642AA34-2F0A-4494-BC59-BCFC7D67DC30}"/>
                      </a:ext>
                    </a:extLst>
                  </p:cNvPr>
                  <p:cNvCxnSpPr/>
                  <p:nvPr/>
                </p:nvCxnSpPr>
                <p:spPr>
                  <a:xfrm flipH="1">
                    <a:off x="9299548" y="2802020"/>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nvGrpSpPr>
                  <p:cNvPr id="192" name="Group 191">
                    <a:extLst>
                      <a:ext uri="{FF2B5EF4-FFF2-40B4-BE49-F238E27FC236}">
                        <a16:creationId xmlns:a16="http://schemas.microsoft.com/office/drawing/2014/main" id="{C478CDE9-E96B-4D36-86AD-11A4D008E60C}"/>
                      </a:ext>
                    </a:extLst>
                  </p:cNvPr>
                  <p:cNvGrpSpPr/>
                  <p:nvPr/>
                </p:nvGrpSpPr>
                <p:grpSpPr>
                  <a:xfrm>
                    <a:off x="7500573" y="2377142"/>
                    <a:ext cx="1759124" cy="1281428"/>
                    <a:chOff x="1231735" y="2496793"/>
                    <a:chExt cx="1759124" cy="1281428"/>
                  </a:xfrm>
                </p:grpSpPr>
                <p:sp>
                  <p:nvSpPr>
                    <p:cNvPr id="202" name="Rectangle 201">
                      <a:extLst>
                        <a:ext uri="{FF2B5EF4-FFF2-40B4-BE49-F238E27FC236}">
                          <a16:creationId xmlns:a16="http://schemas.microsoft.com/office/drawing/2014/main" id="{AB585647-3ED7-48EC-8EA3-24DFA4B19026}"/>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04" name="Rectangle 203">
                      <a:extLst>
                        <a:ext uri="{FF2B5EF4-FFF2-40B4-BE49-F238E27FC236}">
                          <a16:creationId xmlns:a16="http://schemas.microsoft.com/office/drawing/2014/main" id="{6FC61849-03E9-441A-A246-277C14FE2FD3}"/>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93" name="Rectangle 192">
                    <a:extLst>
                      <a:ext uri="{FF2B5EF4-FFF2-40B4-BE49-F238E27FC236}">
                        <a16:creationId xmlns:a16="http://schemas.microsoft.com/office/drawing/2014/main" id="{D9662207-4AEB-48B7-9E45-1441C422FA03}"/>
                      </a:ext>
                    </a:extLst>
                  </p:cNvPr>
                  <p:cNvSpPr/>
                  <p:nvPr/>
                </p:nvSpPr>
                <p:spPr>
                  <a:xfrm>
                    <a:off x="6352397" y="2377142"/>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94" name="Group 193">
                    <a:extLst>
                      <a:ext uri="{FF2B5EF4-FFF2-40B4-BE49-F238E27FC236}">
                        <a16:creationId xmlns:a16="http://schemas.microsoft.com/office/drawing/2014/main" id="{9FD1B746-D8CC-4824-BF81-739EF89ED39F}"/>
                      </a:ext>
                    </a:extLst>
                  </p:cNvPr>
                  <p:cNvGrpSpPr/>
                  <p:nvPr/>
                </p:nvGrpSpPr>
                <p:grpSpPr>
                  <a:xfrm>
                    <a:off x="7408045" y="2451115"/>
                    <a:ext cx="1941918" cy="1104134"/>
                    <a:chOff x="1658349" y="2476132"/>
                    <a:chExt cx="1941918" cy="1104134"/>
                  </a:xfrm>
                </p:grpSpPr>
                <p:sp>
                  <p:nvSpPr>
                    <p:cNvPr id="200" name="TextBox 199">
                      <a:extLst>
                        <a:ext uri="{FF2B5EF4-FFF2-40B4-BE49-F238E27FC236}">
                          <a16:creationId xmlns:a16="http://schemas.microsoft.com/office/drawing/2014/main" id="{2EF62543-C472-4087-9F16-48B4AA638C15}"/>
                        </a:ext>
                      </a:extLst>
                    </p:cNvPr>
                    <p:cNvSpPr txBox="1"/>
                    <p:nvPr/>
                  </p:nvSpPr>
                  <p:spPr>
                    <a:xfrm>
                      <a:off x="1900630" y="2476132"/>
                      <a:ext cx="1370888" cy="307777"/>
                    </a:xfrm>
                    <a:prstGeom prst="rect">
                      <a:avLst/>
                    </a:prstGeom>
                    <a:noFill/>
                  </p:spPr>
                  <p:txBody>
                    <a:bodyPr wrap="none" rtlCol="0">
                      <a:spAutoFit/>
                    </a:bodyPr>
                    <a:lstStyle/>
                    <a:p>
                      <a:pPr algn="ctr"/>
                      <a:r>
                        <a:rPr lang="de-DE" sz="1400" dirty="0"/>
                        <a:t>COPPER WIRE</a:t>
                      </a:r>
                      <a:endParaRPr lang="en-US" sz="1400" dirty="0"/>
                    </a:p>
                  </p:txBody>
                </p:sp>
                <p:sp>
                  <p:nvSpPr>
                    <p:cNvPr id="201" name="TextBox 200">
                      <a:extLst>
                        <a:ext uri="{FF2B5EF4-FFF2-40B4-BE49-F238E27FC236}">
                          <a16:creationId xmlns:a16="http://schemas.microsoft.com/office/drawing/2014/main" id="{0A7BB690-3B96-4CA6-8A5A-BD99F7AFAAC7}"/>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 / Egypt</a:t>
                      </a:r>
                    </a:p>
                  </p:txBody>
                </p:sp>
              </p:grpSp>
              <p:cxnSp>
                <p:nvCxnSpPr>
                  <p:cNvPr id="195" name="Straight Connector 194">
                    <a:extLst>
                      <a:ext uri="{FF2B5EF4-FFF2-40B4-BE49-F238E27FC236}">
                        <a16:creationId xmlns:a16="http://schemas.microsoft.com/office/drawing/2014/main" id="{3CAECA8B-043E-4DC5-857C-E46028EC8E4B}"/>
                      </a:ext>
                    </a:extLst>
                  </p:cNvPr>
                  <p:cNvCxnSpPr/>
                  <p:nvPr/>
                </p:nvCxnSpPr>
                <p:spPr>
                  <a:xfrm flipH="1">
                    <a:off x="9299548" y="3142679"/>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8E9294CA-A21F-46F9-9704-210129455E24}"/>
                      </a:ext>
                    </a:extLst>
                  </p:cNvPr>
                  <p:cNvCxnSpPr>
                    <a:cxnSpLocks/>
                  </p:cNvCxnSpPr>
                  <p:nvPr/>
                </p:nvCxnSpPr>
                <p:spPr>
                  <a:xfrm>
                    <a:off x="10537546" y="2830612"/>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1345DE12-B329-47B9-8FE5-378F53647FD7}"/>
                      </a:ext>
                    </a:extLst>
                  </p:cNvPr>
                  <p:cNvCxnSpPr/>
                  <p:nvPr/>
                </p:nvCxnSpPr>
                <p:spPr>
                  <a:xfrm flipH="1">
                    <a:off x="9299548" y="3624648"/>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88" name="TextBox 187">
                  <a:extLst>
                    <a:ext uri="{FF2B5EF4-FFF2-40B4-BE49-F238E27FC236}">
                      <a16:creationId xmlns:a16="http://schemas.microsoft.com/office/drawing/2014/main" id="{094776D9-48B0-44B6-8EC5-F769DD605451}"/>
                    </a:ext>
                  </a:extLst>
                </p:cNvPr>
                <p:cNvSpPr txBox="1"/>
                <p:nvPr/>
              </p:nvSpPr>
              <p:spPr>
                <a:xfrm>
                  <a:off x="6340464" y="3708881"/>
                  <a:ext cx="2299008" cy="400110"/>
                </a:xfrm>
                <a:prstGeom prst="rect">
                  <a:avLst/>
                </a:prstGeom>
                <a:noFill/>
              </p:spPr>
              <p:txBody>
                <a:bodyPr wrap="square" rtlCol="0">
                  <a:spAutoFit/>
                </a:bodyPr>
                <a:lstStyle/>
                <a:p>
                  <a:r>
                    <a:rPr lang="en-US" sz="1000" b="1" dirty="0"/>
                    <a:t>Commission: USD 2.00 seller side, USD 2.00 Buyer side Per Metric Ton</a:t>
                  </a:r>
                </a:p>
              </p:txBody>
            </p:sp>
          </p:grpSp>
          <p:sp>
            <p:nvSpPr>
              <p:cNvPr id="183" name="TextBox 182">
                <a:extLst>
                  <a:ext uri="{FF2B5EF4-FFF2-40B4-BE49-F238E27FC236}">
                    <a16:creationId xmlns:a16="http://schemas.microsoft.com/office/drawing/2014/main" id="{7E6E61F9-54FE-4494-BFDF-C31A6DEF3460}"/>
                  </a:ext>
                </a:extLst>
              </p:cNvPr>
              <p:cNvSpPr txBox="1"/>
              <p:nvPr/>
            </p:nvSpPr>
            <p:spPr>
              <a:xfrm>
                <a:off x="10655869" y="2774546"/>
                <a:ext cx="1043876" cy="400110"/>
              </a:xfrm>
              <a:prstGeom prst="rect">
                <a:avLst/>
              </a:prstGeom>
              <a:noFill/>
            </p:spPr>
            <p:txBody>
              <a:bodyPr wrap="none" rtlCol="0">
                <a:spAutoFit/>
              </a:bodyPr>
              <a:lstStyle/>
              <a:p>
                <a:pPr algn="ctr"/>
                <a:r>
                  <a:rPr lang="en-US" sz="2000" dirty="0"/>
                  <a:t>GROSS</a:t>
                </a:r>
              </a:p>
            </p:txBody>
          </p:sp>
          <p:sp>
            <p:nvSpPr>
              <p:cNvPr id="184" name="TextBox 183">
                <a:extLst>
                  <a:ext uri="{FF2B5EF4-FFF2-40B4-BE49-F238E27FC236}">
                    <a16:creationId xmlns:a16="http://schemas.microsoft.com/office/drawing/2014/main" id="{4A5456CD-CFDA-4175-A6EA-F449923B0EA9}"/>
                  </a:ext>
                </a:extLst>
              </p:cNvPr>
              <p:cNvSpPr txBox="1"/>
              <p:nvPr/>
            </p:nvSpPr>
            <p:spPr>
              <a:xfrm>
                <a:off x="9660580" y="2771948"/>
                <a:ext cx="620683" cy="400110"/>
              </a:xfrm>
              <a:prstGeom prst="rect">
                <a:avLst/>
              </a:prstGeom>
              <a:noFill/>
            </p:spPr>
            <p:txBody>
              <a:bodyPr wrap="none" rtlCol="0">
                <a:spAutoFit/>
              </a:bodyPr>
              <a:lstStyle/>
              <a:p>
                <a:pPr algn="ctr"/>
                <a:r>
                  <a:rPr lang="en-US" sz="2000" dirty="0"/>
                  <a:t>NET</a:t>
                </a:r>
              </a:p>
            </p:txBody>
          </p:sp>
          <p:sp>
            <p:nvSpPr>
              <p:cNvPr id="185" name="TextBox 184">
                <a:extLst>
                  <a:ext uri="{FF2B5EF4-FFF2-40B4-BE49-F238E27FC236}">
                    <a16:creationId xmlns:a16="http://schemas.microsoft.com/office/drawing/2014/main" id="{F3804A0D-2290-4D2C-B922-2D361B480CCB}"/>
                  </a:ext>
                </a:extLst>
              </p:cNvPr>
              <p:cNvSpPr txBox="1"/>
              <p:nvPr/>
            </p:nvSpPr>
            <p:spPr>
              <a:xfrm>
                <a:off x="9304477" y="3119432"/>
                <a:ext cx="1223412" cy="461665"/>
              </a:xfrm>
              <a:prstGeom prst="rect">
                <a:avLst/>
              </a:prstGeom>
              <a:noFill/>
            </p:spPr>
            <p:txBody>
              <a:bodyPr wrap="none" rtlCol="0">
                <a:spAutoFit/>
              </a:bodyPr>
              <a:lstStyle/>
              <a:p>
                <a:pPr algn="ctr"/>
                <a:r>
                  <a:rPr lang="en-US" sz="2400" b="1" dirty="0"/>
                  <a:t>$ 9,880</a:t>
                </a:r>
              </a:p>
            </p:txBody>
          </p:sp>
          <p:sp>
            <p:nvSpPr>
              <p:cNvPr id="186" name="TextBox 185">
                <a:extLst>
                  <a:ext uri="{FF2B5EF4-FFF2-40B4-BE49-F238E27FC236}">
                    <a16:creationId xmlns:a16="http://schemas.microsoft.com/office/drawing/2014/main" id="{08D2E06B-3E78-4C8D-BD96-A8487E08188C}"/>
                  </a:ext>
                </a:extLst>
              </p:cNvPr>
              <p:cNvSpPr txBox="1"/>
              <p:nvPr/>
            </p:nvSpPr>
            <p:spPr>
              <a:xfrm>
                <a:off x="10585917" y="3114087"/>
                <a:ext cx="1223412" cy="461665"/>
              </a:xfrm>
              <a:prstGeom prst="rect">
                <a:avLst/>
              </a:prstGeom>
              <a:noFill/>
            </p:spPr>
            <p:txBody>
              <a:bodyPr wrap="none" rtlCol="0">
                <a:spAutoFit/>
              </a:bodyPr>
              <a:lstStyle/>
              <a:p>
                <a:pPr algn="ctr"/>
                <a:r>
                  <a:rPr lang="en-US" sz="2400" b="1" dirty="0"/>
                  <a:t>$ 9,890</a:t>
                </a:r>
              </a:p>
            </p:txBody>
          </p:sp>
        </p:grpSp>
        <p:sp>
          <p:nvSpPr>
            <p:cNvPr id="106" name="TextBox 105">
              <a:extLst>
                <a:ext uri="{FF2B5EF4-FFF2-40B4-BE49-F238E27FC236}">
                  <a16:creationId xmlns:a16="http://schemas.microsoft.com/office/drawing/2014/main" id="{0038A21E-0D0D-4518-8E3F-F71D6D5C50FD}"/>
                </a:ext>
              </a:extLst>
            </p:cNvPr>
            <p:cNvSpPr txBox="1"/>
            <p:nvPr/>
          </p:nvSpPr>
          <p:spPr>
            <a:xfrm>
              <a:off x="3790225" y="3630160"/>
              <a:ext cx="1563249" cy="461665"/>
            </a:xfrm>
            <a:prstGeom prst="rect">
              <a:avLst/>
            </a:prstGeom>
            <a:noFill/>
          </p:spPr>
          <p:txBody>
            <a:bodyPr wrap="none" rtlCol="0">
              <a:spAutoFit/>
            </a:bodyPr>
            <a:lstStyle/>
            <a:p>
              <a:pPr algn="ctr"/>
              <a:r>
                <a:rPr lang="en-US" sz="2400" b="1" dirty="0"/>
                <a:t>Minus 3%</a:t>
              </a:r>
            </a:p>
          </p:txBody>
        </p:sp>
      </p:grpSp>
    </p:spTree>
    <p:extLst>
      <p:ext uri="{BB962C8B-B14F-4D97-AF65-F5344CB8AC3E}">
        <p14:creationId xmlns:p14="http://schemas.microsoft.com/office/powerpoint/2010/main" val="24375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FERTILIZERS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 Metric Ton</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413379"/>
                <a:chOff x="351625" y="2305386"/>
                <a:chExt cx="5493298" cy="1413379"/>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$ 690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277374" y="2369771"/>
                  <a:ext cx="2177442" cy="1348994"/>
                  <a:chOff x="1528450" y="2369771"/>
                  <a:chExt cx="2177442" cy="1348994"/>
                </a:xfrm>
              </p:grpSpPr>
              <p:sp>
                <p:nvSpPr>
                  <p:cNvPr id="99" name="TextBox 98">
                    <a:extLst>
                      <a:ext uri="{FF2B5EF4-FFF2-40B4-BE49-F238E27FC236}">
                        <a16:creationId xmlns:a16="http://schemas.microsoft.com/office/drawing/2014/main" id="{09B7A9F7-2EE3-4AFA-9E8C-C17568615472}"/>
                      </a:ext>
                    </a:extLst>
                  </p:cNvPr>
                  <p:cNvSpPr txBox="1"/>
                  <p:nvPr/>
                </p:nvSpPr>
                <p:spPr>
                  <a:xfrm>
                    <a:off x="1528450" y="2369771"/>
                    <a:ext cx="2177442" cy="461665"/>
                  </a:xfrm>
                  <a:prstGeom prst="rect">
                    <a:avLst/>
                  </a:prstGeom>
                  <a:noFill/>
                </p:spPr>
                <p:txBody>
                  <a:bodyPr wrap="square" rtlCol="0">
                    <a:spAutoFit/>
                  </a:bodyPr>
                  <a:lstStyle/>
                  <a:p>
                    <a:pPr algn="ctr"/>
                    <a:r>
                      <a:rPr lang="de-DE" sz="1200" dirty="0"/>
                      <a:t>UREA 46.5% </a:t>
                    </a:r>
                  </a:p>
                  <a:p>
                    <a:pPr algn="ctr"/>
                    <a:r>
                      <a:rPr lang="de-DE" sz="1200" dirty="0"/>
                      <a:t>(PRILLED &amp; GRANULAR)</a:t>
                    </a:r>
                    <a:endParaRPr lang="en-US" sz="12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a:t>
                    </a:r>
                  </a:p>
                  <a:p>
                    <a:pPr algn="ctr"/>
                    <a:r>
                      <a:rPr lang="en-US" sz="900" b="1" dirty="0"/>
                      <a:t>/ month </a:t>
                    </a:r>
                  </a:p>
                  <a:p>
                    <a:pPr algn="ctr"/>
                    <a:r>
                      <a:rPr lang="en-US" sz="900" b="1" dirty="0"/>
                      <a:t>Origin: Russia / UKRAINE / Libya / Egypt</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$ 700</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919026"/>
            <a:chOff x="271763" y="2305386"/>
            <a:chExt cx="5573160" cy="1919026"/>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919026"/>
              <a:chOff x="271763" y="2305386"/>
              <a:chExt cx="5573160" cy="1919026"/>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400110"/>
              </a:xfrm>
              <a:prstGeom prst="rect">
                <a:avLst/>
              </a:prstGeom>
              <a:noFill/>
            </p:spPr>
            <p:txBody>
              <a:bodyPr wrap="square" rtlCol="0">
                <a:spAutoFit/>
              </a:bodyPr>
              <a:lstStyle/>
              <a:p>
                <a:r>
                  <a:rPr lang="en-US" sz="1000" b="1" dirty="0"/>
                  <a:t>Commission: USD 5.00 seller side, USD 5.00 Buyer side Per Metric Ton </a:t>
                </a:r>
              </a:p>
              <a:p>
                <a:r>
                  <a:rPr lang="en-US" sz="1000" b="1" dirty="0"/>
                  <a:t>Minus </a:t>
                </a:r>
                <a:r>
                  <a:rPr lang="en-US" sz="1000" b="1" dirty="0" err="1"/>
                  <a:t>platte</a:t>
                </a:r>
                <a:r>
                  <a:rPr lang="en-US" sz="1000" b="1" dirty="0"/>
                  <a:t> $4.00 Gross / $2.00 Net</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409970"/>
                <a:chOff x="351625" y="2305386"/>
                <a:chExt cx="5493298" cy="1409970"/>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$ 790</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81409"/>
                  <a:ext cx="1941918" cy="1233947"/>
                  <a:chOff x="1658349" y="2481409"/>
                  <a:chExt cx="1941918" cy="1233947"/>
                </a:xfrm>
              </p:grpSpPr>
              <p:sp>
                <p:nvSpPr>
                  <p:cNvPr id="139" name="TextBox 138">
                    <a:extLst>
                      <a:ext uri="{FF2B5EF4-FFF2-40B4-BE49-F238E27FC236}">
                        <a16:creationId xmlns:a16="http://schemas.microsoft.com/office/drawing/2014/main" id="{14500876-E031-4D4F-B721-54CB621A1E5B}"/>
                      </a:ext>
                    </a:extLst>
                  </p:cNvPr>
                  <p:cNvSpPr txBox="1"/>
                  <p:nvPr/>
                </p:nvSpPr>
                <p:spPr>
                  <a:xfrm>
                    <a:off x="1962183" y="2481409"/>
                    <a:ext cx="1221809" cy="307777"/>
                  </a:xfrm>
                  <a:prstGeom prst="rect">
                    <a:avLst/>
                  </a:prstGeom>
                  <a:noFill/>
                </p:spPr>
                <p:txBody>
                  <a:bodyPr wrap="none" rtlCol="0">
                    <a:spAutoFit/>
                  </a:bodyPr>
                  <a:lstStyle/>
                  <a:p>
                    <a:pPr algn="ctr"/>
                    <a:r>
                      <a:rPr lang="de-DE" sz="1400" dirty="0"/>
                      <a:t>DAP 18-46-0	</a:t>
                    </a:r>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30526"/>
                    <a:ext cx="1941918" cy="784830"/>
                  </a:xfrm>
                  <a:prstGeom prst="rect">
                    <a:avLst/>
                  </a:prstGeom>
                  <a:noFill/>
                </p:spPr>
                <p:txBody>
                  <a:bodyPr wrap="square" rtlCol="0">
                    <a:spAutoFit/>
                  </a:bodyPr>
                  <a:lstStyle/>
                  <a:p>
                    <a:pPr algn="ctr"/>
                    <a:r>
                      <a:rPr lang="en-US" sz="900" b="1" dirty="0"/>
                      <a:t>Minimum of 10,000 MT / month </a:t>
                    </a:r>
                  </a:p>
                  <a:p>
                    <a:pPr algn="ctr"/>
                    <a:r>
                      <a:rPr lang="en-US" sz="900" b="1" dirty="0"/>
                      <a:t>and Maximum of 100,000 MT </a:t>
                    </a:r>
                  </a:p>
                  <a:p>
                    <a:pPr algn="ctr"/>
                    <a:r>
                      <a:rPr lang="en-US" sz="900" b="1" dirty="0"/>
                      <a:t>/ month </a:t>
                    </a:r>
                  </a:p>
                  <a:p>
                    <a:pPr algn="ctr"/>
                    <a:r>
                      <a:rPr lang="en-US" sz="900" b="1" dirty="0"/>
                      <a:t>Origin: Russia-UKRAINE-</a:t>
                    </a:r>
                  </a:p>
                  <a:p>
                    <a:pPr algn="ctr"/>
                    <a:r>
                      <a:rPr lang="en-US" sz="900" b="1" dirty="0"/>
                      <a:t>KAZAKHSTAN</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$ 800</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$ 650</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56743"/>
                  <a:ext cx="1941918" cy="1123523"/>
                  <a:chOff x="1658349" y="2456743"/>
                  <a:chExt cx="1941918" cy="1123523"/>
                </a:xfrm>
              </p:grpSpPr>
              <p:sp>
                <p:nvSpPr>
                  <p:cNvPr id="159" name="TextBox 158">
                    <a:extLst>
                      <a:ext uri="{FF2B5EF4-FFF2-40B4-BE49-F238E27FC236}">
                        <a16:creationId xmlns:a16="http://schemas.microsoft.com/office/drawing/2014/main" id="{2479E145-CD12-4736-8EA2-2E2FA4BC87F8}"/>
                      </a:ext>
                    </a:extLst>
                  </p:cNvPr>
                  <p:cNvSpPr txBox="1"/>
                  <p:nvPr/>
                </p:nvSpPr>
                <p:spPr>
                  <a:xfrm>
                    <a:off x="1702339" y="2456743"/>
                    <a:ext cx="1827744" cy="307777"/>
                  </a:xfrm>
                  <a:prstGeom prst="rect">
                    <a:avLst/>
                  </a:prstGeom>
                  <a:noFill/>
                </p:spPr>
                <p:txBody>
                  <a:bodyPr wrap="none" rtlCol="0">
                    <a:spAutoFit/>
                  </a:bodyPr>
                  <a:lstStyle/>
                  <a:p>
                    <a:pPr algn="ctr"/>
                    <a:r>
                      <a:rPr lang="en-US" sz="1400" dirty="0"/>
                      <a:t>Fine Potassium ore </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a:t>
                    </a:r>
                  </a:p>
                  <a:p>
                    <a:pPr algn="ctr"/>
                    <a:r>
                      <a:rPr lang="en-US" sz="900" b="1" dirty="0"/>
                      <a:t>/ month </a:t>
                    </a:r>
                  </a:p>
                  <a:p>
                    <a:pPr algn="ctr"/>
                    <a:r>
                      <a:rPr lang="en-US" sz="900" b="1" dirty="0"/>
                      <a:t>Origin: Russia / Egypt</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$ 660</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406141"/>
                <a:chOff x="351625" y="2305386"/>
                <a:chExt cx="5493298" cy="1406141"/>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$ 1,107</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499801" y="2402159"/>
                  <a:ext cx="1759124" cy="1281428"/>
                  <a:chOff x="1231735" y="2496793"/>
                  <a:chExt cx="1759124" cy="1281428"/>
                </a:xfrm>
              </p:grpSpPr>
              <p:sp>
                <p:nvSpPr>
                  <p:cNvPr id="180" name="Rectangle 179">
                    <a:extLst>
                      <a:ext uri="{FF2B5EF4-FFF2-40B4-BE49-F238E27FC236}">
                        <a16:creationId xmlns:a16="http://schemas.microsoft.com/office/drawing/2014/main" id="{93C935A1-975F-447C-9765-27322E3F4BD3}"/>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3" y="2466285"/>
                  <a:ext cx="1941918" cy="1245242"/>
                  <a:chOff x="1658349" y="2466285"/>
                  <a:chExt cx="1941918" cy="1245242"/>
                </a:xfrm>
              </p:grpSpPr>
              <p:sp>
                <p:nvSpPr>
                  <p:cNvPr id="178" name="TextBox 177">
                    <a:extLst>
                      <a:ext uri="{FF2B5EF4-FFF2-40B4-BE49-F238E27FC236}">
                        <a16:creationId xmlns:a16="http://schemas.microsoft.com/office/drawing/2014/main" id="{4E87ED19-5A2C-4262-8EF8-56AA9CFE8152}"/>
                      </a:ext>
                    </a:extLst>
                  </p:cNvPr>
                  <p:cNvSpPr txBox="1"/>
                  <p:nvPr/>
                </p:nvSpPr>
                <p:spPr>
                  <a:xfrm>
                    <a:off x="2272055" y="2466285"/>
                    <a:ext cx="628698" cy="307777"/>
                  </a:xfrm>
                  <a:prstGeom prst="rect">
                    <a:avLst/>
                  </a:prstGeom>
                  <a:noFill/>
                </p:spPr>
                <p:txBody>
                  <a:bodyPr wrap="none" rtlCol="0">
                    <a:spAutoFit/>
                  </a:bodyPr>
                  <a:lstStyle/>
                  <a:p>
                    <a:pPr algn="ctr"/>
                    <a:r>
                      <a:rPr lang="de-DE" sz="1400" dirty="0"/>
                      <a:t>N.P.K</a:t>
                    </a:r>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9" y="2788197"/>
                    <a:ext cx="1941918" cy="923330"/>
                  </a:xfrm>
                  <a:prstGeom prst="rect">
                    <a:avLst/>
                  </a:prstGeom>
                  <a:noFill/>
                </p:spPr>
                <p:txBody>
                  <a:bodyPr wrap="square" rtlCol="0">
                    <a:spAutoFit/>
                  </a:bodyPr>
                  <a:lstStyle/>
                  <a:p>
                    <a:pPr algn="ctr"/>
                    <a:endParaRPr lang="en-US" sz="900" b="1" dirty="0"/>
                  </a:p>
                  <a:p>
                    <a:pPr algn="ctr"/>
                    <a:r>
                      <a:rPr lang="en-US" sz="900" b="1" dirty="0"/>
                      <a:t>Minimum of10,000 MT / month </a:t>
                    </a:r>
                  </a:p>
                  <a:p>
                    <a:pPr algn="ctr"/>
                    <a:r>
                      <a:rPr lang="en-US" sz="900" b="1" dirty="0"/>
                      <a:t>and Maximum of 100,000 MT </a:t>
                    </a:r>
                  </a:p>
                  <a:p>
                    <a:pPr algn="ctr"/>
                    <a:r>
                      <a:rPr lang="en-US" sz="900" b="1" dirty="0"/>
                      <a:t>/ month</a:t>
                    </a:r>
                  </a:p>
                  <a:p>
                    <a:pPr algn="ctr"/>
                    <a:r>
                      <a:rPr lang="en-US" sz="900" b="1" dirty="0"/>
                      <a:t>Origin: Russia-UKRAINE- </a:t>
                    </a:r>
                  </a:p>
                  <a:p>
                    <a:pPr algn="ctr"/>
                    <a:r>
                      <a:rPr lang="en-US" sz="900" b="1" dirty="0"/>
                      <a:t>KAZAKHSTAN</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$ 1,117</a:t>
              </a:r>
            </a:p>
          </p:txBody>
        </p:sp>
      </p:grpSp>
    </p:spTree>
    <p:extLst>
      <p:ext uri="{BB962C8B-B14F-4D97-AF65-F5344CB8AC3E}">
        <p14:creationId xmlns:p14="http://schemas.microsoft.com/office/powerpoint/2010/main" val="61003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FERTILIZERS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 Metric Ton</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413379"/>
                <a:chOff x="351625" y="2305386"/>
                <a:chExt cx="5493298" cy="1413379"/>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$ 221</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277374" y="2369771"/>
                  <a:ext cx="2177442" cy="1348994"/>
                  <a:chOff x="1528450" y="2369771"/>
                  <a:chExt cx="2177442" cy="1348994"/>
                </a:xfrm>
              </p:grpSpPr>
              <p:sp>
                <p:nvSpPr>
                  <p:cNvPr id="99" name="TextBox 98">
                    <a:extLst>
                      <a:ext uri="{FF2B5EF4-FFF2-40B4-BE49-F238E27FC236}">
                        <a16:creationId xmlns:a16="http://schemas.microsoft.com/office/drawing/2014/main" id="{09B7A9F7-2EE3-4AFA-9E8C-C17568615472}"/>
                      </a:ext>
                    </a:extLst>
                  </p:cNvPr>
                  <p:cNvSpPr txBox="1"/>
                  <p:nvPr/>
                </p:nvSpPr>
                <p:spPr>
                  <a:xfrm>
                    <a:off x="1528450" y="2369771"/>
                    <a:ext cx="2177442" cy="461665"/>
                  </a:xfrm>
                  <a:prstGeom prst="rect">
                    <a:avLst/>
                  </a:prstGeom>
                  <a:noFill/>
                </p:spPr>
                <p:txBody>
                  <a:bodyPr wrap="square" rtlCol="0">
                    <a:spAutoFit/>
                  </a:bodyPr>
                  <a:lstStyle/>
                  <a:p>
                    <a:pPr algn="ctr"/>
                    <a:r>
                      <a:rPr lang="de-DE" sz="1200" dirty="0"/>
                      <a:t>POTASSIUM </a:t>
                    </a:r>
                  </a:p>
                  <a:p>
                    <a:pPr algn="ctr"/>
                    <a:r>
                      <a:rPr lang="de-DE" sz="1200" dirty="0"/>
                      <a:t>CHLORIDE</a:t>
                    </a:r>
                    <a:endParaRPr lang="en-US" sz="12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 </a:t>
                    </a:r>
                  </a:p>
                  <a:p>
                    <a:pPr algn="ctr"/>
                    <a:r>
                      <a:rPr lang="en-US" sz="900" b="1" dirty="0"/>
                      <a:t>Origin: Russia-UKRAINE- </a:t>
                    </a:r>
                  </a:p>
                  <a:p>
                    <a:pPr algn="ctr"/>
                    <a:r>
                      <a:rPr lang="en-US" sz="900" b="1" dirty="0"/>
                      <a:t>KAZAKHSTAN</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$ 231</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919026"/>
            <a:chOff x="271763" y="2305386"/>
            <a:chExt cx="5573160" cy="1919026"/>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919026"/>
              <a:chOff x="271763" y="2305386"/>
              <a:chExt cx="5573160" cy="1919026"/>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400110"/>
              </a:xfrm>
              <a:prstGeom prst="rect">
                <a:avLst/>
              </a:prstGeom>
              <a:noFill/>
            </p:spPr>
            <p:txBody>
              <a:bodyPr wrap="square" rtlCol="0">
                <a:spAutoFit/>
              </a:bodyPr>
              <a:lstStyle/>
              <a:p>
                <a:r>
                  <a:rPr lang="en-US" sz="1000" b="1" dirty="0"/>
                  <a:t>Commission: USD 5.00 seller side, USD 5.00 Buyer side Per Metric Ton </a:t>
                </a:r>
              </a:p>
              <a:p>
                <a:r>
                  <a:rPr lang="en-US" sz="1000" b="1" dirty="0"/>
                  <a:t>Minus </a:t>
                </a:r>
                <a:r>
                  <a:rPr lang="en-US" sz="1000" b="1" dirty="0" err="1"/>
                  <a:t>platte</a:t>
                </a:r>
                <a:r>
                  <a:rPr lang="en-US" sz="1000" b="1" dirty="0"/>
                  <a:t> $4.00 Gross / $2.00 Net</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$ 690</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357065"/>
                  <a:ext cx="1941918" cy="1268648"/>
                  <a:chOff x="1658349" y="2357065"/>
                  <a:chExt cx="1941918" cy="1268648"/>
                </a:xfrm>
              </p:grpSpPr>
              <p:sp>
                <p:nvSpPr>
                  <p:cNvPr id="139" name="TextBox 138">
                    <a:extLst>
                      <a:ext uri="{FF2B5EF4-FFF2-40B4-BE49-F238E27FC236}">
                        <a16:creationId xmlns:a16="http://schemas.microsoft.com/office/drawing/2014/main" id="{14500876-E031-4D4F-B721-54CB621A1E5B}"/>
                      </a:ext>
                    </a:extLst>
                  </p:cNvPr>
                  <p:cNvSpPr txBox="1"/>
                  <p:nvPr/>
                </p:nvSpPr>
                <p:spPr>
                  <a:xfrm>
                    <a:off x="1964047" y="2357065"/>
                    <a:ext cx="1220206" cy="523220"/>
                  </a:xfrm>
                  <a:prstGeom prst="rect">
                    <a:avLst/>
                  </a:prstGeom>
                  <a:noFill/>
                </p:spPr>
                <p:txBody>
                  <a:bodyPr wrap="none" rtlCol="0">
                    <a:spAutoFit/>
                  </a:bodyPr>
                  <a:lstStyle/>
                  <a:p>
                    <a:pPr algn="ctr"/>
                    <a:r>
                      <a:rPr lang="de-DE" sz="1400" dirty="0"/>
                      <a:t>Agricultural </a:t>
                    </a:r>
                  </a:p>
                  <a:p>
                    <a:pPr algn="ctr"/>
                    <a:r>
                      <a:rPr lang="de-DE" sz="1400" dirty="0"/>
                      <a:t>gypsum</a:t>
                    </a:r>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840883"/>
                    <a:ext cx="1941918" cy="784830"/>
                  </a:xfrm>
                  <a:prstGeom prst="rect">
                    <a:avLst/>
                  </a:prstGeom>
                  <a:noFill/>
                </p:spPr>
                <p:txBody>
                  <a:bodyPr wrap="square" rtlCol="0">
                    <a:spAutoFit/>
                  </a:bodyPr>
                  <a:lstStyle/>
                  <a:p>
                    <a:pPr algn="ctr"/>
                    <a:endParaRPr lang="en-US" sz="900" b="1" dirty="0"/>
                  </a:p>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$ 700</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$ 945</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56743"/>
                  <a:ext cx="1941918" cy="1235700"/>
                  <a:chOff x="1658349" y="2456743"/>
                  <a:chExt cx="1941918" cy="1235700"/>
                </a:xfrm>
              </p:grpSpPr>
              <p:sp>
                <p:nvSpPr>
                  <p:cNvPr id="159" name="TextBox 158">
                    <a:extLst>
                      <a:ext uri="{FF2B5EF4-FFF2-40B4-BE49-F238E27FC236}">
                        <a16:creationId xmlns:a16="http://schemas.microsoft.com/office/drawing/2014/main" id="{2479E145-CD12-4736-8EA2-2E2FA4BC87F8}"/>
                      </a:ext>
                    </a:extLst>
                  </p:cNvPr>
                  <p:cNvSpPr txBox="1"/>
                  <p:nvPr/>
                </p:nvSpPr>
                <p:spPr>
                  <a:xfrm>
                    <a:off x="1937980" y="2456743"/>
                    <a:ext cx="1356461" cy="307777"/>
                  </a:xfrm>
                  <a:prstGeom prst="rect">
                    <a:avLst/>
                  </a:prstGeom>
                  <a:noFill/>
                </p:spPr>
                <p:txBody>
                  <a:bodyPr wrap="none" rtlCol="0">
                    <a:spAutoFit/>
                  </a:bodyPr>
                  <a:lstStyle/>
                  <a:p>
                    <a:pPr algn="ctr"/>
                    <a:r>
                      <a:rPr lang="en-US" sz="1400" dirty="0"/>
                      <a:t>Dolomite ore</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07613"/>
                    <a:ext cx="1941918" cy="784830"/>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 </a:t>
                    </a:r>
                  </a:p>
                  <a:p>
                    <a:pPr algn="ctr"/>
                    <a:r>
                      <a:rPr lang="en-US" sz="900" b="1" dirty="0"/>
                      <a:t>Origin: Russia-UKRAINE-</a:t>
                    </a:r>
                  </a:p>
                  <a:p>
                    <a:pPr algn="ctr"/>
                    <a:r>
                      <a:rPr lang="en-US" sz="900" b="1" dirty="0"/>
                      <a:t>KAZAKHSTAN</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$ 955</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391794"/>
                <a:chOff x="351625" y="2305386"/>
                <a:chExt cx="5493298" cy="1391794"/>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$ 1,602</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502063" y="2393302"/>
                  <a:ext cx="1756862" cy="1290285"/>
                  <a:chOff x="1233997" y="2487936"/>
                  <a:chExt cx="1756862" cy="1290285"/>
                </a:xfrm>
              </p:grpSpPr>
              <p:sp>
                <p:nvSpPr>
                  <p:cNvPr id="180" name="Rectangle 179">
                    <a:extLst>
                      <a:ext uri="{FF2B5EF4-FFF2-40B4-BE49-F238E27FC236}">
                        <a16:creationId xmlns:a16="http://schemas.microsoft.com/office/drawing/2014/main" id="{93C935A1-975F-447C-9765-27322E3F4BD3}"/>
                      </a:ext>
                    </a:extLst>
                  </p:cNvPr>
                  <p:cNvSpPr/>
                  <p:nvPr/>
                </p:nvSpPr>
                <p:spPr>
                  <a:xfrm>
                    <a:off x="1233997" y="2487936"/>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3" y="2367281"/>
                  <a:ext cx="1941918" cy="1246802"/>
                  <a:chOff x="1658349" y="2367281"/>
                  <a:chExt cx="1941918" cy="1246802"/>
                </a:xfrm>
              </p:grpSpPr>
              <p:sp>
                <p:nvSpPr>
                  <p:cNvPr id="178" name="TextBox 177">
                    <a:extLst>
                      <a:ext uri="{FF2B5EF4-FFF2-40B4-BE49-F238E27FC236}">
                        <a16:creationId xmlns:a16="http://schemas.microsoft.com/office/drawing/2014/main" id="{4E87ED19-5A2C-4262-8EF8-56AA9CFE8152}"/>
                      </a:ext>
                    </a:extLst>
                  </p:cNvPr>
                  <p:cNvSpPr txBox="1"/>
                  <p:nvPr/>
                </p:nvSpPr>
                <p:spPr>
                  <a:xfrm>
                    <a:off x="2000835" y="2367281"/>
                    <a:ext cx="1167307" cy="523220"/>
                  </a:xfrm>
                  <a:prstGeom prst="rect">
                    <a:avLst/>
                  </a:prstGeom>
                  <a:noFill/>
                </p:spPr>
                <p:txBody>
                  <a:bodyPr wrap="none" rtlCol="0">
                    <a:spAutoFit/>
                  </a:bodyPr>
                  <a:lstStyle/>
                  <a:p>
                    <a:pPr algn="ctr"/>
                    <a:r>
                      <a:rPr lang="de-DE" sz="1400" dirty="0"/>
                      <a:t>Ammonia</a:t>
                    </a:r>
                  </a:p>
                  <a:p>
                    <a:pPr algn="ctr"/>
                    <a:r>
                      <a:rPr lang="de-DE" sz="1400" dirty="0"/>
                      <a:t>Nitrate 33.5</a:t>
                    </a:r>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9" y="296775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 </a:t>
                    </a:r>
                  </a:p>
                  <a:p>
                    <a:pPr algn="ctr"/>
                    <a:r>
                      <a:rPr lang="en-US" sz="900" b="1" dirty="0"/>
                      <a:t>Origin: Russia / Egypt</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$ 1,612</a:t>
              </a:r>
            </a:p>
          </p:txBody>
        </p:sp>
      </p:grpSp>
    </p:spTree>
    <p:extLst>
      <p:ext uri="{BB962C8B-B14F-4D97-AF65-F5344CB8AC3E}">
        <p14:creationId xmlns:p14="http://schemas.microsoft.com/office/powerpoint/2010/main" val="96639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FERTILIZERS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 Metric Ton</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413379"/>
                <a:chOff x="351625" y="2305386"/>
                <a:chExt cx="5493298" cy="1413379"/>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$ 300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244267" y="2486379"/>
                  <a:ext cx="2177442" cy="1232386"/>
                  <a:chOff x="1495343" y="2486379"/>
                  <a:chExt cx="2177442" cy="1232386"/>
                </a:xfrm>
              </p:grpSpPr>
              <p:sp>
                <p:nvSpPr>
                  <p:cNvPr id="99" name="TextBox 98">
                    <a:extLst>
                      <a:ext uri="{FF2B5EF4-FFF2-40B4-BE49-F238E27FC236}">
                        <a16:creationId xmlns:a16="http://schemas.microsoft.com/office/drawing/2014/main" id="{09B7A9F7-2EE3-4AFA-9E8C-C17568615472}"/>
                      </a:ext>
                    </a:extLst>
                  </p:cNvPr>
                  <p:cNvSpPr txBox="1"/>
                  <p:nvPr/>
                </p:nvSpPr>
                <p:spPr>
                  <a:xfrm>
                    <a:off x="1495343" y="2486379"/>
                    <a:ext cx="2177442" cy="276999"/>
                  </a:xfrm>
                  <a:prstGeom prst="rect">
                    <a:avLst/>
                  </a:prstGeom>
                  <a:noFill/>
                </p:spPr>
                <p:txBody>
                  <a:bodyPr wrap="square" rtlCol="0">
                    <a:spAutoFit/>
                  </a:bodyPr>
                  <a:lstStyle/>
                  <a:p>
                    <a:pPr algn="ctr"/>
                    <a:r>
                      <a:rPr lang="de-DE" sz="1200" dirty="0"/>
                      <a:t> Gypsum ore </a:t>
                    </a:r>
                    <a:endParaRPr lang="en-US" sz="12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 </a:t>
                    </a:r>
                  </a:p>
                  <a:p>
                    <a:pPr algn="ctr"/>
                    <a:r>
                      <a:rPr lang="en-US" sz="900" b="1" dirty="0"/>
                      <a:t>Origin: Russia-UKRAINE-</a:t>
                    </a:r>
                  </a:p>
                  <a:p>
                    <a:pPr algn="ctr"/>
                    <a:r>
                      <a:rPr lang="en-US" sz="900" b="1" dirty="0"/>
                      <a:t>KAZAKHSTAN</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$ 310</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919026"/>
            <a:chOff x="271763" y="2305386"/>
            <a:chExt cx="5573160" cy="1919026"/>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919026"/>
              <a:chOff x="271763" y="2305386"/>
              <a:chExt cx="5573160" cy="1919026"/>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400110"/>
              </a:xfrm>
              <a:prstGeom prst="rect">
                <a:avLst/>
              </a:prstGeom>
              <a:noFill/>
            </p:spPr>
            <p:txBody>
              <a:bodyPr wrap="square" rtlCol="0">
                <a:spAutoFit/>
              </a:bodyPr>
              <a:lstStyle/>
              <a:p>
                <a:r>
                  <a:rPr lang="en-US" sz="1000" b="1" dirty="0"/>
                  <a:t>Commission: USD 5.00 seller side, USD 5.00 Buyer side Per Metric Ton </a:t>
                </a:r>
              </a:p>
              <a:p>
                <a:r>
                  <a:rPr lang="en-US" sz="1000" b="1" dirty="0"/>
                  <a:t>Minus </a:t>
                </a:r>
                <a:r>
                  <a:rPr lang="en-US" sz="1000" b="1" dirty="0" err="1"/>
                  <a:t>platte</a:t>
                </a:r>
                <a:r>
                  <a:rPr lang="en-US" sz="1000" b="1" dirty="0"/>
                  <a:t> $4.00 Gross / $2.00 Net</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$ 310</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357065"/>
                  <a:ext cx="1941918" cy="1314867"/>
                  <a:chOff x="1658349" y="2357065"/>
                  <a:chExt cx="1941918" cy="1314867"/>
                </a:xfrm>
              </p:grpSpPr>
              <p:sp>
                <p:nvSpPr>
                  <p:cNvPr id="139" name="TextBox 138">
                    <a:extLst>
                      <a:ext uri="{FF2B5EF4-FFF2-40B4-BE49-F238E27FC236}">
                        <a16:creationId xmlns:a16="http://schemas.microsoft.com/office/drawing/2014/main" id="{14500876-E031-4D4F-B721-54CB621A1E5B}"/>
                      </a:ext>
                    </a:extLst>
                  </p:cNvPr>
                  <p:cNvSpPr txBox="1"/>
                  <p:nvPr/>
                </p:nvSpPr>
                <p:spPr>
                  <a:xfrm>
                    <a:off x="1865359" y="2357065"/>
                    <a:ext cx="1465466" cy="523220"/>
                  </a:xfrm>
                  <a:prstGeom prst="rect">
                    <a:avLst/>
                  </a:prstGeom>
                  <a:noFill/>
                </p:spPr>
                <p:txBody>
                  <a:bodyPr wrap="none" rtlCol="0">
                    <a:spAutoFit/>
                  </a:bodyPr>
                  <a:lstStyle/>
                  <a:p>
                    <a:pPr algn="ctr"/>
                    <a:r>
                      <a:rPr lang="de-DE" sz="1400" dirty="0"/>
                      <a:t>Calcium </a:t>
                    </a:r>
                  </a:p>
                  <a:p>
                    <a:pPr algn="ctr"/>
                    <a:r>
                      <a:rPr lang="de-DE" sz="1400" dirty="0"/>
                      <a:t>carbonate ore</a:t>
                    </a:r>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887102"/>
                    <a:ext cx="1941918" cy="784830"/>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 </a:t>
                    </a:r>
                  </a:p>
                  <a:p>
                    <a:pPr algn="ctr"/>
                    <a:r>
                      <a:rPr lang="en-US" sz="900" b="1" dirty="0"/>
                      <a:t>Origin: Russia-UKRAINE-</a:t>
                    </a:r>
                  </a:p>
                  <a:p>
                    <a:pPr algn="ctr"/>
                    <a:r>
                      <a:rPr lang="en-US" sz="900" b="1" dirty="0"/>
                      <a:t>KAZAKHSTAN</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$ 320</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3126671"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391794"/>
                <a:chOff x="351625" y="2305386"/>
                <a:chExt cx="5493298" cy="1391794"/>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$ 610</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502063" y="2393302"/>
                  <a:ext cx="1756862" cy="1290285"/>
                  <a:chOff x="1233997" y="2487936"/>
                  <a:chExt cx="1756862" cy="1290285"/>
                </a:xfrm>
              </p:grpSpPr>
              <p:sp>
                <p:nvSpPr>
                  <p:cNvPr id="180" name="Rectangle 179">
                    <a:extLst>
                      <a:ext uri="{FF2B5EF4-FFF2-40B4-BE49-F238E27FC236}">
                        <a16:creationId xmlns:a16="http://schemas.microsoft.com/office/drawing/2014/main" id="{93C935A1-975F-447C-9765-27322E3F4BD3}"/>
                      </a:ext>
                    </a:extLst>
                  </p:cNvPr>
                  <p:cNvSpPr/>
                  <p:nvPr/>
                </p:nvSpPr>
                <p:spPr>
                  <a:xfrm>
                    <a:off x="1233997" y="2487936"/>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3" y="2367281"/>
                  <a:ext cx="1941918" cy="1303266"/>
                  <a:chOff x="1658349" y="2367281"/>
                  <a:chExt cx="1941918" cy="1303266"/>
                </a:xfrm>
              </p:grpSpPr>
              <p:sp>
                <p:nvSpPr>
                  <p:cNvPr id="178" name="TextBox 177">
                    <a:extLst>
                      <a:ext uri="{FF2B5EF4-FFF2-40B4-BE49-F238E27FC236}">
                        <a16:creationId xmlns:a16="http://schemas.microsoft.com/office/drawing/2014/main" id="{4E87ED19-5A2C-4262-8EF8-56AA9CFE8152}"/>
                      </a:ext>
                    </a:extLst>
                  </p:cNvPr>
                  <p:cNvSpPr txBox="1"/>
                  <p:nvPr/>
                </p:nvSpPr>
                <p:spPr>
                  <a:xfrm>
                    <a:off x="1702677" y="2367281"/>
                    <a:ext cx="1763624" cy="523220"/>
                  </a:xfrm>
                  <a:prstGeom prst="rect">
                    <a:avLst/>
                  </a:prstGeom>
                  <a:noFill/>
                </p:spPr>
                <p:txBody>
                  <a:bodyPr wrap="none" rtlCol="0">
                    <a:spAutoFit/>
                  </a:bodyPr>
                  <a:lstStyle/>
                  <a:p>
                    <a:pPr algn="ctr"/>
                    <a:r>
                      <a:rPr lang="de-DE" sz="1400" dirty="0"/>
                      <a:t>UREA AMMONIUM</a:t>
                    </a:r>
                  </a:p>
                  <a:p>
                    <a:pPr algn="ctr"/>
                    <a:r>
                      <a:rPr lang="de-DE" sz="1400" dirty="0"/>
                      <a:t>NITRATE</a:t>
                    </a:r>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9" y="2885717"/>
                    <a:ext cx="1941918" cy="784830"/>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 </a:t>
                    </a:r>
                  </a:p>
                  <a:p>
                    <a:pPr algn="ctr"/>
                    <a:r>
                      <a:rPr lang="en-US" sz="900" b="1" dirty="0"/>
                      <a:t>Origin: Russia-UKRAINE-</a:t>
                    </a:r>
                  </a:p>
                  <a:p>
                    <a:pPr algn="ctr"/>
                    <a:r>
                      <a:rPr lang="en-US" sz="900" b="1" dirty="0"/>
                      <a:t>KAZAKHSTAN</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$ 620</a:t>
              </a:r>
            </a:p>
          </p:txBody>
        </p:sp>
      </p:grpSp>
    </p:spTree>
    <p:extLst>
      <p:ext uri="{BB962C8B-B14F-4D97-AF65-F5344CB8AC3E}">
        <p14:creationId xmlns:p14="http://schemas.microsoft.com/office/powerpoint/2010/main" val="326675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AGRICULTURE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508" y="6130224"/>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 Metric Ton</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$ 390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277374" y="2369771"/>
                  <a:ext cx="2177442" cy="1210495"/>
                  <a:chOff x="1528450" y="2369771"/>
                  <a:chExt cx="2177442" cy="1210495"/>
                </a:xfrm>
              </p:grpSpPr>
              <p:sp>
                <p:nvSpPr>
                  <p:cNvPr id="99" name="TextBox 98">
                    <a:extLst>
                      <a:ext uri="{FF2B5EF4-FFF2-40B4-BE49-F238E27FC236}">
                        <a16:creationId xmlns:a16="http://schemas.microsoft.com/office/drawing/2014/main" id="{09B7A9F7-2EE3-4AFA-9E8C-C17568615472}"/>
                      </a:ext>
                    </a:extLst>
                  </p:cNvPr>
                  <p:cNvSpPr txBox="1"/>
                  <p:nvPr/>
                </p:nvSpPr>
                <p:spPr>
                  <a:xfrm>
                    <a:off x="1528450" y="2369771"/>
                    <a:ext cx="2177442" cy="461665"/>
                  </a:xfrm>
                  <a:prstGeom prst="rect">
                    <a:avLst/>
                  </a:prstGeom>
                  <a:noFill/>
                </p:spPr>
                <p:txBody>
                  <a:bodyPr wrap="square" rtlCol="0">
                    <a:spAutoFit/>
                  </a:bodyPr>
                  <a:lstStyle/>
                  <a:p>
                    <a:pPr algn="ctr"/>
                    <a:r>
                      <a:rPr lang="en-US" sz="1200" dirty="0"/>
                      <a:t>RED HARD WINTER </a:t>
                    </a:r>
                  </a:p>
                  <a:p>
                    <a:pPr algn="ctr"/>
                    <a:r>
                      <a:rPr lang="en-US" sz="1200" dirty="0"/>
                      <a:t>WHEAT- GRADE 2</a:t>
                    </a:r>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$ 400</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$ 380</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357065"/>
                  <a:ext cx="1941918" cy="1218560"/>
                  <a:chOff x="1658349" y="2357065"/>
                  <a:chExt cx="1941918" cy="1218560"/>
                </a:xfrm>
              </p:grpSpPr>
              <p:sp>
                <p:nvSpPr>
                  <p:cNvPr id="139" name="TextBox 138">
                    <a:extLst>
                      <a:ext uri="{FF2B5EF4-FFF2-40B4-BE49-F238E27FC236}">
                        <a16:creationId xmlns:a16="http://schemas.microsoft.com/office/drawing/2014/main" id="{14500876-E031-4D4F-B721-54CB621A1E5B}"/>
                      </a:ext>
                    </a:extLst>
                  </p:cNvPr>
                  <p:cNvSpPr txBox="1"/>
                  <p:nvPr/>
                </p:nvSpPr>
                <p:spPr>
                  <a:xfrm>
                    <a:off x="1876683" y="2357065"/>
                    <a:ext cx="1394934" cy="523220"/>
                  </a:xfrm>
                  <a:prstGeom prst="rect">
                    <a:avLst/>
                  </a:prstGeom>
                  <a:noFill/>
                </p:spPr>
                <p:txBody>
                  <a:bodyPr wrap="none" rtlCol="0">
                    <a:spAutoFit/>
                  </a:bodyPr>
                  <a:lstStyle/>
                  <a:p>
                    <a:pPr algn="ctr"/>
                    <a:r>
                      <a:rPr lang="de-DE" sz="1400" dirty="0"/>
                      <a:t>SOFT MILLING </a:t>
                    </a:r>
                  </a:p>
                  <a:p>
                    <a:pPr algn="ctr"/>
                    <a:r>
                      <a:rPr lang="de-DE" sz="1400" dirty="0"/>
                      <a:t>WHEAT G2</a:t>
                    </a:r>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29294"/>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$ 390</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$ 440</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56743"/>
                  <a:ext cx="1941918" cy="1235700"/>
                  <a:chOff x="1658349" y="2456743"/>
                  <a:chExt cx="1941918" cy="1235700"/>
                </a:xfrm>
              </p:grpSpPr>
              <p:sp>
                <p:nvSpPr>
                  <p:cNvPr id="159" name="TextBox 158">
                    <a:extLst>
                      <a:ext uri="{FF2B5EF4-FFF2-40B4-BE49-F238E27FC236}">
                        <a16:creationId xmlns:a16="http://schemas.microsoft.com/office/drawing/2014/main" id="{2479E145-CD12-4736-8EA2-2E2FA4BC87F8}"/>
                      </a:ext>
                    </a:extLst>
                  </p:cNvPr>
                  <p:cNvSpPr txBox="1"/>
                  <p:nvPr/>
                </p:nvSpPr>
                <p:spPr>
                  <a:xfrm>
                    <a:off x="1846609" y="2456743"/>
                    <a:ext cx="1539204" cy="307777"/>
                  </a:xfrm>
                  <a:prstGeom prst="rect">
                    <a:avLst/>
                  </a:prstGeom>
                  <a:noFill/>
                </p:spPr>
                <p:txBody>
                  <a:bodyPr wrap="none" rtlCol="0">
                    <a:spAutoFit/>
                  </a:bodyPr>
                  <a:lstStyle/>
                  <a:p>
                    <a:pPr algn="ctr"/>
                    <a:r>
                      <a:rPr lang="en-US" sz="1400" dirty="0"/>
                      <a:t>Soft wheat flour</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07613"/>
                    <a:ext cx="1941918" cy="784830"/>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a:t>
                    </a:r>
                  </a:p>
                  <a:p>
                    <a:pPr algn="ctr"/>
                    <a:r>
                      <a:rPr lang="en-US" sz="900" b="1" dirty="0"/>
                      <a:t>KAZAKHSTAN</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$ 450</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411426"/>
                <a:chOff x="351625" y="2305386"/>
                <a:chExt cx="5493298" cy="1411426"/>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$ 445</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502063" y="2393302"/>
                  <a:ext cx="1756862" cy="1290285"/>
                  <a:chOff x="1233997" y="2487936"/>
                  <a:chExt cx="1756862" cy="1290285"/>
                </a:xfrm>
              </p:grpSpPr>
              <p:sp>
                <p:nvSpPr>
                  <p:cNvPr id="180" name="Rectangle 179">
                    <a:extLst>
                      <a:ext uri="{FF2B5EF4-FFF2-40B4-BE49-F238E27FC236}">
                        <a16:creationId xmlns:a16="http://schemas.microsoft.com/office/drawing/2014/main" id="{93C935A1-975F-447C-9765-27322E3F4BD3}"/>
                      </a:ext>
                    </a:extLst>
                  </p:cNvPr>
                  <p:cNvSpPr/>
                  <p:nvPr/>
                </p:nvSpPr>
                <p:spPr>
                  <a:xfrm>
                    <a:off x="1233997" y="2487936"/>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2" y="2367281"/>
                  <a:ext cx="1941918" cy="1349531"/>
                  <a:chOff x="1658348" y="2367281"/>
                  <a:chExt cx="1941918" cy="1349531"/>
                </a:xfrm>
              </p:grpSpPr>
              <p:sp>
                <p:nvSpPr>
                  <p:cNvPr id="178" name="TextBox 177">
                    <a:extLst>
                      <a:ext uri="{FF2B5EF4-FFF2-40B4-BE49-F238E27FC236}">
                        <a16:creationId xmlns:a16="http://schemas.microsoft.com/office/drawing/2014/main" id="{4E87ED19-5A2C-4262-8EF8-56AA9CFE8152}"/>
                      </a:ext>
                    </a:extLst>
                  </p:cNvPr>
                  <p:cNvSpPr txBox="1"/>
                  <p:nvPr/>
                </p:nvSpPr>
                <p:spPr>
                  <a:xfrm>
                    <a:off x="1890228" y="2367281"/>
                    <a:ext cx="1388522" cy="523220"/>
                  </a:xfrm>
                  <a:prstGeom prst="rect">
                    <a:avLst/>
                  </a:prstGeom>
                  <a:noFill/>
                </p:spPr>
                <p:txBody>
                  <a:bodyPr wrap="none" rtlCol="0">
                    <a:spAutoFit/>
                  </a:bodyPr>
                  <a:lstStyle/>
                  <a:p>
                    <a:pPr algn="ctr"/>
                    <a:r>
                      <a:rPr lang="de-DE" sz="1400" dirty="0"/>
                      <a:t>Premium </a:t>
                    </a:r>
                  </a:p>
                  <a:p>
                    <a:pPr algn="ctr"/>
                    <a:r>
                      <a:rPr lang="de-DE" sz="1400" dirty="0"/>
                      <a:t>WHEAT FLOUR</a:t>
                    </a:r>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8" y="2931982"/>
                    <a:ext cx="1941918" cy="784830"/>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a:t>
                    </a:r>
                  </a:p>
                  <a:p>
                    <a:pPr algn="ctr"/>
                    <a:r>
                      <a:rPr lang="en-US" sz="900" b="1" dirty="0"/>
                      <a:t>KAZAKHSTAN</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$ 455</a:t>
              </a:r>
            </a:p>
          </p:txBody>
        </p:sp>
      </p:grpSp>
    </p:spTree>
    <p:extLst>
      <p:ext uri="{BB962C8B-B14F-4D97-AF65-F5344CB8AC3E}">
        <p14:creationId xmlns:p14="http://schemas.microsoft.com/office/powerpoint/2010/main" val="63166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AGRICULTURE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508" y="6130224"/>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413379"/>
                <a:chOff x="351625" y="2305386"/>
                <a:chExt cx="5493298" cy="1413379"/>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$ 535</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277374" y="2369771"/>
                  <a:ext cx="2177442" cy="1348994"/>
                  <a:chOff x="1528450" y="2369771"/>
                  <a:chExt cx="2177442" cy="1348994"/>
                </a:xfrm>
              </p:grpSpPr>
              <p:sp>
                <p:nvSpPr>
                  <p:cNvPr id="99" name="TextBox 98">
                    <a:extLst>
                      <a:ext uri="{FF2B5EF4-FFF2-40B4-BE49-F238E27FC236}">
                        <a16:creationId xmlns:a16="http://schemas.microsoft.com/office/drawing/2014/main" id="{09B7A9F7-2EE3-4AFA-9E8C-C17568615472}"/>
                      </a:ext>
                    </a:extLst>
                  </p:cNvPr>
                  <p:cNvSpPr txBox="1"/>
                  <p:nvPr/>
                </p:nvSpPr>
                <p:spPr>
                  <a:xfrm>
                    <a:off x="1528450" y="2369771"/>
                    <a:ext cx="2177442" cy="461665"/>
                  </a:xfrm>
                  <a:prstGeom prst="rect">
                    <a:avLst/>
                  </a:prstGeom>
                  <a:noFill/>
                </p:spPr>
                <p:txBody>
                  <a:bodyPr wrap="square" rtlCol="0">
                    <a:spAutoFit/>
                  </a:bodyPr>
                  <a:lstStyle/>
                  <a:p>
                    <a:pPr algn="ctr"/>
                    <a:r>
                      <a:rPr lang="it-IT" sz="1200" dirty="0"/>
                      <a:t>Chapatti/roti </a:t>
                    </a:r>
                  </a:p>
                  <a:p>
                    <a:pPr algn="ctr"/>
                    <a:r>
                      <a:rPr lang="it-IT" sz="1200" dirty="0"/>
                      <a:t>fine flour (chakki atta)</a:t>
                    </a:r>
                    <a:endParaRPr lang="en-US" sz="12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a:t>
                    </a:r>
                  </a:p>
                  <a:p>
                    <a:pPr algn="ctr"/>
                    <a:r>
                      <a:rPr lang="en-US" sz="900" b="1" dirty="0"/>
                      <a:t>KAZAKHSTAN</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$ 545</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408738"/>
                <a:chOff x="351625" y="2305386"/>
                <a:chExt cx="5493298" cy="1408738"/>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$ 433</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357065"/>
                  <a:ext cx="1941918" cy="1357059"/>
                  <a:chOff x="1658349" y="2357065"/>
                  <a:chExt cx="1941918" cy="1357059"/>
                </a:xfrm>
              </p:grpSpPr>
              <p:sp>
                <p:nvSpPr>
                  <p:cNvPr id="139" name="TextBox 138">
                    <a:extLst>
                      <a:ext uri="{FF2B5EF4-FFF2-40B4-BE49-F238E27FC236}">
                        <a16:creationId xmlns:a16="http://schemas.microsoft.com/office/drawing/2014/main" id="{14500876-E031-4D4F-B721-54CB621A1E5B}"/>
                      </a:ext>
                    </a:extLst>
                  </p:cNvPr>
                  <p:cNvSpPr txBox="1"/>
                  <p:nvPr/>
                </p:nvSpPr>
                <p:spPr>
                  <a:xfrm>
                    <a:off x="1862256" y="2357065"/>
                    <a:ext cx="1423788" cy="523220"/>
                  </a:xfrm>
                  <a:prstGeom prst="rect">
                    <a:avLst/>
                  </a:prstGeom>
                  <a:noFill/>
                </p:spPr>
                <p:txBody>
                  <a:bodyPr wrap="none" rtlCol="0">
                    <a:spAutoFit/>
                  </a:bodyPr>
                  <a:lstStyle/>
                  <a:p>
                    <a:pPr algn="ctr"/>
                    <a:r>
                      <a:rPr lang="en-US" sz="1400" dirty="0"/>
                      <a:t>Whole wheat </a:t>
                    </a:r>
                  </a:p>
                  <a:p>
                    <a:pPr algn="ctr"/>
                    <a:r>
                      <a:rPr lang="en-US" sz="1400" dirty="0"/>
                      <a:t>flour for bread</a:t>
                    </a:r>
                    <a:endParaRPr lang="de-DE" sz="1400" dirty="0"/>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29294"/>
                    <a:ext cx="1941918" cy="784830"/>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a:t>
                    </a:r>
                  </a:p>
                  <a:p>
                    <a:pPr algn="ctr"/>
                    <a:r>
                      <a:rPr lang="en-US" sz="900" b="1" dirty="0"/>
                      <a:t>KAZAKHSTAN</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$ 443</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$ 595</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339416"/>
                  <a:ext cx="1941918" cy="1353027"/>
                  <a:chOff x="1658349" y="2339416"/>
                  <a:chExt cx="1941918" cy="1353027"/>
                </a:xfrm>
              </p:grpSpPr>
              <p:sp>
                <p:nvSpPr>
                  <p:cNvPr id="159" name="TextBox 158">
                    <a:extLst>
                      <a:ext uri="{FF2B5EF4-FFF2-40B4-BE49-F238E27FC236}">
                        <a16:creationId xmlns:a16="http://schemas.microsoft.com/office/drawing/2014/main" id="{2479E145-CD12-4736-8EA2-2E2FA4BC87F8}"/>
                      </a:ext>
                    </a:extLst>
                  </p:cNvPr>
                  <p:cNvSpPr txBox="1"/>
                  <p:nvPr/>
                </p:nvSpPr>
                <p:spPr>
                  <a:xfrm>
                    <a:off x="1874302" y="2339416"/>
                    <a:ext cx="1502334" cy="553998"/>
                  </a:xfrm>
                  <a:prstGeom prst="rect">
                    <a:avLst/>
                  </a:prstGeom>
                  <a:noFill/>
                </p:spPr>
                <p:txBody>
                  <a:bodyPr wrap="none" rtlCol="0">
                    <a:spAutoFit/>
                  </a:bodyPr>
                  <a:lstStyle/>
                  <a:p>
                    <a:pPr algn="ctr"/>
                    <a:r>
                      <a:rPr lang="en-US" sz="1000" dirty="0"/>
                      <a:t>Type-850-HIGH </a:t>
                    </a:r>
                  </a:p>
                  <a:p>
                    <a:pPr algn="ctr"/>
                    <a:r>
                      <a:rPr lang="en-US" sz="1000" dirty="0"/>
                      <a:t>PROTEN-FOR BAKERY </a:t>
                    </a:r>
                  </a:p>
                  <a:p>
                    <a:pPr algn="ctr"/>
                    <a:r>
                      <a:rPr lang="en-US" sz="1000" dirty="0"/>
                      <a:t>AND NODDLE</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07613"/>
                    <a:ext cx="1941918" cy="784830"/>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a:t>
                    </a:r>
                  </a:p>
                  <a:p>
                    <a:pPr algn="ctr"/>
                    <a:r>
                      <a:rPr lang="en-US" sz="900" b="1" dirty="0"/>
                      <a:t>KAZAKHSTAN</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$ 605</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411426"/>
                <a:chOff x="351625" y="2305386"/>
                <a:chExt cx="5493298" cy="1411426"/>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$ 585</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502063" y="2393302"/>
                  <a:ext cx="1756862" cy="1290285"/>
                  <a:chOff x="1233997" y="2487936"/>
                  <a:chExt cx="1756862" cy="1290285"/>
                </a:xfrm>
              </p:grpSpPr>
              <p:sp>
                <p:nvSpPr>
                  <p:cNvPr id="180" name="Rectangle 179">
                    <a:extLst>
                      <a:ext uri="{FF2B5EF4-FFF2-40B4-BE49-F238E27FC236}">
                        <a16:creationId xmlns:a16="http://schemas.microsoft.com/office/drawing/2014/main" id="{93C935A1-975F-447C-9765-27322E3F4BD3}"/>
                      </a:ext>
                    </a:extLst>
                  </p:cNvPr>
                  <p:cNvSpPr/>
                  <p:nvPr/>
                </p:nvSpPr>
                <p:spPr>
                  <a:xfrm>
                    <a:off x="1233997" y="2487936"/>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2" y="2343165"/>
                  <a:ext cx="1941918" cy="1373647"/>
                  <a:chOff x="1658348" y="2343165"/>
                  <a:chExt cx="1941918" cy="1373647"/>
                </a:xfrm>
              </p:grpSpPr>
              <p:sp>
                <p:nvSpPr>
                  <p:cNvPr id="178" name="TextBox 177">
                    <a:extLst>
                      <a:ext uri="{FF2B5EF4-FFF2-40B4-BE49-F238E27FC236}">
                        <a16:creationId xmlns:a16="http://schemas.microsoft.com/office/drawing/2014/main" id="{4E87ED19-5A2C-4262-8EF8-56AA9CFE8152}"/>
                      </a:ext>
                    </a:extLst>
                  </p:cNvPr>
                  <p:cNvSpPr txBox="1"/>
                  <p:nvPr/>
                </p:nvSpPr>
                <p:spPr>
                  <a:xfrm>
                    <a:off x="1903347" y="2343165"/>
                    <a:ext cx="1502334" cy="553998"/>
                  </a:xfrm>
                  <a:prstGeom prst="rect">
                    <a:avLst/>
                  </a:prstGeom>
                  <a:noFill/>
                </p:spPr>
                <p:txBody>
                  <a:bodyPr wrap="none" rtlCol="0">
                    <a:spAutoFit/>
                  </a:bodyPr>
                  <a:lstStyle/>
                  <a:p>
                    <a:pPr algn="ctr"/>
                    <a:r>
                      <a:rPr lang="en-US" sz="1000" dirty="0"/>
                      <a:t>Type-850-HIGH </a:t>
                    </a:r>
                  </a:p>
                  <a:p>
                    <a:pPr algn="ctr"/>
                    <a:r>
                      <a:rPr lang="en-US" sz="1000" dirty="0"/>
                      <a:t>PROTEN-FOR BAKERY </a:t>
                    </a:r>
                  </a:p>
                  <a:p>
                    <a:pPr algn="ctr"/>
                    <a:r>
                      <a:rPr lang="en-US" sz="1000" dirty="0"/>
                      <a:t>AND NODDLE</a:t>
                    </a:r>
                    <a:endParaRPr lang="de-DE" sz="1000" dirty="0"/>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8" y="2931982"/>
                    <a:ext cx="1941918" cy="784830"/>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a:t>
                    </a:r>
                  </a:p>
                  <a:p>
                    <a:pPr algn="ctr"/>
                    <a:r>
                      <a:rPr lang="en-US" sz="900" b="1" dirty="0"/>
                      <a:t>KAZAKHSTAN</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$ 595</a:t>
              </a:r>
            </a:p>
          </p:txBody>
        </p:sp>
      </p:grpSp>
    </p:spTree>
    <p:extLst>
      <p:ext uri="{BB962C8B-B14F-4D97-AF65-F5344CB8AC3E}">
        <p14:creationId xmlns:p14="http://schemas.microsoft.com/office/powerpoint/2010/main" val="380300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AGRICULTURE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508" y="6130224"/>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$ 355</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277374" y="2475400"/>
                  <a:ext cx="2177442" cy="1104866"/>
                  <a:chOff x="1528450" y="2475400"/>
                  <a:chExt cx="2177442" cy="1104866"/>
                </a:xfrm>
              </p:grpSpPr>
              <p:sp>
                <p:nvSpPr>
                  <p:cNvPr id="99" name="TextBox 98">
                    <a:extLst>
                      <a:ext uri="{FF2B5EF4-FFF2-40B4-BE49-F238E27FC236}">
                        <a16:creationId xmlns:a16="http://schemas.microsoft.com/office/drawing/2014/main" id="{09B7A9F7-2EE3-4AFA-9E8C-C17568615472}"/>
                      </a:ext>
                    </a:extLst>
                  </p:cNvPr>
                  <p:cNvSpPr txBox="1"/>
                  <p:nvPr/>
                </p:nvSpPr>
                <p:spPr>
                  <a:xfrm>
                    <a:off x="1528450" y="2475400"/>
                    <a:ext cx="2177442" cy="276999"/>
                  </a:xfrm>
                  <a:prstGeom prst="rect">
                    <a:avLst/>
                  </a:prstGeom>
                  <a:noFill/>
                </p:spPr>
                <p:txBody>
                  <a:bodyPr wrap="square" rtlCol="0">
                    <a:spAutoFit/>
                  </a:bodyPr>
                  <a:lstStyle/>
                  <a:p>
                    <a:pPr algn="ctr"/>
                    <a:r>
                      <a:rPr lang="it-IT" sz="1200" dirty="0"/>
                      <a:t>DURUM WHEAT G2</a:t>
                    </a:r>
                    <a:endParaRPr lang="en-US" sz="12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$ 365</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$ 315</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357065"/>
                  <a:ext cx="1941918" cy="1218560"/>
                  <a:chOff x="1658349" y="2357065"/>
                  <a:chExt cx="1941918" cy="1218560"/>
                </a:xfrm>
              </p:grpSpPr>
              <p:sp>
                <p:nvSpPr>
                  <p:cNvPr id="139" name="TextBox 138">
                    <a:extLst>
                      <a:ext uri="{FF2B5EF4-FFF2-40B4-BE49-F238E27FC236}">
                        <a16:creationId xmlns:a16="http://schemas.microsoft.com/office/drawing/2014/main" id="{14500876-E031-4D4F-B721-54CB621A1E5B}"/>
                      </a:ext>
                    </a:extLst>
                  </p:cNvPr>
                  <p:cNvSpPr txBox="1"/>
                  <p:nvPr/>
                </p:nvSpPr>
                <p:spPr>
                  <a:xfrm>
                    <a:off x="1939200" y="2357065"/>
                    <a:ext cx="1269899" cy="523220"/>
                  </a:xfrm>
                  <a:prstGeom prst="rect">
                    <a:avLst/>
                  </a:prstGeom>
                  <a:noFill/>
                </p:spPr>
                <p:txBody>
                  <a:bodyPr wrap="none" rtlCol="0">
                    <a:spAutoFit/>
                  </a:bodyPr>
                  <a:lstStyle/>
                  <a:p>
                    <a:pPr algn="ctr"/>
                    <a:r>
                      <a:rPr lang="en-US" sz="1400" dirty="0"/>
                      <a:t>Yellow Corn </a:t>
                    </a:r>
                  </a:p>
                  <a:p>
                    <a:pPr algn="ctr"/>
                    <a:r>
                      <a:rPr lang="en-US" sz="1400" dirty="0"/>
                      <a:t>Grade 2</a:t>
                    </a:r>
                    <a:endParaRPr lang="de-DE" sz="1400" dirty="0"/>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29294"/>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$ 325</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$ 290</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43182"/>
                  <a:ext cx="1941918" cy="1165571"/>
                  <a:chOff x="1658349" y="2443182"/>
                  <a:chExt cx="1941918" cy="1165571"/>
                </a:xfrm>
              </p:grpSpPr>
              <p:sp>
                <p:nvSpPr>
                  <p:cNvPr id="159" name="TextBox 158">
                    <a:extLst>
                      <a:ext uri="{FF2B5EF4-FFF2-40B4-BE49-F238E27FC236}">
                        <a16:creationId xmlns:a16="http://schemas.microsoft.com/office/drawing/2014/main" id="{2479E145-CD12-4736-8EA2-2E2FA4BC87F8}"/>
                      </a:ext>
                    </a:extLst>
                  </p:cNvPr>
                  <p:cNvSpPr txBox="1"/>
                  <p:nvPr/>
                </p:nvSpPr>
                <p:spPr>
                  <a:xfrm>
                    <a:off x="1953228" y="2443182"/>
                    <a:ext cx="1311578" cy="307777"/>
                  </a:xfrm>
                  <a:prstGeom prst="rect">
                    <a:avLst/>
                  </a:prstGeom>
                  <a:noFill/>
                </p:spPr>
                <p:txBody>
                  <a:bodyPr wrap="none" rtlCol="0">
                    <a:spAutoFit/>
                  </a:bodyPr>
                  <a:lstStyle/>
                  <a:p>
                    <a:pPr algn="ctr"/>
                    <a:r>
                      <a:rPr lang="en-US" sz="1400" dirty="0"/>
                      <a:t> Feed Wheat</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6242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$ 300</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391794"/>
                <a:chOff x="351625" y="2305386"/>
                <a:chExt cx="5493298" cy="1391794"/>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$ 310</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502063" y="2393302"/>
                  <a:ext cx="1756862" cy="1290285"/>
                  <a:chOff x="1233997" y="2487936"/>
                  <a:chExt cx="1756862" cy="1290285"/>
                </a:xfrm>
              </p:grpSpPr>
              <p:sp>
                <p:nvSpPr>
                  <p:cNvPr id="180" name="Rectangle 179">
                    <a:extLst>
                      <a:ext uri="{FF2B5EF4-FFF2-40B4-BE49-F238E27FC236}">
                        <a16:creationId xmlns:a16="http://schemas.microsoft.com/office/drawing/2014/main" id="{93C935A1-975F-447C-9765-27322E3F4BD3}"/>
                      </a:ext>
                    </a:extLst>
                  </p:cNvPr>
                  <p:cNvSpPr/>
                  <p:nvPr/>
                </p:nvSpPr>
                <p:spPr>
                  <a:xfrm>
                    <a:off x="1233997" y="2487936"/>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2" y="2491117"/>
                  <a:ext cx="1941918" cy="1087196"/>
                  <a:chOff x="1658348" y="2491117"/>
                  <a:chExt cx="1941918" cy="1087196"/>
                </a:xfrm>
              </p:grpSpPr>
              <p:sp>
                <p:nvSpPr>
                  <p:cNvPr id="178" name="TextBox 177">
                    <a:extLst>
                      <a:ext uri="{FF2B5EF4-FFF2-40B4-BE49-F238E27FC236}">
                        <a16:creationId xmlns:a16="http://schemas.microsoft.com/office/drawing/2014/main" id="{4E87ED19-5A2C-4262-8EF8-56AA9CFE8152}"/>
                      </a:ext>
                    </a:extLst>
                  </p:cNvPr>
                  <p:cNvSpPr txBox="1"/>
                  <p:nvPr/>
                </p:nvSpPr>
                <p:spPr>
                  <a:xfrm>
                    <a:off x="1804236" y="2491117"/>
                    <a:ext cx="1683474" cy="276999"/>
                  </a:xfrm>
                  <a:prstGeom prst="rect">
                    <a:avLst/>
                  </a:prstGeom>
                  <a:noFill/>
                </p:spPr>
                <p:txBody>
                  <a:bodyPr wrap="none" rtlCol="0">
                    <a:spAutoFit/>
                  </a:bodyPr>
                  <a:lstStyle/>
                  <a:p>
                    <a:pPr algn="ctr"/>
                    <a:r>
                      <a:rPr lang="en-US" sz="1200" dirty="0"/>
                      <a:t>White Corn Grade 2</a:t>
                    </a:r>
                    <a:endParaRPr lang="de-DE" sz="1200" dirty="0"/>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8" y="293198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a:t>
                    </a:r>
                  </a:p>
                  <a:p>
                    <a:pPr algn="ctr"/>
                    <a:r>
                      <a:rPr lang="en-US" sz="900" b="1" dirty="0"/>
                      <a:t> month</a:t>
                    </a:r>
                  </a:p>
                  <a:p>
                    <a:pPr algn="ctr"/>
                    <a:r>
                      <a:rPr lang="en-US" sz="900" b="1" dirty="0"/>
                      <a:t>Origin: Russia-UKRAINE-USA</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$ 320</a:t>
              </a:r>
            </a:p>
          </p:txBody>
        </p:sp>
      </p:grpSp>
    </p:spTree>
    <p:extLst>
      <p:ext uri="{BB962C8B-B14F-4D97-AF65-F5344CB8AC3E}">
        <p14:creationId xmlns:p14="http://schemas.microsoft.com/office/powerpoint/2010/main" val="201323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AGRICULTURE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508" y="6130224"/>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$ 420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277374" y="2475400"/>
                  <a:ext cx="2177442" cy="1104866"/>
                  <a:chOff x="1528450" y="2475400"/>
                  <a:chExt cx="2177442" cy="1104866"/>
                </a:xfrm>
              </p:grpSpPr>
              <p:sp>
                <p:nvSpPr>
                  <p:cNvPr id="99" name="TextBox 98">
                    <a:extLst>
                      <a:ext uri="{FF2B5EF4-FFF2-40B4-BE49-F238E27FC236}">
                        <a16:creationId xmlns:a16="http://schemas.microsoft.com/office/drawing/2014/main" id="{09B7A9F7-2EE3-4AFA-9E8C-C17568615472}"/>
                      </a:ext>
                    </a:extLst>
                  </p:cNvPr>
                  <p:cNvSpPr txBox="1"/>
                  <p:nvPr/>
                </p:nvSpPr>
                <p:spPr>
                  <a:xfrm>
                    <a:off x="1528450" y="2475400"/>
                    <a:ext cx="2177442" cy="276999"/>
                  </a:xfrm>
                  <a:prstGeom prst="rect">
                    <a:avLst/>
                  </a:prstGeom>
                  <a:noFill/>
                </p:spPr>
                <p:txBody>
                  <a:bodyPr wrap="square" rtlCol="0">
                    <a:spAutoFit/>
                  </a:bodyPr>
                  <a:lstStyle/>
                  <a:p>
                    <a:pPr algn="ctr"/>
                    <a:r>
                      <a:rPr lang="it-IT" sz="1200" dirty="0"/>
                      <a:t> Feed Wheat Flour</a:t>
                    </a:r>
                    <a:endParaRPr lang="en-US" sz="12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$ 430</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$ 262</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60892"/>
                  <a:ext cx="1941918" cy="1114733"/>
                  <a:chOff x="1658349" y="2460892"/>
                  <a:chExt cx="1941918" cy="1114733"/>
                </a:xfrm>
              </p:grpSpPr>
              <p:sp>
                <p:nvSpPr>
                  <p:cNvPr id="139" name="TextBox 138">
                    <a:extLst>
                      <a:ext uri="{FF2B5EF4-FFF2-40B4-BE49-F238E27FC236}">
                        <a16:creationId xmlns:a16="http://schemas.microsoft.com/office/drawing/2014/main" id="{14500876-E031-4D4F-B721-54CB621A1E5B}"/>
                      </a:ext>
                    </a:extLst>
                  </p:cNvPr>
                  <p:cNvSpPr txBox="1"/>
                  <p:nvPr/>
                </p:nvSpPr>
                <p:spPr>
                  <a:xfrm>
                    <a:off x="1945612" y="2460892"/>
                    <a:ext cx="1257074" cy="307777"/>
                  </a:xfrm>
                  <a:prstGeom prst="rect">
                    <a:avLst/>
                  </a:prstGeom>
                  <a:noFill/>
                </p:spPr>
                <p:txBody>
                  <a:bodyPr wrap="none" rtlCol="0">
                    <a:spAutoFit/>
                  </a:bodyPr>
                  <a:lstStyle/>
                  <a:p>
                    <a:pPr algn="ctr"/>
                    <a:r>
                      <a:rPr lang="en-US" sz="1400" dirty="0"/>
                      <a:t> Wheat Bran</a:t>
                    </a:r>
                    <a:endParaRPr lang="de-DE" sz="1400" dirty="0"/>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29294"/>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$ 272</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$ 375</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43182"/>
                  <a:ext cx="1941918" cy="1165571"/>
                  <a:chOff x="1658349" y="2443182"/>
                  <a:chExt cx="1941918" cy="1165571"/>
                </a:xfrm>
              </p:grpSpPr>
              <p:sp>
                <p:nvSpPr>
                  <p:cNvPr id="159" name="TextBox 158">
                    <a:extLst>
                      <a:ext uri="{FF2B5EF4-FFF2-40B4-BE49-F238E27FC236}">
                        <a16:creationId xmlns:a16="http://schemas.microsoft.com/office/drawing/2014/main" id="{2479E145-CD12-4736-8EA2-2E2FA4BC87F8}"/>
                      </a:ext>
                    </a:extLst>
                  </p:cNvPr>
                  <p:cNvSpPr txBox="1"/>
                  <p:nvPr/>
                </p:nvSpPr>
                <p:spPr>
                  <a:xfrm>
                    <a:off x="1980479" y="2443182"/>
                    <a:ext cx="1257075" cy="307777"/>
                  </a:xfrm>
                  <a:prstGeom prst="rect">
                    <a:avLst/>
                  </a:prstGeom>
                  <a:noFill/>
                </p:spPr>
                <p:txBody>
                  <a:bodyPr wrap="none" rtlCol="0">
                    <a:spAutoFit/>
                  </a:bodyPr>
                  <a:lstStyle/>
                  <a:p>
                    <a:pPr algn="ctr"/>
                    <a:r>
                      <a:rPr lang="en-US" sz="1400" dirty="0"/>
                      <a:t> Feed Barley</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6242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$ 385</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391794"/>
                <a:chOff x="351625" y="2305386"/>
                <a:chExt cx="5493298" cy="1391794"/>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$ 740</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502063" y="2393302"/>
                  <a:ext cx="1756862" cy="1290285"/>
                  <a:chOff x="1233997" y="2487936"/>
                  <a:chExt cx="1756862" cy="1290285"/>
                </a:xfrm>
              </p:grpSpPr>
              <p:sp>
                <p:nvSpPr>
                  <p:cNvPr id="180" name="Rectangle 179">
                    <a:extLst>
                      <a:ext uri="{FF2B5EF4-FFF2-40B4-BE49-F238E27FC236}">
                        <a16:creationId xmlns:a16="http://schemas.microsoft.com/office/drawing/2014/main" id="{93C935A1-975F-447C-9765-27322E3F4BD3}"/>
                      </a:ext>
                    </a:extLst>
                  </p:cNvPr>
                  <p:cNvSpPr/>
                  <p:nvPr/>
                </p:nvSpPr>
                <p:spPr>
                  <a:xfrm>
                    <a:off x="1233997" y="2487936"/>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2" y="2385108"/>
                  <a:ext cx="1941918" cy="1193205"/>
                  <a:chOff x="1658348" y="2385108"/>
                  <a:chExt cx="1941918" cy="1193205"/>
                </a:xfrm>
              </p:grpSpPr>
              <p:sp>
                <p:nvSpPr>
                  <p:cNvPr id="178" name="TextBox 177">
                    <a:extLst>
                      <a:ext uri="{FF2B5EF4-FFF2-40B4-BE49-F238E27FC236}">
                        <a16:creationId xmlns:a16="http://schemas.microsoft.com/office/drawing/2014/main" id="{4E87ED19-5A2C-4262-8EF8-56AA9CFE8152}"/>
                      </a:ext>
                    </a:extLst>
                  </p:cNvPr>
                  <p:cNvSpPr txBox="1"/>
                  <p:nvPr/>
                </p:nvSpPr>
                <p:spPr>
                  <a:xfrm>
                    <a:off x="1991947" y="2385108"/>
                    <a:ext cx="1239442" cy="461665"/>
                  </a:xfrm>
                  <a:prstGeom prst="rect">
                    <a:avLst/>
                  </a:prstGeom>
                  <a:noFill/>
                </p:spPr>
                <p:txBody>
                  <a:bodyPr wrap="none" rtlCol="0">
                    <a:spAutoFit/>
                  </a:bodyPr>
                  <a:lstStyle/>
                  <a:p>
                    <a:pPr algn="ctr"/>
                    <a:r>
                      <a:rPr lang="en-US" sz="1200" dirty="0"/>
                      <a:t> Soya bean</a:t>
                    </a:r>
                  </a:p>
                  <a:p>
                    <a:pPr algn="ctr"/>
                    <a:r>
                      <a:rPr lang="en-US" sz="1200" dirty="0"/>
                      <a:t> (NON G.M.O)</a:t>
                    </a:r>
                    <a:endParaRPr lang="de-DE" sz="1200" dirty="0"/>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8" y="293198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$ 750</a:t>
              </a:r>
            </a:p>
          </p:txBody>
        </p:sp>
      </p:grpSp>
    </p:spTree>
    <p:extLst>
      <p:ext uri="{BB962C8B-B14F-4D97-AF65-F5344CB8AC3E}">
        <p14:creationId xmlns:p14="http://schemas.microsoft.com/office/powerpoint/2010/main" val="291329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p:cNvGrpSpPr/>
          <p:nvPr/>
        </p:nvGrpSpPr>
        <p:grpSpPr>
          <a:xfrm>
            <a:off x="791232" y="2852484"/>
            <a:ext cx="1691006" cy="838864"/>
            <a:chOff x="758280" y="1616906"/>
            <a:chExt cx="1691006" cy="838864"/>
          </a:xfrm>
        </p:grpSpPr>
        <p:sp>
          <p:nvSpPr>
            <p:cNvPr id="17" name="Rounded Rectangle 16"/>
            <p:cNvSpPr/>
            <p:nvPr/>
          </p:nvSpPr>
          <p:spPr>
            <a:xfrm>
              <a:off x="758280" y="1616906"/>
              <a:ext cx="838864" cy="838864"/>
            </a:xfrm>
            <a:prstGeom prst="roundRect">
              <a:avLst/>
            </a:prstGeom>
            <a:blipFill dpi="0" rotWithShape="1">
              <a:blip r:embed="rId2" cstate="screen">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10800000" algn="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panose="00000500000000000000" pitchFamily="2" charset="0"/>
              </a:endParaRPr>
            </a:p>
          </p:txBody>
        </p:sp>
        <p:sp>
          <p:nvSpPr>
            <p:cNvPr id="18" name="TextBox 17"/>
            <p:cNvSpPr txBox="1"/>
            <p:nvPr/>
          </p:nvSpPr>
          <p:spPr>
            <a:xfrm>
              <a:off x="1584947" y="1678540"/>
              <a:ext cx="503664" cy="307777"/>
            </a:xfrm>
            <a:prstGeom prst="rect">
              <a:avLst/>
            </a:prstGeom>
            <a:noFill/>
          </p:spPr>
          <p:txBody>
            <a:bodyPr wrap="none" rtlCol="0">
              <a:spAutoFit/>
            </a:bodyPr>
            <a:lstStyle/>
            <a:p>
              <a:r>
                <a:rPr lang="en-US" sz="1400" dirty="0">
                  <a:latin typeface="Nunito" panose="00000500000000000000" pitchFamily="2" charset="0"/>
                </a:rPr>
                <a:t>Oils</a:t>
              </a:r>
            </a:p>
          </p:txBody>
        </p:sp>
        <p:sp>
          <p:nvSpPr>
            <p:cNvPr id="19" name="TextBox 18"/>
            <p:cNvSpPr txBox="1"/>
            <p:nvPr/>
          </p:nvSpPr>
          <p:spPr>
            <a:xfrm>
              <a:off x="1584947" y="1898549"/>
              <a:ext cx="864339" cy="261610"/>
            </a:xfrm>
            <a:prstGeom prst="rect">
              <a:avLst/>
            </a:prstGeom>
            <a:noFill/>
          </p:spPr>
          <p:txBody>
            <a:bodyPr wrap="none" rtlCol="0">
              <a:spAutoFit/>
            </a:bodyPr>
            <a:lstStyle/>
            <a:p>
              <a:r>
                <a:rPr lang="en-US" sz="1100" dirty="0">
                  <a:solidFill>
                    <a:srgbClr val="E56863"/>
                  </a:solidFill>
                  <a:latin typeface="Nunito" panose="00000500000000000000" pitchFamily="2" charset="0"/>
                </a:rPr>
                <a:t>category</a:t>
              </a:r>
            </a:p>
          </p:txBody>
        </p:sp>
        <p:sp>
          <p:nvSpPr>
            <p:cNvPr id="20" name="TextBox 19"/>
            <p:cNvSpPr txBox="1"/>
            <p:nvPr/>
          </p:nvSpPr>
          <p:spPr>
            <a:xfrm>
              <a:off x="1584947" y="2160159"/>
              <a:ext cx="580608" cy="261610"/>
            </a:xfrm>
            <a:prstGeom prst="rect">
              <a:avLst/>
            </a:prstGeom>
            <a:noFill/>
          </p:spPr>
          <p:txBody>
            <a:bodyPr wrap="none" rtlCol="0">
              <a:spAutoFit/>
            </a:bodyPr>
            <a:lstStyle/>
            <a:p>
              <a:r>
                <a:rPr lang="en-US" sz="1100" dirty="0">
                  <a:latin typeface="Nunito" panose="00000500000000000000" pitchFamily="2" charset="0"/>
                </a:rPr>
                <a:t>Tablet</a:t>
              </a:r>
            </a:p>
          </p:txBody>
        </p:sp>
      </p:grpSp>
      <p:grpSp>
        <p:nvGrpSpPr>
          <p:cNvPr id="21" name="Group 20"/>
          <p:cNvGrpSpPr/>
          <p:nvPr/>
        </p:nvGrpSpPr>
        <p:grpSpPr>
          <a:xfrm>
            <a:off x="791232" y="4035804"/>
            <a:ext cx="1691006" cy="838864"/>
            <a:chOff x="758280" y="1616906"/>
            <a:chExt cx="1691006" cy="838864"/>
          </a:xfrm>
        </p:grpSpPr>
        <p:sp>
          <p:nvSpPr>
            <p:cNvPr id="22" name="Rounded Rectangle 21"/>
            <p:cNvSpPr/>
            <p:nvPr/>
          </p:nvSpPr>
          <p:spPr>
            <a:xfrm>
              <a:off x="758280" y="1616906"/>
              <a:ext cx="838864" cy="838864"/>
            </a:xfrm>
            <a:prstGeom prst="roundRect">
              <a:avLst/>
            </a:prstGeom>
            <a:blipFill dpi="0" rotWithShape="1">
              <a:blip r:embed="rId3" cstate="screen">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10800000" algn="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panose="00000500000000000000" pitchFamily="2" charset="0"/>
              </a:endParaRPr>
            </a:p>
          </p:txBody>
        </p:sp>
        <p:sp>
          <p:nvSpPr>
            <p:cNvPr id="23" name="TextBox 22"/>
            <p:cNvSpPr txBox="1"/>
            <p:nvPr/>
          </p:nvSpPr>
          <p:spPr>
            <a:xfrm>
              <a:off x="1584947" y="1678540"/>
              <a:ext cx="513282" cy="307777"/>
            </a:xfrm>
            <a:prstGeom prst="rect">
              <a:avLst/>
            </a:prstGeom>
            <a:noFill/>
          </p:spPr>
          <p:txBody>
            <a:bodyPr wrap="none" rtlCol="0">
              <a:spAutoFit/>
            </a:bodyPr>
            <a:lstStyle/>
            <a:p>
              <a:r>
                <a:rPr lang="en-US" sz="1400" dirty="0">
                  <a:latin typeface="Nunito" panose="00000500000000000000" pitchFamily="2" charset="0"/>
                </a:rPr>
                <a:t>Fish</a:t>
              </a:r>
            </a:p>
          </p:txBody>
        </p:sp>
        <p:sp>
          <p:nvSpPr>
            <p:cNvPr id="24" name="TextBox 23"/>
            <p:cNvSpPr txBox="1"/>
            <p:nvPr/>
          </p:nvSpPr>
          <p:spPr>
            <a:xfrm>
              <a:off x="1584947" y="1898549"/>
              <a:ext cx="864339" cy="261610"/>
            </a:xfrm>
            <a:prstGeom prst="rect">
              <a:avLst/>
            </a:prstGeom>
            <a:noFill/>
          </p:spPr>
          <p:txBody>
            <a:bodyPr wrap="none" rtlCol="0">
              <a:spAutoFit/>
            </a:bodyPr>
            <a:lstStyle/>
            <a:p>
              <a:r>
                <a:rPr lang="en-US" sz="1100" dirty="0">
                  <a:solidFill>
                    <a:srgbClr val="E56863"/>
                  </a:solidFill>
                  <a:latin typeface="Nunito" panose="00000500000000000000" pitchFamily="2" charset="0"/>
                </a:rPr>
                <a:t>category</a:t>
              </a:r>
            </a:p>
          </p:txBody>
        </p:sp>
        <p:sp>
          <p:nvSpPr>
            <p:cNvPr id="25" name="TextBox 24"/>
            <p:cNvSpPr txBox="1"/>
            <p:nvPr/>
          </p:nvSpPr>
          <p:spPr>
            <a:xfrm>
              <a:off x="1584947" y="2160159"/>
              <a:ext cx="580608" cy="261610"/>
            </a:xfrm>
            <a:prstGeom prst="rect">
              <a:avLst/>
            </a:prstGeom>
            <a:noFill/>
          </p:spPr>
          <p:txBody>
            <a:bodyPr wrap="none" rtlCol="0">
              <a:spAutoFit/>
            </a:bodyPr>
            <a:lstStyle/>
            <a:p>
              <a:r>
                <a:rPr lang="en-US" sz="1100" dirty="0">
                  <a:latin typeface="Nunito" panose="00000500000000000000" pitchFamily="2" charset="0"/>
                </a:rPr>
                <a:t>Tablet</a:t>
              </a:r>
            </a:p>
          </p:txBody>
        </p:sp>
      </p:grpSp>
      <p:grpSp>
        <p:nvGrpSpPr>
          <p:cNvPr id="26" name="Group 25"/>
          <p:cNvGrpSpPr/>
          <p:nvPr/>
        </p:nvGrpSpPr>
        <p:grpSpPr>
          <a:xfrm>
            <a:off x="3471929" y="1673852"/>
            <a:ext cx="1691006" cy="838864"/>
            <a:chOff x="758280" y="1616906"/>
            <a:chExt cx="1691006" cy="838864"/>
          </a:xfrm>
        </p:grpSpPr>
        <p:sp>
          <p:nvSpPr>
            <p:cNvPr id="27" name="Rounded Rectangle 26"/>
            <p:cNvSpPr/>
            <p:nvPr/>
          </p:nvSpPr>
          <p:spPr>
            <a:xfrm>
              <a:off x="758280" y="1616906"/>
              <a:ext cx="838864" cy="838864"/>
            </a:xfrm>
            <a:prstGeom prst="round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Nunito" panose="00000500000000000000" pitchFamily="2" charset="0"/>
              </a:endParaRPr>
            </a:p>
          </p:txBody>
        </p:sp>
        <p:sp>
          <p:nvSpPr>
            <p:cNvPr id="28" name="TextBox 27"/>
            <p:cNvSpPr txBox="1"/>
            <p:nvPr/>
          </p:nvSpPr>
          <p:spPr>
            <a:xfrm>
              <a:off x="1584947" y="1678540"/>
              <a:ext cx="732893" cy="307777"/>
            </a:xfrm>
            <a:prstGeom prst="rect">
              <a:avLst/>
            </a:prstGeom>
            <a:noFill/>
          </p:spPr>
          <p:txBody>
            <a:bodyPr wrap="none" rtlCol="0">
              <a:spAutoFit/>
            </a:bodyPr>
            <a:lstStyle/>
            <a:p>
              <a:r>
                <a:rPr lang="en-US" sz="1400" dirty="0">
                  <a:latin typeface="Nunito" panose="00000500000000000000" pitchFamily="2" charset="0"/>
                </a:rPr>
                <a:t>Mining</a:t>
              </a:r>
            </a:p>
          </p:txBody>
        </p:sp>
        <p:sp>
          <p:nvSpPr>
            <p:cNvPr id="29" name="TextBox 28"/>
            <p:cNvSpPr txBox="1"/>
            <p:nvPr/>
          </p:nvSpPr>
          <p:spPr>
            <a:xfrm>
              <a:off x="1584947" y="1898549"/>
              <a:ext cx="864339" cy="261610"/>
            </a:xfrm>
            <a:prstGeom prst="rect">
              <a:avLst/>
            </a:prstGeom>
            <a:noFill/>
          </p:spPr>
          <p:txBody>
            <a:bodyPr wrap="none" rtlCol="0">
              <a:spAutoFit/>
            </a:bodyPr>
            <a:lstStyle/>
            <a:p>
              <a:r>
                <a:rPr lang="en-US" sz="1100" dirty="0">
                  <a:solidFill>
                    <a:srgbClr val="E56863"/>
                  </a:solidFill>
                  <a:latin typeface="Nunito" panose="00000500000000000000" pitchFamily="2" charset="0"/>
                </a:rPr>
                <a:t>category</a:t>
              </a:r>
            </a:p>
          </p:txBody>
        </p:sp>
        <p:sp>
          <p:nvSpPr>
            <p:cNvPr id="30" name="TextBox 29"/>
            <p:cNvSpPr txBox="1"/>
            <p:nvPr/>
          </p:nvSpPr>
          <p:spPr>
            <a:xfrm>
              <a:off x="1584947" y="2160159"/>
              <a:ext cx="580608" cy="261610"/>
            </a:xfrm>
            <a:prstGeom prst="rect">
              <a:avLst/>
            </a:prstGeom>
            <a:noFill/>
          </p:spPr>
          <p:txBody>
            <a:bodyPr wrap="none" rtlCol="0">
              <a:spAutoFit/>
            </a:bodyPr>
            <a:lstStyle/>
            <a:p>
              <a:r>
                <a:rPr lang="en-US" sz="1100" dirty="0">
                  <a:latin typeface="Nunito" panose="00000500000000000000" pitchFamily="2" charset="0"/>
                </a:rPr>
                <a:t>Tablet</a:t>
              </a:r>
            </a:p>
          </p:txBody>
        </p:sp>
      </p:grpSp>
      <p:grpSp>
        <p:nvGrpSpPr>
          <p:cNvPr id="31" name="Group 30"/>
          <p:cNvGrpSpPr/>
          <p:nvPr/>
        </p:nvGrpSpPr>
        <p:grpSpPr>
          <a:xfrm>
            <a:off x="3471929" y="2852484"/>
            <a:ext cx="1691006" cy="838864"/>
            <a:chOff x="758280" y="1616906"/>
            <a:chExt cx="1691006" cy="838864"/>
          </a:xfrm>
        </p:grpSpPr>
        <p:sp>
          <p:nvSpPr>
            <p:cNvPr id="32" name="Rounded Rectangle 31"/>
            <p:cNvSpPr/>
            <p:nvPr/>
          </p:nvSpPr>
          <p:spPr>
            <a:xfrm>
              <a:off x="758280" y="1616906"/>
              <a:ext cx="838864" cy="838864"/>
            </a:xfrm>
            <a:prstGeom prst="roundRect">
              <a:avLst/>
            </a:prstGeom>
            <a:blipFill dpi="0" rotWithShape="1">
              <a:blip r:embed="rId5" cstate="screen">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10800000" algn="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panose="00000500000000000000" pitchFamily="2" charset="0"/>
              </a:endParaRPr>
            </a:p>
          </p:txBody>
        </p:sp>
        <p:sp>
          <p:nvSpPr>
            <p:cNvPr id="33" name="TextBox 32"/>
            <p:cNvSpPr txBox="1"/>
            <p:nvPr/>
          </p:nvSpPr>
          <p:spPr>
            <a:xfrm>
              <a:off x="1584947" y="1678540"/>
              <a:ext cx="660758" cy="307777"/>
            </a:xfrm>
            <a:prstGeom prst="rect">
              <a:avLst/>
            </a:prstGeom>
            <a:noFill/>
          </p:spPr>
          <p:txBody>
            <a:bodyPr wrap="none" rtlCol="0">
              <a:spAutoFit/>
            </a:bodyPr>
            <a:lstStyle/>
            <a:p>
              <a:r>
                <a:rPr lang="en-US" sz="1400" dirty="0">
                  <a:latin typeface="Nunito" panose="00000500000000000000" pitchFamily="2" charset="0"/>
                </a:rPr>
                <a:t>Sugar</a:t>
              </a:r>
            </a:p>
          </p:txBody>
        </p:sp>
        <p:sp>
          <p:nvSpPr>
            <p:cNvPr id="34" name="TextBox 33"/>
            <p:cNvSpPr txBox="1"/>
            <p:nvPr/>
          </p:nvSpPr>
          <p:spPr>
            <a:xfrm>
              <a:off x="1584947" y="1898549"/>
              <a:ext cx="864339" cy="261610"/>
            </a:xfrm>
            <a:prstGeom prst="rect">
              <a:avLst/>
            </a:prstGeom>
            <a:noFill/>
          </p:spPr>
          <p:txBody>
            <a:bodyPr wrap="none" rtlCol="0">
              <a:spAutoFit/>
            </a:bodyPr>
            <a:lstStyle/>
            <a:p>
              <a:r>
                <a:rPr lang="en-US" sz="1100" dirty="0">
                  <a:solidFill>
                    <a:srgbClr val="E56863"/>
                  </a:solidFill>
                  <a:latin typeface="Nunito" panose="00000500000000000000" pitchFamily="2" charset="0"/>
                </a:rPr>
                <a:t>category</a:t>
              </a:r>
            </a:p>
          </p:txBody>
        </p:sp>
        <p:sp>
          <p:nvSpPr>
            <p:cNvPr id="35" name="TextBox 34"/>
            <p:cNvSpPr txBox="1"/>
            <p:nvPr/>
          </p:nvSpPr>
          <p:spPr>
            <a:xfrm>
              <a:off x="1584947" y="2160159"/>
              <a:ext cx="580608" cy="261610"/>
            </a:xfrm>
            <a:prstGeom prst="rect">
              <a:avLst/>
            </a:prstGeom>
            <a:noFill/>
          </p:spPr>
          <p:txBody>
            <a:bodyPr wrap="none" rtlCol="0">
              <a:spAutoFit/>
            </a:bodyPr>
            <a:lstStyle/>
            <a:p>
              <a:r>
                <a:rPr lang="en-US" sz="1100" dirty="0">
                  <a:latin typeface="Nunito" panose="00000500000000000000" pitchFamily="2" charset="0"/>
                </a:rPr>
                <a:t>Tablet</a:t>
              </a:r>
            </a:p>
          </p:txBody>
        </p:sp>
      </p:grpSp>
      <p:grpSp>
        <p:nvGrpSpPr>
          <p:cNvPr id="36" name="Group 35"/>
          <p:cNvGrpSpPr/>
          <p:nvPr/>
        </p:nvGrpSpPr>
        <p:grpSpPr>
          <a:xfrm>
            <a:off x="3471929" y="4035804"/>
            <a:ext cx="1691006" cy="838864"/>
            <a:chOff x="758280" y="1616906"/>
            <a:chExt cx="1691006" cy="838864"/>
          </a:xfrm>
        </p:grpSpPr>
        <p:sp>
          <p:nvSpPr>
            <p:cNvPr id="37" name="Rounded Rectangle 36"/>
            <p:cNvSpPr/>
            <p:nvPr/>
          </p:nvSpPr>
          <p:spPr>
            <a:xfrm>
              <a:off x="758280" y="1616906"/>
              <a:ext cx="838864" cy="838864"/>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10800000" algn="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panose="00000500000000000000" pitchFamily="2" charset="0"/>
              </a:endParaRPr>
            </a:p>
          </p:txBody>
        </p:sp>
        <p:sp>
          <p:nvSpPr>
            <p:cNvPr id="38" name="TextBox 37"/>
            <p:cNvSpPr txBox="1"/>
            <p:nvPr/>
          </p:nvSpPr>
          <p:spPr>
            <a:xfrm>
              <a:off x="1584947" y="1678540"/>
              <a:ext cx="579005" cy="307777"/>
            </a:xfrm>
            <a:prstGeom prst="rect">
              <a:avLst/>
            </a:prstGeom>
            <a:noFill/>
          </p:spPr>
          <p:txBody>
            <a:bodyPr wrap="none" rtlCol="0">
              <a:spAutoFit/>
            </a:bodyPr>
            <a:lstStyle/>
            <a:p>
              <a:r>
                <a:rPr lang="en-US" sz="1400" dirty="0">
                  <a:latin typeface="Nunito" panose="00000500000000000000" pitchFamily="2" charset="0"/>
                </a:rPr>
                <a:t>Feed</a:t>
              </a:r>
            </a:p>
          </p:txBody>
        </p:sp>
        <p:sp>
          <p:nvSpPr>
            <p:cNvPr id="39" name="TextBox 38"/>
            <p:cNvSpPr txBox="1"/>
            <p:nvPr/>
          </p:nvSpPr>
          <p:spPr>
            <a:xfrm>
              <a:off x="1584947" y="1898549"/>
              <a:ext cx="864339" cy="261610"/>
            </a:xfrm>
            <a:prstGeom prst="rect">
              <a:avLst/>
            </a:prstGeom>
            <a:noFill/>
          </p:spPr>
          <p:txBody>
            <a:bodyPr wrap="none" rtlCol="0">
              <a:spAutoFit/>
            </a:bodyPr>
            <a:lstStyle/>
            <a:p>
              <a:r>
                <a:rPr lang="en-US" sz="1100" dirty="0">
                  <a:solidFill>
                    <a:srgbClr val="E56863"/>
                  </a:solidFill>
                  <a:latin typeface="Nunito" panose="00000500000000000000" pitchFamily="2" charset="0"/>
                </a:rPr>
                <a:t>category</a:t>
              </a:r>
            </a:p>
          </p:txBody>
        </p:sp>
        <p:sp>
          <p:nvSpPr>
            <p:cNvPr id="40" name="TextBox 39"/>
            <p:cNvSpPr txBox="1"/>
            <p:nvPr/>
          </p:nvSpPr>
          <p:spPr>
            <a:xfrm>
              <a:off x="1584947" y="2160159"/>
              <a:ext cx="580608" cy="261610"/>
            </a:xfrm>
            <a:prstGeom prst="rect">
              <a:avLst/>
            </a:prstGeom>
            <a:noFill/>
          </p:spPr>
          <p:txBody>
            <a:bodyPr wrap="none" rtlCol="0">
              <a:spAutoFit/>
            </a:bodyPr>
            <a:lstStyle/>
            <a:p>
              <a:r>
                <a:rPr lang="en-US" sz="1100" dirty="0">
                  <a:latin typeface="Nunito" panose="00000500000000000000" pitchFamily="2" charset="0"/>
                </a:rPr>
                <a:t>Tablet</a:t>
              </a:r>
            </a:p>
          </p:txBody>
        </p:sp>
      </p:grpSp>
      <p:grpSp>
        <p:nvGrpSpPr>
          <p:cNvPr id="41" name="Group 40"/>
          <p:cNvGrpSpPr/>
          <p:nvPr/>
        </p:nvGrpSpPr>
        <p:grpSpPr>
          <a:xfrm>
            <a:off x="6152626" y="1673852"/>
            <a:ext cx="1966723" cy="838864"/>
            <a:chOff x="758280" y="1616906"/>
            <a:chExt cx="1966723" cy="838864"/>
          </a:xfrm>
        </p:grpSpPr>
        <p:sp>
          <p:nvSpPr>
            <p:cNvPr id="42" name="Rounded Rectangle 41"/>
            <p:cNvSpPr/>
            <p:nvPr/>
          </p:nvSpPr>
          <p:spPr>
            <a:xfrm>
              <a:off x="758280" y="1616906"/>
              <a:ext cx="838864" cy="838864"/>
            </a:xfrm>
            <a:prstGeom prst="roundRect">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10800000" algn="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panose="00000500000000000000" pitchFamily="2" charset="0"/>
              </a:endParaRPr>
            </a:p>
          </p:txBody>
        </p:sp>
        <p:sp>
          <p:nvSpPr>
            <p:cNvPr id="43" name="TextBox 42"/>
            <p:cNvSpPr txBox="1"/>
            <p:nvPr/>
          </p:nvSpPr>
          <p:spPr>
            <a:xfrm>
              <a:off x="1584947" y="1678540"/>
              <a:ext cx="1140056" cy="307777"/>
            </a:xfrm>
            <a:prstGeom prst="rect">
              <a:avLst/>
            </a:prstGeom>
            <a:noFill/>
          </p:spPr>
          <p:txBody>
            <a:bodyPr wrap="none" rtlCol="0">
              <a:spAutoFit/>
            </a:bodyPr>
            <a:lstStyle/>
            <a:p>
              <a:r>
                <a:rPr lang="en-US" sz="1400" dirty="0">
                  <a:latin typeface="Nunito" panose="00000500000000000000" pitchFamily="2" charset="0"/>
                </a:rPr>
                <a:t>Agricultural</a:t>
              </a:r>
            </a:p>
          </p:txBody>
        </p:sp>
        <p:sp>
          <p:nvSpPr>
            <p:cNvPr id="44" name="TextBox 43"/>
            <p:cNvSpPr txBox="1"/>
            <p:nvPr/>
          </p:nvSpPr>
          <p:spPr>
            <a:xfrm>
              <a:off x="1584947" y="1898549"/>
              <a:ext cx="864339" cy="261610"/>
            </a:xfrm>
            <a:prstGeom prst="rect">
              <a:avLst/>
            </a:prstGeom>
            <a:noFill/>
          </p:spPr>
          <p:txBody>
            <a:bodyPr wrap="none" rtlCol="0">
              <a:spAutoFit/>
            </a:bodyPr>
            <a:lstStyle/>
            <a:p>
              <a:r>
                <a:rPr lang="en-US" sz="1100" dirty="0">
                  <a:solidFill>
                    <a:srgbClr val="E56863"/>
                  </a:solidFill>
                  <a:latin typeface="Nunito" panose="00000500000000000000" pitchFamily="2" charset="0"/>
                </a:rPr>
                <a:t>category</a:t>
              </a:r>
            </a:p>
          </p:txBody>
        </p:sp>
        <p:sp>
          <p:nvSpPr>
            <p:cNvPr id="45" name="TextBox 44"/>
            <p:cNvSpPr txBox="1"/>
            <p:nvPr/>
          </p:nvSpPr>
          <p:spPr>
            <a:xfrm>
              <a:off x="1584947" y="2160159"/>
              <a:ext cx="580608" cy="261610"/>
            </a:xfrm>
            <a:prstGeom prst="rect">
              <a:avLst/>
            </a:prstGeom>
            <a:noFill/>
          </p:spPr>
          <p:txBody>
            <a:bodyPr wrap="none" rtlCol="0">
              <a:spAutoFit/>
            </a:bodyPr>
            <a:lstStyle/>
            <a:p>
              <a:r>
                <a:rPr lang="en-US" sz="1100" dirty="0">
                  <a:latin typeface="Nunito" panose="00000500000000000000" pitchFamily="2" charset="0"/>
                </a:rPr>
                <a:t>Tablet</a:t>
              </a:r>
            </a:p>
          </p:txBody>
        </p:sp>
      </p:grpSp>
      <p:grpSp>
        <p:nvGrpSpPr>
          <p:cNvPr id="46" name="Group 45"/>
          <p:cNvGrpSpPr/>
          <p:nvPr/>
        </p:nvGrpSpPr>
        <p:grpSpPr>
          <a:xfrm>
            <a:off x="6152626" y="2852484"/>
            <a:ext cx="1691006" cy="838864"/>
            <a:chOff x="758280" y="1616906"/>
            <a:chExt cx="1691006" cy="838864"/>
          </a:xfrm>
        </p:grpSpPr>
        <p:sp>
          <p:nvSpPr>
            <p:cNvPr id="47" name="Rounded Rectangle 46"/>
            <p:cNvSpPr/>
            <p:nvPr/>
          </p:nvSpPr>
          <p:spPr>
            <a:xfrm>
              <a:off x="758280" y="1616906"/>
              <a:ext cx="838864" cy="838864"/>
            </a:xfrm>
            <a:prstGeom prst="roundRect">
              <a:avLst/>
            </a:prstGeom>
            <a:blipFill dpi="0" rotWithShape="1">
              <a:blip r:embed="rId8" cstate="screen">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10800000" algn="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panose="00000500000000000000" pitchFamily="2" charset="0"/>
              </a:endParaRPr>
            </a:p>
          </p:txBody>
        </p:sp>
        <p:sp>
          <p:nvSpPr>
            <p:cNvPr id="48" name="TextBox 47"/>
            <p:cNvSpPr txBox="1"/>
            <p:nvPr/>
          </p:nvSpPr>
          <p:spPr>
            <a:xfrm>
              <a:off x="1584947" y="1678540"/>
              <a:ext cx="821059" cy="307777"/>
            </a:xfrm>
            <a:prstGeom prst="rect">
              <a:avLst/>
            </a:prstGeom>
            <a:noFill/>
          </p:spPr>
          <p:txBody>
            <a:bodyPr wrap="none" rtlCol="0">
              <a:spAutoFit/>
            </a:bodyPr>
            <a:lstStyle/>
            <a:p>
              <a:r>
                <a:rPr lang="en-US" sz="1400" dirty="0">
                  <a:latin typeface="Nunito" panose="00000500000000000000" pitchFamily="2" charset="0"/>
                </a:rPr>
                <a:t>Chicken</a:t>
              </a:r>
            </a:p>
          </p:txBody>
        </p:sp>
        <p:sp>
          <p:nvSpPr>
            <p:cNvPr id="49" name="TextBox 48"/>
            <p:cNvSpPr txBox="1"/>
            <p:nvPr/>
          </p:nvSpPr>
          <p:spPr>
            <a:xfrm>
              <a:off x="1584947" y="1898549"/>
              <a:ext cx="864339" cy="261610"/>
            </a:xfrm>
            <a:prstGeom prst="rect">
              <a:avLst/>
            </a:prstGeom>
            <a:noFill/>
          </p:spPr>
          <p:txBody>
            <a:bodyPr wrap="none" rtlCol="0">
              <a:spAutoFit/>
            </a:bodyPr>
            <a:lstStyle/>
            <a:p>
              <a:r>
                <a:rPr lang="en-US" sz="1100" dirty="0">
                  <a:solidFill>
                    <a:srgbClr val="E56863"/>
                  </a:solidFill>
                  <a:latin typeface="Nunito" panose="00000500000000000000" pitchFamily="2" charset="0"/>
                </a:rPr>
                <a:t>category</a:t>
              </a:r>
            </a:p>
          </p:txBody>
        </p:sp>
        <p:sp>
          <p:nvSpPr>
            <p:cNvPr id="50" name="TextBox 49"/>
            <p:cNvSpPr txBox="1"/>
            <p:nvPr/>
          </p:nvSpPr>
          <p:spPr>
            <a:xfrm>
              <a:off x="1584947" y="2160159"/>
              <a:ext cx="580608" cy="261610"/>
            </a:xfrm>
            <a:prstGeom prst="rect">
              <a:avLst/>
            </a:prstGeom>
            <a:noFill/>
          </p:spPr>
          <p:txBody>
            <a:bodyPr wrap="none" rtlCol="0">
              <a:spAutoFit/>
            </a:bodyPr>
            <a:lstStyle/>
            <a:p>
              <a:r>
                <a:rPr lang="en-US" sz="1100" dirty="0">
                  <a:latin typeface="Nunito" panose="00000500000000000000" pitchFamily="2" charset="0"/>
                </a:rPr>
                <a:t>Tablet</a:t>
              </a:r>
            </a:p>
          </p:txBody>
        </p:sp>
      </p:grpSp>
      <p:grpSp>
        <p:nvGrpSpPr>
          <p:cNvPr id="51" name="Group 50"/>
          <p:cNvGrpSpPr/>
          <p:nvPr/>
        </p:nvGrpSpPr>
        <p:grpSpPr>
          <a:xfrm>
            <a:off x="6152626" y="4035804"/>
            <a:ext cx="1836880" cy="838864"/>
            <a:chOff x="758280" y="1616906"/>
            <a:chExt cx="1836880" cy="838864"/>
          </a:xfrm>
        </p:grpSpPr>
        <p:sp>
          <p:nvSpPr>
            <p:cNvPr id="52" name="Rounded Rectangle 51"/>
            <p:cNvSpPr/>
            <p:nvPr/>
          </p:nvSpPr>
          <p:spPr>
            <a:xfrm>
              <a:off x="758280" y="1616906"/>
              <a:ext cx="838864" cy="838864"/>
            </a:xfrm>
            <a:prstGeom prst="roundRect">
              <a:avLst/>
            </a:prstGeom>
            <a:blipFill dpi="0" rotWithShape="1">
              <a:blip r:embed="rId9"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10800000" algn="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unito" panose="00000500000000000000" pitchFamily="2" charset="0"/>
              </a:endParaRPr>
            </a:p>
          </p:txBody>
        </p:sp>
        <p:sp>
          <p:nvSpPr>
            <p:cNvPr id="53" name="TextBox 52"/>
            <p:cNvSpPr txBox="1"/>
            <p:nvPr/>
          </p:nvSpPr>
          <p:spPr>
            <a:xfrm>
              <a:off x="1584947" y="1678540"/>
              <a:ext cx="1010213" cy="307777"/>
            </a:xfrm>
            <a:prstGeom prst="rect">
              <a:avLst/>
            </a:prstGeom>
            <a:noFill/>
          </p:spPr>
          <p:txBody>
            <a:bodyPr wrap="none" rtlCol="0">
              <a:spAutoFit/>
            </a:bodyPr>
            <a:lstStyle/>
            <a:p>
              <a:r>
                <a:rPr lang="en-US" sz="1400" dirty="0" err="1">
                  <a:latin typeface="Nunito" panose="00000500000000000000" pitchFamily="2" charset="0"/>
                </a:rPr>
                <a:t>Suiiz</a:t>
              </a:r>
              <a:r>
                <a:rPr lang="en-US" sz="1400" dirty="0">
                  <a:latin typeface="Nunito" panose="00000500000000000000" pitchFamily="2" charset="0"/>
                </a:rPr>
                <a:t> Food</a:t>
              </a:r>
            </a:p>
          </p:txBody>
        </p:sp>
        <p:sp>
          <p:nvSpPr>
            <p:cNvPr id="54" name="TextBox 53"/>
            <p:cNvSpPr txBox="1"/>
            <p:nvPr/>
          </p:nvSpPr>
          <p:spPr>
            <a:xfrm>
              <a:off x="1584947" y="1898549"/>
              <a:ext cx="864339" cy="261610"/>
            </a:xfrm>
            <a:prstGeom prst="rect">
              <a:avLst/>
            </a:prstGeom>
            <a:noFill/>
          </p:spPr>
          <p:txBody>
            <a:bodyPr wrap="none" rtlCol="0">
              <a:spAutoFit/>
            </a:bodyPr>
            <a:lstStyle/>
            <a:p>
              <a:r>
                <a:rPr lang="en-US" sz="1100" dirty="0">
                  <a:solidFill>
                    <a:srgbClr val="E56863"/>
                  </a:solidFill>
                  <a:latin typeface="Nunito" panose="00000500000000000000" pitchFamily="2" charset="0"/>
                </a:rPr>
                <a:t>category</a:t>
              </a:r>
            </a:p>
          </p:txBody>
        </p:sp>
        <p:sp>
          <p:nvSpPr>
            <p:cNvPr id="55" name="TextBox 54"/>
            <p:cNvSpPr txBox="1"/>
            <p:nvPr/>
          </p:nvSpPr>
          <p:spPr>
            <a:xfrm>
              <a:off x="1584947" y="2160159"/>
              <a:ext cx="580608" cy="261610"/>
            </a:xfrm>
            <a:prstGeom prst="rect">
              <a:avLst/>
            </a:prstGeom>
            <a:noFill/>
          </p:spPr>
          <p:txBody>
            <a:bodyPr wrap="none" rtlCol="0">
              <a:spAutoFit/>
            </a:bodyPr>
            <a:lstStyle/>
            <a:p>
              <a:r>
                <a:rPr lang="en-US" sz="1100" dirty="0">
                  <a:latin typeface="Nunito" panose="00000500000000000000" pitchFamily="2" charset="0"/>
                </a:rPr>
                <a:t>Tablet</a:t>
              </a:r>
            </a:p>
          </p:txBody>
        </p:sp>
      </p:grpSp>
      <p:grpSp>
        <p:nvGrpSpPr>
          <p:cNvPr id="56" name="Group 55"/>
          <p:cNvGrpSpPr/>
          <p:nvPr/>
        </p:nvGrpSpPr>
        <p:grpSpPr>
          <a:xfrm>
            <a:off x="9081615" y="1673852"/>
            <a:ext cx="1798408" cy="838864"/>
            <a:chOff x="758280" y="1616906"/>
            <a:chExt cx="1798408" cy="838864"/>
          </a:xfrm>
        </p:grpSpPr>
        <p:sp>
          <p:nvSpPr>
            <p:cNvPr id="57" name="Rounded Rectangle 56"/>
            <p:cNvSpPr/>
            <p:nvPr/>
          </p:nvSpPr>
          <p:spPr>
            <a:xfrm>
              <a:off x="758280" y="1616906"/>
              <a:ext cx="838864" cy="838864"/>
            </a:xfrm>
            <a:prstGeom prst="roundRect">
              <a:avLst/>
            </a:prstGeom>
            <a:blipFill dpi="0" rotWithShape="1">
              <a:blip r:embed="rId10" cstate="screen">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10800000" algn="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panose="00000500000000000000" pitchFamily="2" charset="0"/>
              </a:endParaRPr>
            </a:p>
          </p:txBody>
        </p:sp>
        <p:sp>
          <p:nvSpPr>
            <p:cNvPr id="58" name="TextBox 57"/>
            <p:cNvSpPr txBox="1"/>
            <p:nvPr/>
          </p:nvSpPr>
          <p:spPr>
            <a:xfrm>
              <a:off x="1584947" y="1678540"/>
              <a:ext cx="971741" cy="307777"/>
            </a:xfrm>
            <a:prstGeom prst="rect">
              <a:avLst/>
            </a:prstGeom>
            <a:noFill/>
          </p:spPr>
          <p:txBody>
            <a:bodyPr wrap="none" rtlCol="0">
              <a:spAutoFit/>
            </a:bodyPr>
            <a:lstStyle/>
            <a:p>
              <a:r>
                <a:rPr lang="en-US" sz="1400" dirty="0">
                  <a:latin typeface="Nunito" panose="00000500000000000000" pitchFamily="2" charset="0"/>
                </a:rPr>
                <a:t>Fertilizers</a:t>
              </a:r>
            </a:p>
          </p:txBody>
        </p:sp>
        <p:sp>
          <p:nvSpPr>
            <p:cNvPr id="59" name="TextBox 58"/>
            <p:cNvSpPr txBox="1"/>
            <p:nvPr/>
          </p:nvSpPr>
          <p:spPr>
            <a:xfrm>
              <a:off x="1584947" y="1898549"/>
              <a:ext cx="864339" cy="261610"/>
            </a:xfrm>
            <a:prstGeom prst="rect">
              <a:avLst/>
            </a:prstGeom>
            <a:noFill/>
          </p:spPr>
          <p:txBody>
            <a:bodyPr wrap="none" rtlCol="0">
              <a:spAutoFit/>
            </a:bodyPr>
            <a:lstStyle/>
            <a:p>
              <a:r>
                <a:rPr lang="en-US" sz="1100" dirty="0">
                  <a:solidFill>
                    <a:srgbClr val="E56863"/>
                  </a:solidFill>
                  <a:latin typeface="Nunito" panose="00000500000000000000" pitchFamily="2" charset="0"/>
                </a:rPr>
                <a:t>category</a:t>
              </a:r>
            </a:p>
          </p:txBody>
        </p:sp>
        <p:sp>
          <p:nvSpPr>
            <p:cNvPr id="60" name="TextBox 59"/>
            <p:cNvSpPr txBox="1"/>
            <p:nvPr/>
          </p:nvSpPr>
          <p:spPr>
            <a:xfrm>
              <a:off x="1584947" y="2160159"/>
              <a:ext cx="580608" cy="261610"/>
            </a:xfrm>
            <a:prstGeom prst="rect">
              <a:avLst/>
            </a:prstGeom>
            <a:noFill/>
          </p:spPr>
          <p:txBody>
            <a:bodyPr wrap="none" rtlCol="0">
              <a:spAutoFit/>
            </a:bodyPr>
            <a:lstStyle/>
            <a:p>
              <a:r>
                <a:rPr lang="en-US" sz="1100" dirty="0">
                  <a:latin typeface="Nunito" panose="00000500000000000000" pitchFamily="2" charset="0"/>
                </a:rPr>
                <a:t>Tablet</a:t>
              </a:r>
            </a:p>
          </p:txBody>
        </p:sp>
      </p:grpSp>
      <p:grpSp>
        <p:nvGrpSpPr>
          <p:cNvPr id="61" name="Group 60"/>
          <p:cNvGrpSpPr/>
          <p:nvPr/>
        </p:nvGrpSpPr>
        <p:grpSpPr>
          <a:xfrm>
            <a:off x="9081615" y="2852484"/>
            <a:ext cx="1691006" cy="838864"/>
            <a:chOff x="758280" y="1616906"/>
            <a:chExt cx="1691006" cy="838864"/>
          </a:xfrm>
        </p:grpSpPr>
        <p:sp>
          <p:nvSpPr>
            <p:cNvPr id="62" name="Rounded Rectangle 61"/>
            <p:cNvSpPr/>
            <p:nvPr/>
          </p:nvSpPr>
          <p:spPr>
            <a:xfrm>
              <a:off x="758280" y="1616906"/>
              <a:ext cx="838864" cy="838864"/>
            </a:xfrm>
            <a:prstGeom prst="roundRect">
              <a:avLst/>
            </a:prstGeom>
            <a:blipFill dpi="0" rotWithShape="1">
              <a:blip r:embed="rId11" cstate="screen">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10800000" algn="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panose="00000500000000000000" pitchFamily="2" charset="0"/>
              </a:endParaRPr>
            </a:p>
          </p:txBody>
        </p:sp>
        <p:sp>
          <p:nvSpPr>
            <p:cNvPr id="63" name="TextBox 62"/>
            <p:cNvSpPr txBox="1"/>
            <p:nvPr/>
          </p:nvSpPr>
          <p:spPr>
            <a:xfrm>
              <a:off x="1584947" y="1678540"/>
              <a:ext cx="591829" cy="307777"/>
            </a:xfrm>
            <a:prstGeom prst="rect">
              <a:avLst/>
            </a:prstGeom>
            <a:noFill/>
          </p:spPr>
          <p:txBody>
            <a:bodyPr wrap="none" rtlCol="0">
              <a:spAutoFit/>
            </a:bodyPr>
            <a:lstStyle/>
            <a:p>
              <a:r>
                <a:rPr lang="en-US" sz="1400" dirty="0">
                  <a:latin typeface="Nunito" panose="00000500000000000000" pitchFamily="2" charset="0"/>
                </a:rPr>
                <a:t>Meat</a:t>
              </a:r>
            </a:p>
          </p:txBody>
        </p:sp>
        <p:sp>
          <p:nvSpPr>
            <p:cNvPr id="64" name="TextBox 63"/>
            <p:cNvSpPr txBox="1"/>
            <p:nvPr/>
          </p:nvSpPr>
          <p:spPr>
            <a:xfrm>
              <a:off x="1584947" y="1898549"/>
              <a:ext cx="864339" cy="261610"/>
            </a:xfrm>
            <a:prstGeom prst="rect">
              <a:avLst/>
            </a:prstGeom>
            <a:noFill/>
          </p:spPr>
          <p:txBody>
            <a:bodyPr wrap="none" rtlCol="0">
              <a:spAutoFit/>
            </a:bodyPr>
            <a:lstStyle/>
            <a:p>
              <a:r>
                <a:rPr lang="en-US" sz="1100" dirty="0">
                  <a:solidFill>
                    <a:srgbClr val="E56863"/>
                  </a:solidFill>
                  <a:latin typeface="Nunito" panose="00000500000000000000" pitchFamily="2" charset="0"/>
                </a:rPr>
                <a:t>category</a:t>
              </a:r>
            </a:p>
          </p:txBody>
        </p:sp>
        <p:sp>
          <p:nvSpPr>
            <p:cNvPr id="65" name="TextBox 64"/>
            <p:cNvSpPr txBox="1"/>
            <p:nvPr/>
          </p:nvSpPr>
          <p:spPr>
            <a:xfrm>
              <a:off x="1584947" y="2160159"/>
              <a:ext cx="580608" cy="261610"/>
            </a:xfrm>
            <a:prstGeom prst="rect">
              <a:avLst/>
            </a:prstGeom>
            <a:noFill/>
          </p:spPr>
          <p:txBody>
            <a:bodyPr wrap="none" rtlCol="0">
              <a:spAutoFit/>
            </a:bodyPr>
            <a:lstStyle/>
            <a:p>
              <a:r>
                <a:rPr lang="en-US" sz="1100" dirty="0">
                  <a:latin typeface="Nunito" panose="00000500000000000000" pitchFamily="2" charset="0"/>
                </a:rPr>
                <a:t>Tablet</a:t>
              </a:r>
            </a:p>
          </p:txBody>
        </p:sp>
      </p:grpSp>
      <p:grpSp>
        <p:nvGrpSpPr>
          <p:cNvPr id="66" name="Group 65"/>
          <p:cNvGrpSpPr/>
          <p:nvPr/>
        </p:nvGrpSpPr>
        <p:grpSpPr>
          <a:xfrm>
            <a:off x="9081615" y="4035804"/>
            <a:ext cx="2399533" cy="838864"/>
            <a:chOff x="758280" y="1616906"/>
            <a:chExt cx="2399533" cy="838864"/>
          </a:xfrm>
        </p:grpSpPr>
        <p:sp>
          <p:nvSpPr>
            <p:cNvPr id="67" name="Rounded Rectangle 66"/>
            <p:cNvSpPr/>
            <p:nvPr/>
          </p:nvSpPr>
          <p:spPr>
            <a:xfrm>
              <a:off x="758280" y="1616906"/>
              <a:ext cx="838864" cy="838864"/>
            </a:xfrm>
            <a:prstGeom prst="round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10800000" algn="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unito" panose="00000500000000000000" pitchFamily="2" charset="0"/>
              </a:endParaRPr>
            </a:p>
          </p:txBody>
        </p:sp>
        <p:sp>
          <p:nvSpPr>
            <p:cNvPr id="68" name="TextBox 67"/>
            <p:cNvSpPr txBox="1"/>
            <p:nvPr/>
          </p:nvSpPr>
          <p:spPr>
            <a:xfrm>
              <a:off x="1584947" y="1678540"/>
              <a:ext cx="1572866" cy="307777"/>
            </a:xfrm>
            <a:prstGeom prst="rect">
              <a:avLst/>
            </a:prstGeom>
            <a:noFill/>
          </p:spPr>
          <p:txBody>
            <a:bodyPr wrap="none" rtlCol="0">
              <a:spAutoFit/>
            </a:bodyPr>
            <a:lstStyle/>
            <a:p>
              <a:r>
                <a:rPr lang="en-US" sz="1400" dirty="0">
                  <a:latin typeface="Nunito" panose="00000500000000000000" pitchFamily="2" charset="0"/>
                </a:rPr>
                <a:t>Security Systems</a:t>
              </a:r>
            </a:p>
          </p:txBody>
        </p:sp>
        <p:sp>
          <p:nvSpPr>
            <p:cNvPr id="69" name="TextBox 68"/>
            <p:cNvSpPr txBox="1"/>
            <p:nvPr/>
          </p:nvSpPr>
          <p:spPr>
            <a:xfrm>
              <a:off x="1584947" y="1898549"/>
              <a:ext cx="864339" cy="261610"/>
            </a:xfrm>
            <a:prstGeom prst="rect">
              <a:avLst/>
            </a:prstGeom>
            <a:noFill/>
          </p:spPr>
          <p:txBody>
            <a:bodyPr wrap="none" rtlCol="0">
              <a:spAutoFit/>
            </a:bodyPr>
            <a:lstStyle/>
            <a:p>
              <a:r>
                <a:rPr lang="en-US" sz="1100" dirty="0">
                  <a:solidFill>
                    <a:srgbClr val="E86964"/>
                  </a:solidFill>
                  <a:latin typeface="Nunito" panose="00000500000000000000" pitchFamily="2" charset="0"/>
                </a:rPr>
                <a:t>category</a:t>
              </a:r>
            </a:p>
          </p:txBody>
        </p:sp>
        <p:sp>
          <p:nvSpPr>
            <p:cNvPr id="70" name="TextBox 69"/>
            <p:cNvSpPr txBox="1"/>
            <p:nvPr/>
          </p:nvSpPr>
          <p:spPr>
            <a:xfrm>
              <a:off x="1584947" y="2160159"/>
              <a:ext cx="580608" cy="261610"/>
            </a:xfrm>
            <a:prstGeom prst="rect">
              <a:avLst/>
            </a:prstGeom>
            <a:noFill/>
          </p:spPr>
          <p:txBody>
            <a:bodyPr wrap="none" rtlCol="0">
              <a:spAutoFit/>
            </a:bodyPr>
            <a:lstStyle/>
            <a:p>
              <a:r>
                <a:rPr lang="en-US" sz="1100" dirty="0">
                  <a:latin typeface="Nunito" panose="00000500000000000000" pitchFamily="2" charset="0"/>
                </a:rPr>
                <a:t>Tablet</a:t>
              </a:r>
            </a:p>
          </p:txBody>
        </p:sp>
      </p:grpSp>
      <p:sp>
        <p:nvSpPr>
          <p:cNvPr id="71" name="Rounded Rectangle 70"/>
          <p:cNvSpPr/>
          <p:nvPr/>
        </p:nvSpPr>
        <p:spPr>
          <a:xfrm>
            <a:off x="9657348" y="5406803"/>
            <a:ext cx="295218" cy="295218"/>
          </a:xfrm>
          <a:prstGeom prst="roundRect">
            <a:avLst/>
          </a:prstGeom>
          <a:solidFill>
            <a:srgbClr val="E568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56863"/>
              </a:solidFill>
            </a:endParaRPr>
          </a:p>
        </p:txBody>
      </p:sp>
      <p:sp>
        <p:nvSpPr>
          <p:cNvPr id="72" name="TextBox 71"/>
          <p:cNvSpPr txBox="1"/>
          <p:nvPr/>
        </p:nvSpPr>
        <p:spPr>
          <a:xfrm>
            <a:off x="9685923" y="5459093"/>
            <a:ext cx="234360" cy="200055"/>
          </a:xfrm>
          <a:prstGeom prst="rect">
            <a:avLst/>
          </a:prstGeom>
          <a:noFill/>
        </p:spPr>
        <p:txBody>
          <a:bodyPr wrap="none" rtlCol="0">
            <a:spAutoFit/>
          </a:bodyPr>
          <a:lstStyle/>
          <a:p>
            <a:r>
              <a:rPr lang="en-US" sz="700" b="1" dirty="0"/>
              <a:t>1</a:t>
            </a:r>
          </a:p>
        </p:txBody>
      </p:sp>
      <p:sp>
        <p:nvSpPr>
          <p:cNvPr id="73" name="Rounded Rectangle 72"/>
          <p:cNvSpPr/>
          <p:nvPr/>
        </p:nvSpPr>
        <p:spPr>
          <a:xfrm>
            <a:off x="10095035" y="5411512"/>
            <a:ext cx="295218" cy="295218"/>
          </a:xfrm>
          <a:prstGeom prst="roundRect">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4" name="TextBox 73"/>
          <p:cNvSpPr txBox="1"/>
          <p:nvPr/>
        </p:nvSpPr>
        <p:spPr>
          <a:xfrm>
            <a:off x="10132277" y="5459094"/>
            <a:ext cx="234360" cy="200055"/>
          </a:xfrm>
          <a:prstGeom prst="rect">
            <a:avLst/>
          </a:prstGeom>
          <a:noFill/>
        </p:spPr>
        <p:txBody>
          <a:bodyPr wrap="none" rtlCol="0">
            <a:spAutoFit/>
          </a:bodyPr>
          <a:lstStyle/>
          <a:p>
            <a:r>
              <a:rPr lang="en-US" sz="700" b="1" dirty="0"/>
              <a:t>2</a:t>
            </a:r>
          </a:p>
        </p:txBody>
      </p:sp>
      <p:sp>
        <p:nvSpPr>
          <p:cNvPr id="75" name="Rounded Rectangle 74"/>
          <p:cNvSpPr/>
          <p:nvPr/>
        </p:nvSpPr>
        <p:spPr>
          <a:xfrm>
            <a:off x="10554815" y="5406803"/>
            <a:ext cx="295218" cy="295218"/>
          </a:xfrm>
          <a:prstGeom prst="roundRect">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6" name="TextBox 75"/>
          <p:cNvSpPr txBox="1"/>
          <p:nvPr/>
        </p:nvSpPr>
        <p:spPr>
          <a:xfrm>
            <a:off x="10585244" y="5454384"/>
            <a:ext cx="234360" cy="200055"/>
          </a:xfrm>
          <a:prstGeom prst="rect">
            <a:avLst/>
          </a:prstGeom>
          <a:noFill/>
        </p:spPr>
        <p:txBody>
          <a:bodyPr wrap="none" rtlCol="0">
            <a:spAutoFit/>
          </a:bodyPr>
          <a:lstStyle/>
          <a:p>
            <a:r>
              <a:rPr lang="en-US" sz="700" b="1" dirty="0"/>
              <a:t>3</a:t>
            </a:r>
          </a:p>
        </p:txBody>
      </p:sp>
      <p:sp>
        <p:nvSpPr>
          <p:cNvPr id="82" name="Rounded Rectangle 81">
            <a:hlinkClick r:id="rId13" action="ppaction://hlinksldjump"/>
          </p:cNvPr>
          <p:cNvSpPr/>
          <p:nvPr/>
        </p:nvSpPr>
        <p:spPr>
          <a:xfrm>
            <a:off x="10099034" y="5388695"/>
            <a:ext cx="311538" cy="331432"/>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a:extLst>
              <a:ext uri="{FF2B5EF4-FFF2-40B4-BE49-F238E27FC236}">
                <a16:creationId xmlns:a16="http://schemas.microsoft.com/office/drawing/2014/main" id="{2F63F445-08A2-4807-B106-744A2918A85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sp>
        <p:nvSpPr>
          <p:cNvPr id="84" name="TextBox 83">
            <a:extLst>
              <a:ext uri="{FF2B5EF4-FFF2-40B4-BE49-F238E27FC236}">
                <a16:creationId xmlns:a16="http://schemas.microsoft.com/office/drawing/2014/main" id="{E7968B3B-C751-4E67-9723-38B51BA7E9A9}"/>
              </a:ext>
            </a:extLst>
          </p:cNvPr>
          <p:cNvSpPr txBox="1"/>
          <p:nvPr/>
        </p:nvSpPr>
        <p:spPr>
          <a:xfrm>
            <a:off x="2068417" y="6249157"/>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85" name="TextBox 84">
            <a:extLst>
              <a:ext uri="{FF2B5EF4-FFF2-40B4-BE49-F238E27FC236}">
                <a16:creationId xmlns:a16="http://schemas.microsoft.com/office/drawing/2014/main" id="{B97695E9-052D-4BFD-B7D2-F0D097DD2148}"/>
              </a:ext>
            </a:extLst>
          </p:cNvPr>
          <p:cNvSpPr txBox="1"/>
          <p:nvPr/>
        </p:nvSpPr>
        <p:spPr>
          <a:xfrm>
            <a:off x="2914211" y="6249157"/>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86" name="TextBox 85">
            <a:extLst>
              <a:ext uri="{FF2B5EF4-FFF2-40B4-BE49-F238E27FC236}">
                <a16:creationId xmlns:a16="http://schemas.microsoft.com/office/drawing/2014/main" id="{8B7FDEAF-3420-4149-B4CF-0B7A80794CCD}"/>
              </a:ext>
            </a:extLst>
          </p:cNvPr>
          <p:cNvSpPr txBox="1"/>
          <p:nvPr/>
        </p:nvSpPr>
        <p:spPr>
          <a:xfrm>
            <a:off x="3801683" y="6249156"/>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87" name="Picture 86">
            <a:extLst>
              <a:ext uri="{FF2B5EF4-FFF2-40B4-BE49-F238E27FC236}">
                <a16:creationId xmlns:a16="http://schemas.microsoft.com/office/drawing/2014/main" id="{F0B22C1E-35AD-4C65-A9A1-37540646F6F8}"/>
              </a:ext>
            </a:extLst>
          </p:cNvPr>
          <p:cNvPicPr>
            <a:picLocks noChangeAspect="1"/>
          </p:cNvPicPr>
          <p:nvPr/>
        </p:nvPicPr>
        <p:blipFill>
          <a:blip r:embed="rId1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5977434"/>
            <a:ext cx="220991" cy="220991"/>
          </a:xfrm>
          <a:prstGeom prst="rect">
            <a:avLst/>
          </a:prstGeom>
          <a:ln>
            <a:noFill/>
          </a:ln>
          <a:effectLst>
            <a:outerShdw blurRad="292100" dist="139700" dir="2700000" algn="tl" rotWithShape="0">
              <a:srgbClr val="333333">
                <a:alpha val="65000"/>
              </a:srgbClr>
            </a:outerShdw>
          </a:effectLst>
        </p:spPr>
      </p:pic>
      <p:pic>
        <p:nvPicPr>
          <p:cNvPr id="88" name="Picture 87">
            <a:extLst>
              <a:ext uri="{FF2B5EF4-FFF2-40B4-BE49-F238E27FC236}">
                <a16:creationId xmlns:a16="http://schemas.microsoft.com/office/drawing/2014/main" id="{7228CBD4-AAF5-4700-996C-CD10FD3C3C71}"/>
              </a:ext>
            </a:extLst>
          </p:cNvPr>
          <p:cNvPicPr>
            <a:picLocks noChangeAspect="1"/>
          </p:cNvPicPr>
          <p:nvPr/>
        </p:nvPicPr>
        <p:blipFill>
          <a:blip r:embed="rId1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5969612"/>
            <a:ext cx="228812" cy="228812"/>
          </a:xfrm>
          <a:prstGeom prst="rect">
            <a:avLst/>
          </a:prstGeom>
          <a:ln>
            <a:noFill/>
          </a:ln>
          <a:effectLst>
            <a:outerShdw blurRad="292100" dist="139700" dir="2700000" algn="tl" rotWithShape="0">
              <a:srgbClr val="333333">
                <a:alpha val="65000"/>
              </a:srgbClr>
            </a:outerShdw>
          </a:effectLst>
        </p:spPr>
      </p:pic>
      <p:pic>
        <p:nvPicPr>
          <p:cNvPr id="89" name="Picture 88">
            <a:extLst>
              <a:ext uri="{FF2B5EF4-FFF2-40B4-BE49-F238E27FC236}">
                <a16:creationId xmlns:a16="http://schemas.microsoft.com/office/drawing/2014/main" id="{96D68195-0F30-42D8-9E84-A5DF2D5E061B}"/>
              </a:ext>
            </a:extLst>
          </p:cNvPr>
          <p:cNvPicPr>
            <a:picLocks noChangeAspect="1"/>
          </p:cNvPicPr>
          <p:nvPr/>
        </p:nvPicPr>
        <p:blipFill>
          <a:blip r:embed="rId1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5977433"/>
            <a:ext cx="220991" cy="220991"/>
          </a:xfrm>
          <a:prstGeom prst="rect">
            <a:avLst/>
          </a:prstGeom>
          <a:ln>
            <a:noFill/>
          </a:ln>
          <a:effectLst>
            <a:outerShdw blurRad="292100" dist="139700" dir="2700000" algn="tl" rotWithShape="0">
              <a:srgbClr val="333333">
                <a:alpha val="65000"/>
              </a:srgbClr>
            </a:outerShdw>
          </a:effectLst>
        </p:spPr>
      </p:pic>
      <p:sp>
        <p:nvSpPr>
          <p:cNvPr id="90" name="TextBox 89">
            <a:extLst>
              <a:ext uri="{FF2B5EF4-FFF2-40B4-BE49-F238E27FC236}">
                <a16:creationId xmlns:a16="http://schemas.microsoft.com/office/drawing/2014/main" id="{E249AA7F-BBE8-4526-8901-897253DBA7C7}"/>
              </a:ext>
            </a:extLst>
          </p:cNvPr>
          <p:cNvSpPr txBox="1"/>
          <p:nvPr/>
        </p:nvSpPr>
        <p:spPr>
          <a:xfrm>
            <a:off x="9475282" y="6249156"/>
            <a:ext cx="538930"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91" name="Picture 90">
            <a:extLst>
              <a:ext uri="{FF2B5EF4-FFF2-40B4-BE49-F238E27FC236}">
                <a16:creationId xmlns:a16="http://schemas.microsoft.com/office/drawing/2014/main" id="{F81B0BF0-F191-4309-95F5-57496B21BA96}"/>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rot="10800000" flipH="1">
            <a:off x="10014212" y="6288726"/>
            <a:ext cx="286723" cy="286723"/>
          </a:xfrm>
          <a:prstGeom prst="rect">
            <a:avLst/>
          </a:prstGeom>
        </p:spPr>
      </p:pic>
      <p:sp>
        <p:nvSpPr>
          <p:cNvPr id="92" name="Rounded Rectangle 76">
            <a:hlinkClick r:id="" action="ppaction://hlinkshowjump?jump=nextslide"/>
            <a:extLst>
              <a:ext uri="{FF2B5EF4-FFF2-40B4-BE49-F238E27FC236}">
                <a16:creationId xmlns:a16="http://schemas.microsoft.com/office/drawing/2014/main" id="{3A0517C9-BCBC-4589-AB37-277C690C8D3B}"/>
              </a:ext>
            </a:extLst>
          </p:cNvPr>
          <p:cNvSpPr/>
          <p:nvPr/>
        </p:nvSpPr>
        <p:spPr>
          <a:xfrm>
            <a:off x="9277789" y="5999254"/>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79">
            <a:hlinkClick r:id="rId19" action="ppaction://hlinksldjump"/>
            <a:extLst>
              <a:ext uri="{FF2B5EF4-FFF2-40B4-BE49-F238E27FC236}">
                <a16:creationId xmlns:a16="http://schemas.microsoft.com/office/drawing/2014/main" id="{0D0DCFBD-C50B-43E1-91F2-507C922D6647}"/>
              </a:ext>
            </a:extLst>
          </p:cNvPr>
          <p:cNvSpPr/>
          <p:nvPr/>
        </p:nvSpPr>
        <p:spPr>
          <a:xfrm>
            <a:off x="2145728" y="5927667"/>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79">
            <a:hlinkClick r:id="rId20" action="ppaction://hlinksldjump"/>
            <a:extLst>
              <a:ext uri="{FF2B5EF4-FFF2-40B4-BE49-F238E27FC236}">
                <a16:creationId xmlns:a16="http://schemas.microsoft.com/office/drawing/2014/main" id="{7784E26C-FD6F-4DD6-9615-8C3B9F59BC80}"/>
              </a:ext>
            </a:extLst>
          </p:cNvPr>
          <p:cNvSpPr/>
          <p:nvPr/>
        </p:nvSpPr>
        <p:spPr>
          <a:xfrm>
            <a:off x="3038006" y="5927667"/>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79">
            <a:hlinkClick r:id="rId21" action="ppaction://hlinksldjump"/>
            <a:extLst>
              <a:ext uri="{FF2B5EF4-FFF2-40B4-BE49-F238E27FC236}">
                <a16:creationId xmlns:a16="http://schemas.microsoft.com/office/drawing/2014/main" id="{3D1A326F-5CD9-471C-A394-3A8EA86D7112}"/>
              </a:ext>
            </a:extLst>
          </p:cNvPr>
          <p:cNvSpPr/>
          <p:nvPr/>
        </p:nvSpPr>
        <p:spPr>
          <a:xfrm>
            <a:off x="3833957" y="5875814"/>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a:extLst>
              <a:ext uri="{FF2B5EF4-FFF2-40B4-BE49-F238E27FC236}">
                <a16:creationId xmlns:a16="http://schemas.microsoft.com/office/drawing/2014/main" id="{BE3E0FCE-E5C2-447E-9853-BCC6F836751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98" name="TextBox 97">
            <a:extLst>
              <a:ext uri="{FF2B5EF4-FFF2-40B4-BE49-F238E27FC236}">
                <a16:creationId xmlns:a16="http://schemas.microsoft.com/office/drawing/2014/main" id="{6038AB69-DFFE-4E7E-9FD4-0646E3378EFF}"/>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99" name="Rounded Rectangle 79">
            <a:hlinkClick r:id="rId23" action="ppaction://hlinksldjump"/>
            <a:extLst>
              <a:ext uri="{FF2B5EF4-FFF2-40B4-BE49-F238E27FC236}">
                <a16:creationId xmlns:a16="http://schemas.microsoft.com/office/drawing/2014/main" id="{02140F15-0AF7-4D53-BB6E-D43A18BA1E00}"/>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B8596CE9-1129-4F56-93D1-85E6E02DCF7E}"/>
              </a:ext>
            </a:extLst>
          </p:cNvPr>
          <p:cNvGrpSpPr/>
          <p:nvPr/>
        </p:nvGrpSpPr>
        <p:grpSpPr>
          <a:xfrm>
            <a:off x="791232" y="1632409"/>
            <a:ext cx="2245645" cy="838864"/>
            <a:chOff x="791232" y="1673852"/>
            <a:chExt cx="2245645" cy="838864"/>
          </a:xfrm>
        </p:grpSpPr>
        <p:grpSp>
          <p:nvGrpSpPr>
            <p:cNvPr id="11" name="Group 10"/>
            <p:cNvGrpSpPr/>
            <p:nvPr/>
          </p:nvGrpSpPr>
          <p:grpSpPr>
            <a:xfrm>
              <a:off x="791232" y="1673852"/>
              <a:ext cx="2245645" cy="838864"/>
              <a:chOff x="758280" y="1616906"/>
              <a:chExt cx="2245645" cy="838864"/>
            </a:xfrm>
          </p:grpSpPr>
          <p:sp>
            <p:nvSpPr>
              <p:cNvPr id="12" name="Rounded Rectangle 11"/>
              <p:cNvSpPr/>
              <p:nvPr/>
            </p:nvSpPr>
            <p:spPr>
              <a:xfrm>
                <a:off x="758280" y="1616906"/>
                <a:ext cx="838864" cy="838864"/>
              </a:xfrm>
              <a:prstGeom prst="roundRect">
                <a:avLst/>
              </a:prstGeom>
              <a:blipFill dpi="0" rotWithShape="1">
                <a:blip r:embed="rId24" cstate="screen">
                  <a:extLst>
                    <a:ext uri="{28A0092B-C50C-407E-A947-70E740481C1C}">
                      <a14:useLocalDpi xmlns:a14="http://schemas.microsoft.com/office/drawing/2010/main"/>
                    </a:ext>
                  </a:extLst>
                </a:blip>
                <a:srcRect/>
                <a:stretch>
                  <a:fillRect/>
                </a:stretch>
              </a:bli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Nunito" panose="00000500000000000000" pitchFamily="2" charset="0"/>
                </a:endParaRPr>
              </a:p>
            </p:txBody>
          </p:sp>
          <p:sp>
            <p:nvSpPr>
              <p:cNvPr id="13" name="TextBox 12"/>
              <p:cNvSpPr txBox="1"/>
              <p:nvPr/>
            </p:nvSpPr>
            <p:spPr>
              <a:xfrm>
                <a:off x="1584947" y="1678540"/>
                <a:ext cx="1418978" cy="523220"/>
              </a:xfrm>
              <a:prstGeom prst="rect">
                <a:avLst/>
              </a:prstGeom>
              <a:noFill/>
            </p:spPr>
            <p:txBody>
              <a:bodyPr wrap="none" rtlCol="0">
                <a:spAutoFit/>
              </a:bodyPr>
              <a:lstStyle/>
              <a:p>
                <a:r>
                  <a:rPr lang="en-US" sz="1400" dirty="0">
                    <a:latin typeface="Nunito" panose="00000500000000000000" pitchFamily="2" charset="0"/>
                  </a:rPr>
                  <a:t>Petroleum and </a:t>
                </a:r>
              </a:p>
              <a:p>
                <a:r>
                  <a:rPr lang="en-US" sz="1400" dirty="0">
                    <a:latin typeface="Nunito" panose="00000500000000000000" pitchFamily="2" charset="0"/>
                  </a:rPr>
                  <a:t>petrochemicals</a:t>
                </a:r>
              </a:p>
            </p:txBody>
          </p:sp>
        </p:grpSp>
        <p:sp>
          <p:nvSpPr>
            <p:cNvPr id="100" name="TextBox 99">
              <a:extLst>
                <a:ext uri="{FF2B5EF4-FFF2-40B4-BE49-F238E27FC236}">
                  <a16:creationId xmlns:a16="http://schemas.microsoft.com/office/drawing/2014/main" id="{08A9058C-7957-4B4F-8F5D-CAB5F8D08CCD}"/>
                </a:ext>
              </a:extLst>
            </p:cNvPr>
            <p:cNvSpPr txBox="1"/>
            <p:nvPr/>
          </p:nvSpPr>
          <p:spPr>
            <a:xfrm>
              <a:off x="1648809" y="2239655"/>
              <a:ext cx="864339" cy="261610"/>
            </a:xfrm>
            <a:prstGeom prst="rect">
              <a:avLst/>
            </a:prstGeom>
            <a:noFill/>
          </p:spPr>
          <p:txBody>
            <a:bodyPr wrap="none" rtlCol="0">
              <a:spAutoFit/>
            </a:bodyPr>
            <a:lstStyle/>
            <a:p>
              <a:r>
                <a:rPr lang="en-US" sz="1100" dirty="0">
                  <a:solidFill>
                    <a:srgbClr val="E56863"/>
                  </a:solidFill>
                  <a:latin typeface="Nunito" panose="00000500000000000000" pitchFamily="2" charset="0"/>
                </a:rPr>
                <a:t>category</a:t>
              </a:r>
            </a:p>
          </p:txBody>
        </p:sp>
      </p:grpSp>
      <p:sp>
        <p:nvSpPr>
          <p:cNvPr id="81" name="Rounded Rectangle 80">
            <a:hlinkClick r:id="rId25" action="ppaction://hlinksldjump"/>
          </p:cNvPr>
          <p:cNvSpPr/>
          <p:nvPr/>
        </p:nvSpPr>
        <p:spPr>
          <a:xfrm>
            <a:off x="758527" y="1538114"/>
            <a:ext cx="2206855" cy="1027454"/>
          </a:xfrm>
          <a:prstGeom prst="roundRect">
            <a:avLst>
              <a:gd name="adj" fmla="val 50000"/>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ounded Rectangle 80">
            <a:hlinkClick r:id="rId26" action="ppaction://hlinksldjump"/>
            <a:extLst>
              <a:ext uri="{FF2B5EF4-FFF2-40B4-BE49-F238E27FC236}">
                <a16:creationId xmlns:a16="http://schemas.microsoft.com/office/drawing/2014/main" id="{70EEED35-5DD6-4625-80AD-F230A3A752D0}"/>
              </a:ext>
            </a:extLst>
          </p:cNvPr>
          <p:cNvSpPr/>
          <p:nvPr/>
        </p:nvSpPr>
        <p:spPr>
          <a:xfrm>
            <a:off x="3326779" y="1538114"/>
            <a:ext cx="2206855" cy="1027454"/>
          </a:xfrm>
          <a:prstGeom prst="roundRect">
            <a:avLst>
              <a:gd name="adj" fmla="val 50000"/>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80">
            <a:hlinkClick r:id="rId27" action="ppaction://hlinksldjump"/>
            <a:extLst>
              <a:ext uri="{FF2B5EF4-FFF2-40B4-BE49-F238E27FC236}">
                <a16:creationId xmlns:a16="http://schemas.microsoft.com/office/drawing/2014/main" id="{2CD7D6C4-2871-49FD-9759-2E040F4DC7C7}"/>
              </a:ext>
            </a:extLst>
          </p:cNvPr>
          <p:cNvSpPr/>
          <p:nvPr/>
        </p:nvSpPr>
        <p:spPr>
          <a:xfrm>
            <a:off x="8910784" y="1589904"/>
            <a:ext cx="2206855" cy="1027454"/>
          </a:xfrm>
          <a:prstGeom prst="roundRect">
            <a:avLst>
              <a:gd name="adj" fmla="val 50000"/>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ounded Rectangle 80">
            <a:hlinkClick r:id="rId28" action="ppaction://hlinksldjump"/>
            <a:extLst>
              <a:ext uri="{FF2B5EF4-FFF2-40B4-BE49-F238E27FC236}">
                <a16:creationId xmlns:a16="http://schemas.microsoft.com/office/drawing/2014/main" id="{2718639A-1AF6-437D-822F-600181086A92}"/>
              </a:ext>
            </a:extLst>
          </p:cNvPr>
          <p:cNvSpPr/>
          <p:nvPr/>
        </p:nvSpPr>
        <p:spPr>
          <a:xfrm>
            <a:off x="6022618" y="1532983"/>
            <a:ext cx="2206855" cy="1027454"/>
          </a:xfrm>
          <a:prstGeom prst="roundRect">
            <a:avLst>
              <a:gd name="adj" fmla="val 50000"/>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ounded Rectangle 80">
            <a:hlinkClick r:id="rId29" action="ppaction://hlinksldjump"/>
            <a:extLst>
              <a:ext uri="{FF2B5EF4-FFF2-40B4-BE49-F238E27FC236}">
                <a16:creationId xmlns:a16="http://schemas.microsoft.com/office/drawing/2014/main" id="{FC6AA948-7166-4972-8B46-92DBC7DEFDB3}"/>
              </a:ext>
            </a:extLst>
          </p:cNvPr>
          <p:cNvSpPr/>
          <p:nvPr/>
        </p:nvSpPr>
        <p:spPr>
          <a:xfrm>
            <a:off x="618667" y="2761372"/>
            <a:ext cx="2206855" cy="1027454"/>
          </a:xfrm>
          <a:prstGeom prst="roundRect">
            <a:avLst>
              <a:gd name="adj" fmla="val 50000"/>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ounded Rectangle 80">
            <a:hlinkClick r:id="rId30" action="ppaction://hlinksldjump"/>
            <a:extLst>
              <a:ext uri="{FF2B5EF4-FFF2-40B4-BE49-F238E27FC236}">
                <a16:creationId xmlns:a16="http://schemas.microsoft.com/office/drawing/2014/main" id="{DE8C1036-446B-4843-BAE1-9E02981824E6}"/>
              </a:ext>
            </a:extLst>
          </p:cNvPr>
          <p:cNvSpPr/>
          <p:nvPr/>
        </p:nvSpPr>
        <p:spPr>
          <a:xfrm>
            <a:off x="3146010" y="2711941"/>
            <a:ext cx="2206855" cy="1027454"/>
          </a:xfrm>
          <a:prstGeom prst="roundRect">
            <a:avLst>
              <a:gd name="adj" fmla="val 50000"/>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ounded Rectangle 80">
            <a:hlinkClick r:id="rId31" action="ppaction://hlinksldjump"/>
            <a:extLst>
              <a:ext uri="{FF2B5EF4-FFF2-40B4-BE49-F238E27FC236}">
                <a16:creationId xmlns:a16="http://schemas.microsoft.com/office/drawing/2014/main" id="{E8B13D8F-4287-44D6-8D87-EACFDE48E36F}"/>
              </a:ext>
            </a:extLst>
          </p:cNvPr>
          <p:cNvSpPr/>
          <p:nvPr/>
        </p:nvSpPr>
        <p:spPr>
          <a:xfrm>
            <a:off x="5912494" y="2746740"/>
            <a:ext cx="2206855" cy="1027454"/>
          </a:xfrm>
          <a:prstGeom prst="roundRect">
            <a:avLst>
              <a:gd name="adj" fmla="val 50000"/>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ounded Rectangle 80">
            <a:hlinkClick r:id="rId32" action="ppaction://hlinksldjump"/>
            <a:extLst>
              <a:ext uri="{FF2B5EF4-FFF2-40B4-BE49-F238E27FC236}">
                <a16:creationId xmlns:a16="http://schemas.microsoft.com/office/drawing/2014/main" id="{0B87D902-432B-4CAE-BF32-A1319CABA420}"/>
              </a:ext>
            </a:extLst>
          </p:cNvPr>
          <p:cNvSpPr/>
          <p:nvPr/>
        </p:nvSpPr>
        <p:spPr>
          <a:xfrm>
            <a:off x="8849138" y="2709087"/>
            <a:ext cx="2206855" cy="1027454"/>
          </a:xfrm>
          <a:prstGeom prst="roundRect">
            <a:avLst>
              <a:gd name="adj" fmla="val 50000"/>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ounded Rectangle 80">
            <a:hlinkClick r:id="rId33" action="ppaction://hlinksldjump"/>
            <a:extLst>
              <a:ext uri="{FF2B5EF4-FFF2-40B4-BE49-F238E27FC236}">
                <a16:creationId xmlns:a16="http://schemas.microsoft.com/office/drawing/2014/main" id="{EE81516A-6FAB-4DF7-8872-97D281991220}"/>
              </a:ext>
            </a:extLst>
          </p:cNvPr>
          <p:cNvSpPr/>
          <p:nvPr/>
        </p:nvSpPr>
        <p:spPr>
          <a:xfrm>
            <a:off x="544210" y="3941572"/>
            <a:ext cx="2206855" cy="1027454"/>
          </a:xfrm>
          <a:prstGeom prst="roundRect">
            <a:avLst>
              <a:gd name="adj" fmla="val 50000"/>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52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anim calcmode="lin" valueType="num">
                                      <p:cBhvr>
                                        <p:cTn id="13" dur="500" fill="hold"/>
                                        <p:tgtEl>
                                          <p:spTgt spid="41"/>
                                        </p:tgtEl>
                                        <p:attrNameLst>
                                          <p:attrName>ppt_x</p:attrName>
                                        </p:attrNameLst>
                                      </p:cBhvr>
                                      <p:tavLst>
                                        <p:tav tm="0">
                                          <p:val>
                                            <p:strVal val="#ppt_x"/>
                                          </p:val>
                                        </p:tav>
                                        <p:tav tm="100000">
                                          <p:val>
                                            <p:strVal val="#ppt_x"/>
                                          </p:val>
                                        </p:tav>
                                      </p:tavLst>
                                    </p:anim>
                                    <p:anim calcmode="lin" valueType="num">
                                      <p:cBhvr>
                                        <p:cTn id="14" dur="5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anim calcmode="lin" valueType="num">
                                      <p:cBhvr>
                                        <p:cTn id="18" dur="500" fill="hold"/>
                                        <p:tgtEl>
                                          <p:spTgt spid="56"/>
                                        </p:tgtEl>
                                        <p:attrNameLst>
                                          <p:attrName>ppt_x</p:attrName>
                                        </p:attrNameLst>
                                      </p:cBhvr>
                                      <p:tavLst>
                                        <p:tav tm="0">
                                          <p:val>
                                            <p:strVal val="#ppt_x"/>
                                          </p:val>
                                        </p:tav>
                                        <p:tav tm="100000">
                                          <p:val>
                                            <p:strVal val="#ppt_x"/>
                                          </p:val>
                                        </p:tav>
                                      </p:tavLst>
                                    </p:anim>
                                    <p:anim calcmode="lin" valueType="num">
                                      <p:cBhvr>
                                        <p:cTn id="19" dur="500" fill="hold"/>
                                        <p:tgtEl>
                                          <p:spTgt spid="5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anim calcmode="lin" valueType="num">
                                      <p:cBhvr>
                                        <p:cTn id="28" dur="500" fill="hold"/>
                                        <p:tgtEl>
                                          <p:spTgt spid="31"/>
                                        </p:tgtEl>
                                        <p:attrNameLst>
                                          <p:attrName>ppt_x</p:attrName>
                                        </p:attrNameLst>
                                      </p:cBhvr>
                                      <p:tavLst>
                                        <p:tav tm="0">
                                          <p:val>
                                            <p:strVal val="#ppt_x"/>
                                          </p:val>
                                        </p:tav>
                                        <p:tav tm="100000">
                                          <p:val>
                                            <p:strVal val="#ppt_x"/>
                                          </p:val>
                                        </p:tav>
                                      </p:tavLst>
                                    </p:anim>
                                    <p:anim calcmode="lin" valueType="num">
                                      <p:cBhvr>
                                        <p:cTn id="29" dur="5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anim calcmode="lin" valueType="num">
                                      <p:cBhvr>
                                        <p:cTn id="33" dur="500" fill="hold"/>
                                        <p:tgtEl>
                                          <p:spTgt spid="46"/>
                                        </p:tgtEl>
                                        <p:attrNameLst>
                                          <p:attrName>ppt_x</p:attrName>
                                        </p:attrNameLst>
                                      </p:cBhvr>
                                      <p:tavLst>
                                        <p:tav tm="0">
                                          <p:val>
                                            <p:strVal val="#ppt_x"/>
                                          </p:val>
                                        </p:tav>
                                        <p:tav tm="100000">
                                          <p:val>
                                            <p:strVal val="#ppt_x"/>
                                          </p:val>
                                        </p:tav>
                                      </p:tavLst>
                                    </p:anim>
                                    <p:anim calcmode="lin" valueType="num">
                                      <p:cBhvr>
                                        <p:cTn id="34" dur="500" fill="hold"/>
                                        <p:tgtEl>
                                          <p:spTgt spid="4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25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anim calcmode="lin" valueType="num">
                                      <p:cBhvr>
                                        <p:cTn id="38" dur="500" fill="hold"/>
                                        <p:tgtEl>
                                          <p:spTgt spid="61"/>
                                        </p:tgtEl>
                                        <p:attrNameLst>
                                          <p:attrName>ppt_x</p:attrName>
                                        </p:attrNameLst>
                                      </p:cBhvr>
                                      <p:tavLst>
                                        <p:tav tm="0">
                                          <p:val>
                                            <p:strVal val="#ppt_x"/>
                                          </p:val>
                                        </p:tav>
                                        <p:tav tm="100000">
                                          <p:val>
                                            <p:strVal val="#ppt_x"/>
                                          </p:val>
                                        </p:tav>
                                      </p:tavLst>
                                    </p:anim>
                                    <p:anim calcmode="lin" valueType="num">
                                      <p:cBhvr>
                                        <p:cTn id="39" dur="500" fill="hold"/>
                                        <p:tgtEl>
                                          <p:spTgt spid="6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0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anim calcmode="lin" valueType="num">
                                      <p:cBhvr>
                                        <p:cTn id="43" dur="500" fill="hold"/>
                                        <p:tgtEl>
                                          <p:spTgt spid="21"/>
                                        </p:tgtEl>
                                        <p:attrNameLst>
                                          <p:attrName>ppt_x</p:attrName>
                                        </p:attrNameLst>
                                      </p:cBhvr>
                                      <p:tavLst>
                                        <p:tav tm="0">
                                          <p:val>
                                            <p:strVal val="#ppt_x"/>
                                          </p:val>
                                        </p:tav>
                                        <p:tav tm="100000">
                                          <p:val>
                                            <p:strVal val="#ppt_x"/>
                                          </p:val>
                                        </p:tav>
                                      </p:tavLst>
                                    </p:anim>
                                    <p:anim calcmode="lin" valueType="num">
                                      <p:cBhvr>
                                        <p:cTn id="44" dur="5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125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anim calcmode="lin" valueType="num">
                                      <p:cBhvr>
                                        <p:cTn id="48" dur="500" fill="hold"/>
                                        <p:tgtEl>
                                          <p:spTgt spid="36"/>
                                        </p:tgtEl>
                                        <p:attrNameLst>
                                          <p:attrName>ppt_x</p:attrName>
                                        </p:attrNameLst>
                                      </p:cBhvr>
                                      <p:tavLst>
                                        <p:tav tm="0">
                                          <p:val>
                                            <p:strVal val="#ppt_x"/>
                                          </p:val>
                                        </p:tav>
                                        <p:tav tm="100000">
                                          <p:val>
                                            <p:strVal val="#ppt_x"/>
                                          </p:val>
                                        </p:tav>
                                      </p:tavLst>
                                    </p:anim>
                                    <p:anim calcmode="lin" valueType="num">
                                      <p:cBhvr>
                                        <p:cTn id="49" dur="500" fill="hold"/>
                                        <p:tgtEl>
                                          <p:spTgt spid="3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50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anim calcmode="lin" valueType="num">
                                      <p:cBhvr>
                                        <p:cTn id="53" dur="500" fill="hold"/>
                                        <p:tgtEl>
                                          <p:spTgt spid="51"/>
                                        </p:tgtEl>
                                        <p:attrNameLst>
                                          <p:attrName>ppt_x</p:attrName>
                                        </p:attrNameLst>
                                      </p:cBhvr>
                                      <p:tavLst>
                                        <p:tav tm="0">
                                          <p:val>
                                            <p:strVal val="#ppt_x"/>
                                          </p:val>
                                        </p:tav>
                                        <p:tav tm="100000">
                                          <p:val>
                                            <p:strVal val="#ppt_x"/>
                                          </p:val>
                                        </p:tav>
                                      </p:tavLst>
                                    </p:anim>
                                    <p:anim calcmode="lin" valueType="num">
                                      <p:cBhvr>
                                        <p:cTn id="54" dur="500" fill="hold"/>
                                        <p:tgtEl>
                                          <p:spTgt spid="5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175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500"/>
                                        <p:tgtEl>
                                          <p:spTgt spid="66"/>
                                        </p:tgtEl>
                                      </p:cBhvr>
                                    </p:animEffect>
                                    <p:anim calcmode="lin" valueType="num">
                                      <p:cBhvr>
                                        <p:cTn id="58" dur="500" fill="hold"/>
                                        <p:tgtEl>
                                          <p:spTgt spid="66"/>
                                        </p:tgtEl>
                                        <p:attrNameLst>
                                          <p:attrName>ppt_x</p:attrName>
                                        </p:attrNameLst>
                                      </p:cBhvr>
                                      <p:tavLst>
                                        <p:tav tm="0">
                                          <p:val>
                                            <p:strVal val="#ppt_x"/>
                                          </p:val>
                                        </p:tav>
                                        <p:tav tm="100000">
                                          <p:val>
                                            <p:strVal val="#ppt_x"/>
                                          </p:val>
                                        </p:tav>
                                      </p:tavLst>
                                    </p:anim>
                                    <p:anim calcmode="lin" valueType="num">
                                      <p:cBhvr>
                                        <p:cTn id="59" dur="5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AGRICULTURE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508" y="6130224"/>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$ 505</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263372" y="2395885"/>
                  <a:ext cx="2177442" cy="1184381"/>
                  <a:chOff x="1514448" y="2395885"/>
                  <a:chExt cx="2177442" cy="1184381"/>
                </a:xfrm>
              </p:grpSpPr>
              <p:sp>
                <p:nvSpPr>
                  <p:cNvPr id="99" name="TextBox 98">
                    <a:extLst>
                      <a:ext uri="{FF2B5EF4-FFF2-40B4-BE49-F238E27FC236}">
                        <a16:creationId xmlns:a16="http://schemas.microsoft.com/office/drawing/2014/main" id="{09B7A9F7-2EE3-4AFA-9E8C-C17568615472}"/>
                      </a:ext>
                    </a:extLst>
                  </p:cNvPr>
                  <p:cNvSpPr txBox="1"/>
                  <p:nvPr/>
                </p:nvSpPr>
                <p:spPr>
                  <a:xfrm>
                    <a:off x="1514448" y="2395885"/>
                    <a:ext cx="2177442" cy="461665"/>
                  </a:xfrm>
                  <a:prstGeom prst="rect">
                    <a:avLst/>
                  </a:prstGeom>
                  <a:noFill/>
                </p:spPr>
                <p:txBody>
                  <a:bodyPr wrap="square" rtlCol="0">
                    <a:spAutoFit/>
                  </a:bodyPr>
                  <a:lstStyle/>
                  <a:p>
                    <a:pPr algn="ctr"/>
                    <a:r>
                      <a:rPr lang="en-US" sz="1200" dirty="0"/>
                      <a:t> Meat Bone Meal </a:t>
                    </a:r>
                  </a:p>
                  <a:p>
                    <a:pPr algn="ctr"/>
                    <a:r>
                      <a:rPr lang="en-US" sz="1200" dirty="0"/>
                      <a:t>White Corn  Grade 2 </a:t>
                    </a:r>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$ 515</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$ 262</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60892"/>
                  <a:ext cx="1941918" cy="1114733"/>
                  <a:chOff x="1658349" y="2460892"/>
                  <a:chExt cx="1941918" cy="1114733"/>
                </a:xfrm>
              </p:grpSpPr>
              <p:sp>
                <p:nvSpPr>
                  <p:cNvPr id="139" name="TextBox 138">
                    <a:extLst>
                      <a:ext uri="{FF2B5EF4-FFF2-40B4-BE49-F238E27FC236}">
                        <a16:creationId xmlns:a16="http://schemas.microsoft.com/office/drawing/2014/main" id="{14500876-E031-4D4F-B721-54CB621A1E5B}"/>
                      </a:ext>
                    </a:extLst>
                  </p:cNvPr>
                  <p:cNvSpPr txBox="1"/>
                  <p:nvPr/>
                </p:nvSpPr>
                <p:spPr>
                  <a:xfrm>
                    <a:off x="1720885" y="2460892"/>
                    <a:ext cx="1758816" cy="307777"/>
                  </a:xfrm>
                  <a:prstGeom prst="rect">
                    <a:avLst/>
                  </a:prstGeom>
                  <a:noFill/>
                </p:spPr>
                <p:txBody>
                  <a:bodyPr wrap="none" rtlCol="0">
                    <a:spAutoFit/>
                  </a:bodyPr>
                  <a:lstStyle/>
                  <a:p>
                    <a:pPr algn="ctr"/>
                    <a:r>
                      <a:rPr lang="es-ES" sz="1400" dirty="0"/>
                      <a:t>Soya </a:t>
                    </a:r>
                    <a:r>
                      <a:rPr lang="es-ES" sz="1400" dirty="0" err="1"/>
                      <a:t>bean</a:t>
                    </a:r>
                    <a:r>
                      <a:rPr lang="es-ES" sz="1400" dirty="0"/>
                      <a:t> G.M.O</a:t>
                    </a:r>
                    <a:endParaRPr lang="de-DE" sz="1400" dirty="0"/>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29294"/>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$ 272</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$ 670</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43182"/>
                  <a:ext cx="1941918" cy="1165571"/>
                  <a:chOff x="1658349" y="2443182"/>
                  <a:chExt cx="1941918" cy="1165571"/>
                </a:xfrm>
              </p:grpSpPr>
              <p:sp>
                <p:nvSpPr>
                  <p:cNvPr id="159" name="TextBox 158">
                    <a:extLst>
                      <a:ext uri="{FF2B5EF4-FFF2-40B4-BE49-F238E27FC236}">
                        <a16:creationId xmlns:a16="http://schemas.microsoft.com/office/drawing/2014/main" id="{2479E145-CD12-4736-8EA2-2E2FA4BC87F8}"/>
                      </a:ext>
                    </a:extLst>
                  </p:cNvPr>
                  <p:cNvSpPr txBox="1"/>
                  <p:nvPr/>
                </p:nvSpPr>
                <p:spPr>
                  <a:xfrm>
                    <a:off x="2056621" y="2443182"/>
                    <a:ext cx="1104790" cy="307777"/>
                  </a:xfrm>
                  <a:prstGeom prst="rect">
                    <a:avLst/>
                  </a:prstGeom>
                  <a:noFill/>
                </p:spPr>
                <p:txBody>
                  <a:bodyPr wrap="none" rtlCol="0">
                    <a:spAutoFit/>
                  </a:bodyPr>
                  <a:lstStyle/>
                  <a:p>
                    <a:pPr algn="ctr"/>
                    <a:r>
                      <a:rPr lang="en-US" sz="1400" dirty="0"/>
                      <a:t>Red Beans</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6242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$ 680</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391794"/>
                <a:chOff x="351625" y="2305386"/>
                <a:chExt cx="5493298" cy="1391794"/>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$ 670</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502063" y="2393302"/>
                  <a:ext cx="1756862" cy="1290285"/>
                  <a:chOff x="1233997" y="2487936"/>
                  <a:chExt cx="1756862" cy="1290285"/>
                </a:xfrm>
              </p:grpSpPr>
              <p:sp>
                <p:nvSpPr>
                  <p:cNvPr id="180" name="Rectangle 179">
                    <a:extLst>
                      <a:ext uri="{FF2B5EF4-FFF2-40B4-BE49-F238E27FC236}">
                        <a16:creationId xmlns:a16="http://schemas.microsoft.com/office/drawing/2014/main" id="{93C935A1-975F-447C-9765-27322E3F4BD3}"/>
                      </a:ext>
                    </a:extLst>
                  </p:cNvPr>
                  <p:cNvSpPr/>
                  <p:nvPr/>
                </p:nvSpPr>
                <p:spPr>
                  <a:xfrm>
                    <a:off x="1233997" y="2487936"/>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2" y="2472829"/>
                  <a:ext cx="1941918" cy="1105484"/>
                  <a:chOff x="1658348" y="2472829"/>
                  <a:chExt cx="1941918" cy="1105484"/>
                </a:xfrm>
              </p:grpSpPr>
              <p:sp>
                <p:nvSpPr>
                  <p:cNvPr id="178" name="TextBox 177">
                    <a:extLst>
                      <a:ext uri="{FF2B5EF4-FFF2-40B4-BE49-F238E27FC236}">
                        <a16:creationId xmlns:a16="http://schemas.microsoft.com/office/drawing/2014/main" id="{4E87ED19-5A2C-4262-8EF8-56AA9CFE8152}"/>
                      </a:ext>
                    </a:extLst>
                  </p:cNvPr>
                  <p:cNvSpPr txBox="1"/>
                  <p:nvPr/>
                </p:nvSpPr>
                <p:spPr>
                  <a:xfrm>
                    <a:off x="2041375" y="2472829"/>
                    <a:ext cx="1149674" cy="276999"/>
                  </a:xfrm>
                  <a:prstGeom prst="rect">
                    <a:avLst/>
                  </a:prstGeom>
                  <a:noFill/>
                </p:spPr>
                <p:txBody>
                  <a:bodyPr wrap="none" rtlCol="0">
                    <a:spAutoFit/>
                  </a:bodyPr>
                  <a:lstStyle/>
                  <a:p>
                    <a:pPr algn="ctr"/>
                    <a:r>
                      <a:rPr lang="en-US" sz="1200" dirty="0"/>
                      <a:t>Green Beans</a:t>
                    </a:r>
                    <a:endParaRPr lang="de-DE" sz="1200" dirty="0"/>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8" y="293198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$ 680</a:t>
              </a:r>
            </a:p>
          </p:txBody>
        </p:sp>
      </p:grpSp>
    </p:spTree>
    <p:extLst>
      <p:ext uri="{BB962C8B-B14F-4D97-AF65-F5344CB8AC3E}">
        <p14:creationId xmlns:p14="http://schemas.microsoft.com/office/powerpoint/2010/main" val="401666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AGRICULTURE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508" y="6130224"/>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$ 1,590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263372" y="2467713"/>
                  <a:ext cx="2177442" cy="1112553"/>
                  <a:chOff x="1514448" y="2467713"/>
                  <a:chExt cx="2177442" cy="1112553"/>
                </a:xfrm>
              </p:grpSpPr>
              <p:sp>
                <p:nvSpPr>
                  <p:cNvPr id="99" name="TextBox 98">
                    <a:extLst>
                      <a:ext uri="{FF2B5EF4-FFF2-40B4-BE49-F238E27FC236}">
                        <a16:creationId xmlns:a16="http://schemas.microsoft.com/office/drawing/2014/main" id="{09B7A9F7-2EE3-4AFA-9E8C-C17568615472}"/>
                      </a:ext>
                    </a:extLst>
                  </p:cNvPr>
                  <p:cNvSpPr txBox="1"/>
                  <p:nvPr/>
                </p:nvSpPr>
                <p:spPr>
                  <a:xfrm>
                    <a:off x="1514448" y="2467713"/>
                    <a:ext cx="2177442" cy="276999"/>
                  </a:xfrm>
                  <a:prstGeom prst="rect">
                    <a:avLst/>
                  </a:prstGeom>
                  <a:noFill/>
                </p:spPr>
                <p:txBody>
                  <a:bodyPr wrap="square" rtlCol="0">
                    <a:spAutoFit/>
                  </a:bodyPr>
                  <a:lstStyle/>
                  <a:p>
                    <a:pPr algn="ctr"/>
                    <a:r>
                      <a:rPr lang="en-US" sz="1200" dirty="0"/>
                      <a:t>Lima Beans</a:t>
                    </a:r>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$ 1,600</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$ 3,180</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60892"/>
                  <a:ext cx="1941918" cy="1114733"/>
                  <a:chOff x="1658349" y="2460892"/>
                  <a:chExt cx="1941918" cy="1114733"/>
                </a:xfrm>
              </p:grpSpPr>
              <p:sp>
                <p:nvSpPr>
                  <p:cNvPr id="139" name="TextBox 138">
                    <a:extLst>
                      <a:ext uri="{FF2B5EF4-FFF2-40B4-BE49-F238E27FC236}">
                        <a16:creationId xmlns:a16="http://schemas.microsoft.com/office/drawing/2014/main" id="{14500876-E031-4D4F-B721-54CB621A1E5B}"/>
                      </a:ext>
                    </a:extLst>
                  </p:cNvPr>
                  <p:cNvSpPr txBox="1"/>
                  <p:nvPr/>
                </p:nvSpPr>
                <p:spPr>
                  <a:xfrm>
                    <a:off x="1903628" y="2460892"/>
                    <a:ext cx="1393330" cy="307777"/>
                  </a:xfrm>
                  <a:prstGeom prst="rect">
                    <a:avLst/>
                  </a:prstGeom>
                  <a:noFill/>
                </p:spPr>
                <p:txBody>
                  <a:bodyPr wrap="none" rtlCol="0">
                    <a:spAutoFit/>
                  </a:bodyPr>
                  <a:lstStyle/>
                  <a:p>
                    <a:pPr algn="ctr"/>
                    <a:r>
                      <a:rPr lang="es-ES" sz="1400" dirty="0"/>
                      <a:t>White </a:t>
                    </a:r>
                    <a:r>
                      <a:rPr lang="es-ES" sz="1400" dirty="0" err="1"/>
                      <a:t>sesame</a:t>
                    </a:r>
                    <a:endParaRPr lang="de-DE" sz="1400" dirty="0"/>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29294"/>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$ 3,190</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$ 720</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43182"/>
                  <a:ext cx="1941918" cy="1165571"/>
                  <a:chOff x="1658349" y="2443182"/>
                  <a:chExt cx="1941918" cy="1165571"/>
                </a:xfrm>
              </p:grpSpPr>
              <p:sp>
                <p:nvSpPr>
                  <p:cNvPr id="159" name="TextBox 158">
                    <a:extLst>
                      <a:ext uri="{FF2B5EF4-FFF2-40B4-BE49-F238E27FC236}">
                        <a16:creationId xmlns:a16="http://schemas.microsoft.com/office/drawing/2014/main" id="{2479E145-CD12-4736-8EA2-2E2FA4BC87F8}"/>
                      </a:ext>
                    </a:extLst>
                  </p:cNvPr>
                  <p:cNvSpPr txBox="1"/>
                  <p:nvPr/>
                </p:nvSpPr>
                <p:spPr>
                  <a:xfrm>
                    <a:off x="1837010" y="2443182"/>
                    <a:ext cx="1544012" cy="307777"/>
                  </a:xfrm>
                  <a:prstGeom prst="rect">
                    <a:avLst/>
                  </a:prstGeom>
                  <a:noFill/>
                </p:spPr>
                <p:txBody>
                  <a:bodyPr wrap="none" rtlCol="0">
                    <a:spAutoFit/>
                  </a:bodyPr>
                  <a:lstStyle/>
                  <a:p>
                    <a:pPr algn="ctr"/>
                    <a:r>
                      <a:rPr lang="en-US" sz="1400" dirty="0"/>
                      <a:t>Peeled Peanuts	</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6242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$ 730</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391794"/>
                <a:chOff x="351625" y="2305386"/>
                <a:chExt cx="5493298" cy="1391794"/>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$ 3,280</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502063" y="2393302"/>
                  <a:ext cx="1756862" cy="1290285"/>
                  <a:chOff x="1233997" y="2487936"/>
                  <a:chExt cx="1756862" cy="1290285"/>
                </a:xfrm>
              </p:grpSpPr>
              <p:sp>
                <p:nvSpPr>
                  <p:cNvPr id="180" name="Rectangle 179">
                    <a:extLst>
                      <a:ext uri="{FF2B5EF4-FFF2-40B4-BE49-F238E27FC236}">
                        <a16:creationId xmlns:a16="http://schemas.microsoft.com/office/drawing/2014/main" id="{93C935A1-975F-447C-9765-27322E3F4BD3}"/>
                      </a:ext>
                    </a:extLst>
                  </p:cNvPr>
                  <p:cNvSpPr/>
                  <p:nvPr/>
                </p:nvSpPr>
                <p:spPr>
                  <a:xfrm>
                    <a:off x="1233997" y="2487936"/>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2" y="2472829"/>
                  <a:ext cx="1941918" cy="1105484"/>
                  <a:chOff x="1658348" y="2472829"/>
                  <a:chExt cx="1941918" cy="1105484"/>
                </a:xfrm>
              </p:grpSpPr>
              <p:sp>
                <p:nvSpPr>
                  <p:cNvPr id="178" name="TextBox 177">
                    <a:extLst>
                      <a:ext uri="{FF2B5EF4-FFF2-40B4-BE49-F238E27FC236}">
                        <a16:creationId xmlns:a16="http://schemas.microsoft.com/office/drawing/2014/main" id="{4E87ED19-5A2C-4262-8EF8-56AA9CFE8152}"/>
                      </a:ext>
                    </a:extLst>
                  </p:cNvPr>
                  <p:cNvSpPr txBox="1"/>
                  <p:nvPr/>
                </p:nvSpPr>
                <p:spPr>
                  <a:xfrm>
                    <a:off x="2069428" y="2472829"/>
                    <a:ext cx="1093568" cy="276999"/>
                  </a:xfrm>
                  <a:prstGeom prst="rect">
                    <a:avLst/>
                  </a:prstGeom>
                  <a:noFill/>
                </p:spPr>
                <p:txBody>
                  <a:bodyPr wrap="none" rtlCol="0">
                    <a:spAutoFit/>
                  </a:bodyPr>
                  <a:lstStyle/>
                  <a:p>
                    <a:pPr algn="ctr"/>
                    <a:r>
                      <a:rPr lang="en-US" sz="1200" dirty="0"/>
                      <a:t>Red sesame</a:t>
                    </a:r>
                    <a:endParaRPr lang="de-DE" sz="1200" dirty="0"/>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8" y="293198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$ 3,290</a:t>
              </a:r>
            </a:p>
          </p:txBody>
        </p:sp>
      </p:grpSp>
    </p:spTree>
    <p:extLst>
      <p:ext uri="{BB962C8B-B14F-4D97-AF65-F5344CB8AC3E}">
        <p14:creationId xmlns:p14="http://schemas.microsoft.com/office/powerpoint/2010/main" val="331704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AGRICULTURE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508" y="6130224"/>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$ 1,750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263372" y="2467713"/>
                  <a:ext cx="2177442" cy="1112553"/>
                  <a:chOff x="1514448" y="2467713"/>
                  <a:chExt cx="2177442" cy="1112553"/>
                </a:xfrm>
              </p:grpSpPr>
              <p:sp>
                <p:nvSpPr>
                  <p:cNvPr id="99" name="TextBox 98">
                    <a:extLst>
                      <a:ext uri="{FF2B5EF4-FFF2-40B4-BE49-F238E27FC236}">
                        <a16:creationId xmlns:a16="http://schemas.microsoft.com/office/drawing/2014/main" id="{09B7A9F7-2EE3-4AFA-9E8C-C17568615472}"/>
                      </a:ext>
                    </a:extLst>
                  </p:cNvPr>
                  <p:cNvSpPr txBox="1"/>
                  <p:nvPr/>
                </p:nvSpPr>
                <p:spPr>
                  <a:xfrm>
                    <a:off x="1514448" y="2467713"/>
                    <a:ext cx="2177442" cy="276999"/>
                  </a:xfrm>
                  <a:prstGeom prst="rect">
                    <a:avLst/>
                  </a:prstGeom>
                  <a:noFill/>
                </p:spPr>
                <p:txBody>
                  <a:bodyPr wrap="square" rtlCol="0">
                    <a:spAutoFit/>
                  </a:bodyPr>
                  <a:lstStyle/>
                  <a:p>
                    <a:pPr algn="ctr"/>
                    <a:r>
                      <a:rPr lang="en-US" sz="1200" dirty="0"/>
                      <a:t>Unpeeled peanut</a:t>
                    </a:r>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$ 1,760</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$ 1,320</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60892"/>
                  <a:ext cx="1941918" cy="1114733"/>
                  <a:chOff x="1658349" y="2460892"/>
                  <a:chExt cx="1941918" cy="1114733"/>
                </a:xfrm>
              </p:grpSpPr>
              <p:sp>
                <p:nvSpPr>
                  <p:cNvPr id="139" name="TextBox 138">
                    <a:extLst>
                      <a:ext uri="{FF2B5EF4-FFF2-40B4-BE49-F238E27FC236}">
                        <a16:creationId xmlns:a16="http://schemas.microsoft.com/office/drawing/2014/main" id="{14500876-E031-4D4F-B721-54CB621A1E5B}"/>
                      </a:ext>
                    </a:extLst>
                  </p:cNvPr>
                  <p:cNvSpPr txBox="1"/>
                  <p:nvPr/>
                </p:nvSpPr>
                <p:spPr>
                  <a:xfrm>
                    <a:off x="1972557" y="2460892"/>
                    <a:ext cx="1255472" cy="307777"/>
                  </a:xfrm>
                  <a:prstGeom prst="rect">
                    <a:avLst/>
                  </a:prstGeom>
                  <a:noFill/>
                </p:spPr>
                <p:txBody>
                  <a:bodyPr wrap="none" rtlCol="0">
                    <a:spAutoFit/>
                  </a:bodyPr>
                  <a:lstStyle/>
                  <a:p>
                    <a:pPr algn="ctr"/>
                    <a:r>
                      <a:rPr lang="es-ES" sz="1400" dirty="0" err="1"/>
                      <a:t>Yellow</a:t>
                    </a:r>
                    <a:r>
                      <a:rPr lang="es-ES" sz="1400" dirty="0"/>
                      <a:t> </a:t>
                    </a:r>
                    <a:r>
                      <a:rPr lang="es-ES" sz="1400" dirty="0" err="1"/>
                      <a:t>lentils</a:t>
                    </a:r>
                    <a:endParaRPr lang="de-DE" sz="1400" dirty="0"/>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29294"/>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a:t>
                    </a:r>
                  </a:p>
                  <a:p>
                    <a:pPr algn="ctr"/>
                    <a:r>
                      <a:rPr lang="en-US" sz="900" b="1" dirty="0"/>
                      <a:t> month</a:t>
                    </a:r>
                  </a:p>
                  <a:p>
                    <a:pPr algn="ctr"/>
                    <a:r>
                      <a:rPr lang="en-US" sz="900" b="1" dirty="0"/>
                      <a:t>Origin: Russia-UKRAINE-USA</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$ 1,330</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$ 670</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43182"/>
                  <a:ext cx="1941918" cy="1165571"/>
                  <a:chOff x="1658349" y="2443182"/>
                  <a:chExt cx="1941918" cy="1165571"/>
                </a:xfrm>
              </p:grpSpPr>
              <p:sp>
                <p:nvSpPr>
                  <p:cNvPr id="159" name="TextBox 158">
                    <a:extLst>
                      <a:ext uri="{FF2B5EF4-FFF2-40B4-BE49-F238E27FC236}">
                        <a16:creationId xmlns:a16="http://schemas.microsoft.com/office/drawing/2014/main" id="{2479E145-CD12-4736-8EA2-2E2FA4BC87F8}"/>
                      </a:ext>
                    </a:extLst>
                  </p:cNvPr>
                  <p:cNvSpPr txBox="1"/>
                  <p:nvPr/>
                </p:nvSpPr>
                <p:spPr>
                  <a:xfrm>
                    <a:off x="2290659" y="2443182"/>
                    <a:ext cx="636713" cy="307777"/>
                  </a:xfrm>
                  <a:prstGeom prst="rect">
                    <a:avLst/>
                  </a:prstGeom>
                  <a:noFill/>
                </p:spPr>
                <p:txBody>
                  <a:bodyPr wrap="none" rtlCol="0">
                    <a:spAutoFit/>
                  </a:bodyPr>
                  <a:lstStyle/>
                  <a:p>
                    <a:pPr algn="ctr"/>
                    <a:r>
                      <a:rPr lang="en-US" sz="1400" dirty="0"/>
                      <a:t>Bean</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6242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$ 680</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391794"/>
                <a:chOff x="351625" y="2305386"/>
                <a:chExt cx="5493298" cy="1391794"/>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444573" y="3160369"/>
                  <a:ext cx="963725" cy="461665"/>
                </a:xfrm>
                <a:prstGeom prst="rect">
                  <a:avLst/>
                </a:prstGeom>
                <a:noFill/>
              </p:spPr>
              <p:txBody>
                <a:bodyPr wrap="none" rtlCol="0">
                  <a:spAutoFit/>
                </a:bodyPr>
                <a:lstStyle/>
                <a:p>
                  <a:pPr algn="ctr"/>
                  <a:r>
                    <a:rPr lang="en-US" sz="2400" b="1" dirty="0"/>
                    <a:t>1,220</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502063" y="2393302"/>
                  <a:ext cx="1756862" cy="1290285"/>
                  <a:chOff x="1233997" y="2487936"/>
                  <a:chExt cx="1756862" cy="1290285"/>
                </a:xfrm>
              </p:grpSpPr>
              <p:sp>
                <p:nvSpPr>
                  <p:cNvPr id="180" name="Rectangle 179">
                    <a:extLst>
                      <a:ext uri="{FF2B5EF4-FFF2-40B4-BE49-F238E27FC236}">
                        <a16:creationId xmlns:a16="http://schemas.microsoft.com/office/drawing/2014/main" id="{93C935A1-975F-447C-9765-27322E3F4BD3}"/>
                      </a:ext>
                    </a:extLst>
                  </p:cNvPr>
                  <p:cNvSpPr/>
                  <p:nvPr/>
                </p:nvSpPr>
                <p:spPr>
                  <a:xfrm>
                    <a:off x="1233997" y="2487936"/>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2" y="2472829"/>
                  <a:ext cx="1941918" cy="1105484"/>
                  <a:chOff x="1658348" y="2472829"/>
                  <a:chExt cx="1941918" cy="1105484"/>
                </a:xfrm>
              </p:grpSpPr>
              <p:sp>
                <p:nvSpPr>
                  <p:cNvPr id="178" name="TextBox 177">
                    <a:extLst>
                      <a:ext uri="{FF2B5EF4-FFF2-40B4-BE49-F238E27FC236}">
                        <a16:creationId xmlns:a16="http://schemas.microsoft.com/office/drawing/2014/main" id="{4E87ED19-5A2C-4262-8EF8-56AA9CFE8152}"/>
                      </a:ext>
                    </a:extLst>
                  </p:cNvPr>
                  <p:cNvSpPr txBox="1"/>
                  <p:nvPr/>
                </p:nvSpPr>
                <p:spPr>
                  <a:xfrm>
                    <a:off x="2069428" y="2472829"/>
                    <a:ext cx="1093568" cy="276999"/>
                  </a:xfrm>
                  <a:prstGeom prst="rect">
                    <a:avLst/>
                  </a:prstGeom>
                  <a:noFill/>
                </p:spPr>
                <p:txBody>
                  <a:bodyPr wrap="none" rtlCol="0">
                    <a:spAutoFit/>
                  </a:bodyPr>
                  <a:lstStyle/>
                  <a:p>
                    <a:pPr algn="ctr"/>
                    <a:r>
                      <a:rPr lang="en-US" sz="1200" dirty="0"/>
                      <a:t>Brown lentils</a:t>
                    </a:r>
                    <a:endParaRPr lang="de-DE" sz="1200" dirty="0"/>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8" y="293198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$ 1,230</a:t>
              </a:r>
            </a:p>
          </p:txBody>
        </p:sp>
      </p:grpSp>
    </p:spTree>
    <p:extLst>
      <p:ext uri="{BB962C8B-B14F-4D97-AF65-F5344CB8AC3E}">
        <p14:creationId xmlns:p14="http://schemas.microsoft.com/office/powerpoint/2010/main" val="288611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AGRICULTURE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508" y="6130224"/>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$ 1,060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263372" y="2467713"/>
                  <a:ext cx="2177442" cy="1112553"/>
                  <a:chOff x="1514448" y="2467713"/>
                  <a:chExt cx="2177442" cy="1112553"/>
                </a:xfrm>
              </p:grpSpPr>
              <p:sp>
                <p:nvSpPr>
                  <p:cNvPr id="99" name="TextBox 98">
                    <a:extLst>
                      <a:ext uri="{FF2B5EF4-FFF2-40B4-BE49-F238E27FC236}">
                        <a16:creationId xmlns:a16="http://schemas.microsoft.com/office/drawing/2014/main" id="{09B7A9F7-2EE3-4AFA-9E8C-C17568615472}"/>
                      </a:ext>
                    </a:extLst>
                  </p:cNvPr>
                  <p:cNvSpPr txBox="1"/>
                  <p:nvPr/>
                </p:nvSpPr>
                <p:spPr>
                  <a:xfrm>
                    <a:off x="1514448" y="2467713"/>
                    <a:ext cx="2177442" cy="276999"/>
                  </a:xfrm>
                  <a:prstGeom prst="rect">
                    <a:avLst/>
                  </a:prstGeom>
                  <a:noFill/>
                </p:spPr>
                <p:txBody>
                  <a:bodyPr wrap="square" rtlCol="0">
                    <a:spAutoFit/>
                  </a:bodyPr>
                  <a:lstStyle/>
                  <a:p>
                    <a:pPr algn="ctr"/>
                    <a:r>
                      <a:rPr lang="en-US" sz="1200" dirty="0"/>
                      <a:t> Chickpeas</a:t>
                    </a:r>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$ 1,070</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358010" y="3160369"/>
                  <a:ext cx="1136851" cy="461665"/>
                </a:xfrm>
                <a:prstGeom prst="rect">
                  <a:avLst/>
                </a:prstGeom>
                <a:noFill/>
              </p:spPr>
              <p:txBody>
                <a:bodyPr wrap="none" rtlCol="0">
                  <a:spAutoFit/>
                </a:bodyPr>
                <a:lstStyle/>
                <a:p>
                  <a:pPr algn="ctr"/>
                  <a:r>
                    <a:rPr lang="en-US" sz="2400" b="1" dirty="0"/>
                    <a:t>$ 2804</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60892"/>
                  <a:ext cx="1941918" cy="1114733"/>
                  <a:chOff x="1658349" y="2460892"/>
                  <a:chExt cx="1941918" cy="1114733"/>
                </a:xfrm>
              </p:grpSpPr>
              <p:sp>
                <p:nvSpPr>
                  <p:cNvPr id="139" name="TextBox 138">
                    <a:extLst>
                      <a:ext uri="{FF2B5EF4-FFF2-40B4-BE49-F238E27FC236}">
                        <a16:creationId xmlns:a16="http://schemas.microsoft.com/office/drawing/2014/main" id="{14500876-E031-4D4F-B721-54CB621A1E5B}"/>
                      </a:ext>
                    </a:extLst>
                  </p:cNvPr>
                  <p:cNvSpPr txBox="1"/>
                  <p:nvPr/>
                </p:nvSpPr>
                <p:spPr>
                  <a:xfrm>
                    <a:off x="2136063" y="2460892"/>
                    <a:ext cx="928459" cy="307777"/>
                  </a:xfrm>
                  <a:prstGeom prst="rect">
                    <a:avLst/>
                  </a:prstGeom>
                  <a:noFill/>
                </p:spPr>
                <p:txBody>
                  <a:bodyPr wrap="none" rtlCol="0">
                    <a:spAutoFit/>
                  </a:bodyPr>
                  <a:lstStyle/>
                  <a:p>
                    <a:pPr algn="ctr"/>
                    <a:r>
                      <a:rPr lang="es-ES" sz="1400" dirty="0"/>
                      <a:t>COTTON</a:t>
                    </a:r>
                    <a:endParaRPr lang="de-DE" sz="1400" dirty="0"/>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29294"/>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599986" y="3155245"/>
              <a:ext cx="1136851" cy="461665"/>
            </a:xfrm>
            <a:prstGeom prst="rect">
              <a:avLst/>
            </a:prstGeom>
            <a:noFill/>
          </p:spPr>
          <p:txBody>
            <a:bodyPr wrap="none" rtlCol="0">
              <a:spAutoFit/>
            </a:bodyPr>
            <a:lstStyle/>
            <a:p>
              <a:pPr algn="ctr"/>
              <a:r>
                <a:rPr lang="en-US" sz="2400" b="1" dirty="0"/>
                <a:t>$ 2814</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$ 380</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43182"/>
                  <a:ext cx="1941918" cy="1165571"/>
                  <a:chOff x="1658349" y="2443182"/>
                  <a:chExt cx="1941918" cy="1165571"/>
                </a:xfrm>
              </p:grpSpPr>
              <p:sp>
                <p:nvSpPr>
                  <p:cNvPr id="159" name="TextBox 158">
                    <a:extLst>
                      <a:ext uri="{FF2B5EF4-FFF2-40B4-BE49-F238E27FC236}">
                        <a16:creationId xmlns:a16="http://schemas.microsoft.com/office/drawing/2014/main" id="{2479E145-CD12-4736-8EA2-2E2FA4BC87F8}"/>
                      </a:ext>
                    </a:extLst>
                  </p:cNvPr>
                  <p:cNvSpPr txBox="1"/>
                  <p:nvPr/>
                </p:nvSpPr>
                <p:spPr>
                  <a:xfrm>
                    <a:off x="1695945" y="2443182"/>
                    <a:ext cx="1826142" cy="307777"/>
                  </a:xfrm>
                  <a:prstGeom prst="rect">
                    <a:avLst/>
                  </a:prstGeom>
                  <a:noFill/>
                </p:spPr>
                <p:txBody>
                  <a:bodyPr wrap="none" rtlCol="0">
                    <a:spAutoFit/>
                  </a:bodyPr>
                  <a:lstStyle/>
                  <a:p>
                    <a:pPr algn="ctr"/>
                    <a:r>
                      <a:rPr lang="en-US" sz="1400" dirty="0"/>
                      <a:t>THAI RICE GRADE 1</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6242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$ 390</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391794"/>
                <a:chOff x="351625" y="2305386"/>
                <a:chExt cx="5493298" cy="1391794"/>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444573" y="3160369"/>
                  <a:ext cx="963725" cy="461665"/>
                </a:xfrm>
                <a:prstGeom prst="rect">
                  <a:avLst/>
                </a:prstGeom>
                <a:noFill/>
              </p:spPr>
              <p:txBody>
                <a:bodyPr wrap="none" rtlCol="0">
                  <a:spAutoFit/>
                </a:bodyPr>
                <a:lstStyle/>
                <a:p>
                  <a:pPr algn="ctr"/>
                  <a:r>
                    <a:rPr lang="en-US" sz="2400" b="1" dirty="0"/>
                    <a:t>1,150</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502063" y="2393302"/>
                  <a:ext cx="1756862" cy="1290285"/>
                  <a:chOff x="1233997" y="2487936"/>
                  <a:chExt cx="1756862" cy="1290285"/>
                </a:xfrm>
              </p:grpSpPr>
              <p:sp>
                <p:nvSpPr>
                  <p:cNvPr id="180" name="Rectangle 179">
                    <a:extLst>
                      <a:ext uri="{FF2B5EF4-FFF2-40B4-BE49-F238E27FC236}">
                        <a16:creationId xmlns:a16="http://schemas.microsoft.com/office/drawing/2014/main" id="{93C935A1-975F-447C-9765-27322E3F4BD3}"/>
                      </a:ext>
                    </a:extLst>
                  </p:cNvPr>
                  <p:cNvSpPr/>
                  <p:nvPr/>
                </p:nvSpPr>
                <p:spPr>
                  <a:xfrm>
                    <a:off x="1233997" y="2487936"/>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2" y="2472829"/>
                  <a:ext cx="1941918" cy="1105484"/>
                  <a:chOff x="1658348" y="2472829"/>
                  <a:chExt cx="1941918" cy="1105484"/>
                </a:xfrm>
              </p:grpSpPr>
              <p:sp>
                <p:nvSpPr>
                  <p:cNvPr id="178" name="TextBox 177">
                    <a:extLst>
                      <a:ext uri="{FF2B5EF4-FFF2-40B4-BE49-F238E27FC236}">
                        <a16:creationId xmlns:a16="http://schemas.microsoft.com/office/drawing/2014/main" id="{4E87ED19-5A2C-4262-8EF8-56AA9CFE8152}"/>
                      </a:ext>
                    </a:extLst>
                  </p:cNvPr>
                  <p:cNvSpPr txBox="1"/>
                  <p:nvPr/>
                </p:nvSpPr>
                <p:spPr>
                  <a:xfrm>
                    <a:off x="2217705" y="2472829"/>
                    <a:ext cx="797013" cy="276999"/>
                  </a:xfrm>
                  <a:prstGeom prst="rect">
                    <a:avLst/>
                  </a:prstGeom>
                  <a:noFill/>
                </p:spPr>
                <p:txBody>
                  <a:bodyPr wrap="none" rtlCol="0">
                    <a:spAutoFit/>
                  </a:bodyPr>
                  <a:lstStyle/>
                  <a:p>
                    <a:pPr algn="ctr"/>
                    <a:r>
                      <a:rPr lang="en-US" sz="1200" dirty="0"/>
                      <a:t>Cashew</a:t>
                    </a:r>
                    <a:endParaRPr lang="de-DE" sz="1200" dirty="0"/>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8" y="293198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$ 1,160</a:t>
              </a:r>
            </a:p>
          </p:txBody>
        </p:sp>
      </p:grpSp>
    </p:spTree>
    <p:extLst>
      <p:ext uri="{BB962C8B-B14F-4D97-AF65-F5344CB8AC3E}">
        <p14:creationId xmlns:p14="http://schemas.microsoft.com/office/powerpoint/2010/main" val="15103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AGRICULTURE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508" y="6130224"/>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$ 410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250327" y="2405175"/>
                  <a:ext cx="2177442" cy="1175091"/>
                  <a:chOff x="1501403" y="2405175"/>
                  <a:chExt cx="2177442" cy="1175091"/>
                </a:xfrm>
              </p:grpSpPr>
              <p:sp>
                <p:nvSpPr>
                  <p:cNvPr id="99" name="TextBox 98">
                    <a:extLst>
                      <a:ext uri="{FF2B5EF4-FFF2-40B4-BE49-F238E27FC236}">
                        <a16:creationId xmlns:a16="http://schemas.microsoft.com/office/drawing/2014/main" id="{09B7A9F7-2EE3-4AFA-9E8C-C17568615472}"/>
                      </a:ext>
                    </a:extLst>
                  </p:cNvPr>
                  <p:cNvSpPr txBox="1"/>
                  <p:nvPr/>
                </p:nvSpPr>
                <p:spPr>
                  <a:xfrm>
                    <a:off x="1501403" y="2405175"/>
                    <a:ext cx="2177442" cy="461665"/>
                  </a:xfrm>
                  <a:prstGeom prst="rect">
                    <a:avLst/>
                  </a:prstGeom>
                  <a:noFill/>
                </p:spPr>
                <p:txBody>
                  <a:bodyPr wrap="square" rtlCol="0">
                    <a:spAutoFit/>
                  </a:bodyPr>
                  <a:lstStyle/>
                  <a:p>
                    <a:pPr algn="ctr"/>
                    <a:r>
                      <a:rPr lang="en-US" sz="1200" dirty="0"/>
                      <a:t>LONG GRAIN</a:t>
                    </a:r>
                  </a:p>
                  <a:p>
                    <a:pPr algn="ctr"/>
                    <a:r>
                      <a:rPr lang="en-US" sz="1200" dirty="0"/>
                      <a:t>THAI RICE</a:t>
                    </a:r>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$ 420</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$ 495</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60892"/>
                  <a:ext cx="1941918" cy="1114733"/>
                  <a:chOff x="1658349" y="2460892"/>
                  <a:chExt cx="1941918" cy="1114733"/>
                </a:xfrm>
              </p:grpSpPr>
              <p:sp>
                <p:nvSpPr>
                  <p:cNvPr id="139" name="TextBox 138">
                    <a:extLst>
                      <a:ext uri="{FF2B5EF4-FFF2-40B4-BE49-F238E27FC236}">
                        <a16:creationId xmlns:a16="http://schemas.microsoft.com/office/drawing/2014/main" id="{14500876-E031-4D4F-B721-54CB621A1E5B}"/>
                      </a:ext>
                    </a:extLst>
                  </p:cNvPr>
                  <p:cNvSpPr txBox="1"/>
                  <p:nvPr/>
                </p:nvSpPr>
                <p:spPr>
                  <a:xfrm>
                    <a:off x="2204992" y="2460892"/>
                    <a:ext cx="790601" cy="307777"/>
                  </a:xfrm>
                  <a:prstGeom prst="rect">
                    <a:avLst/>
                  </a:prstGeom>
                  <a:noFill/>
                </p:spPr>
                <p:txBody>
                  <a:bodyPr wrap="none" rtlCol="0">
                    <a:spAutoFit/>
                  </a:bodyPr>
                  <a:lstStyle/>
                  <a:p>
                    <a:pPr algn="ctr"/>
                    <a:r>
                      <a:rPr lang="es-ES" sz="1400" dirty="0"/>
                      <a:t>SUGAR</a:t>
                    </a:r>
                    <a:endParaRPr lang="de-DE" sz="1400" dirty="0"/>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29294"/>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$ 505</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$ 253</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43182"/>
                  <a:ext cx="1941918" cy="1165571"/>
                  <a:chOff x="1658349" y="2443182"/>
                  <a:chExt cx="1941918" cy="1165571"/>
                </a:xfrm>
              </p:grpSpPr>
              <p:sp>
                <p:nvSpPr>
                  <p:cNvPr id="159" name="TextBox 158">
                    <a:extLst>
                      <a:ext uri="{FF2B5EF4-FFF2-40B4-BE49-F238E27FC236}">
                        <a16:creationId xmlns:a16="http://schemas.microsoft.com/office/drawing/2014/main" id="{2479E145-CD12-4736-8EA2-2E2FA4BC87F8}"/>
                      </a:ext>
                    </a:extLst>
                  </p:cNvPr>
                  <p:cNvSpPr txBox="1"/>
                  <p:nvPr/>
                </p:nvSpPr>
                <p:spPr>
                  <a:xfrm>
                    <a:off x="1695945" y="2443182"/>
                    <a:ext cx="1826142" cy="307777"/>
                  </a:xfrm>
                  <a:prstGeom prst="rect">
                    <a:avLst/>
                  </a:prstGeom>
                  <a:noFill/>
                </p:spPr>
                <p:txBody>
                  <a:bodyPr wrap="none" rtlCol="0">
                    <a:spAutoFit/>
                  </a:bodyPr>
                  <a:lstStyle/>
                  <a:p>
                    <a:pPr algn="ctr"/>
                    <a:r>
                      <a:rPr lang="en-US" sz="1400" dirty="0"/>
                      <a:t>AMIRICAN COFFEE</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6242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$ 263</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391794"/>
                <a:chOff x="351625" y="2305386"/>
                <a:chExt cx="5493298" cy="1391794"/>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$ 715</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502063" y="2393302"/>
                  <a:ext cx="1756862" cy="1290285"/>
                  <a:chOff x="1233997" y="2487936"/>
                  <a:chExt cx="1756862" cy="1290285"/>
                </a:xfrm>
              </p:grpSpPr>
              <p:sp>
                <p:nvSpPr>
                  <p:cNvPr id="180" name="Rectangle 179">
                    <a:extLst>
                      <a:ext uri="{FF2B5EF4-FFF2-40B4-BE49-F238E27FC236}">
                        <a16:creationId xmlns:a16="http://schemas.microsoft.com/office/drawing/2014/main" id="{93C935A1-975F-447C-9765-27322E3F4BD3}"/>
                      </a:ext>
                    </a:extLst>
                  </p:cNvPr>
                  <p:cNvSpPr/>
                  <p:nvPr/>
                </p:nvSpPr>
                <p:spPr>
                  <a:xfrm>
                    <a:off x="1233997" y="2487936"/>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2" y="2472829"/>
                  <a:ext cx="1941918" cy="1105484"/>
                  <a:chOff x="1658348" y="2472829"/>
                  <a:chExt cx="1941918" cy="1105484"/>
                </a:xfrm>
              </p:grpSpPr>
              <p:sp>
                <p:nvSpPr>
                  <p:cNvPr id="178" name="TextBox 177">
                    <a:extLst>
                      <a:ext uri="{FF2B5EF4-FFF2-40B4-BE49-F238E27FC236}">
                        <a16:creationId xmlns:a16="http://schemas.microsoft.com/office/drawing/2014/main" id="{4E87ED19-5A2C-4262-8EF8-56AA9CFE8152}"/>
                      </a:ext>
                    </a:extLst>
                  </p:cNvPr>
                  <p:cNvSpPr txBox="1"/>
                  <p:nvPr/>
                </p:nvSpPr>
                <p:spPr>
                  <a:xfrm>
                    <a:off x="2329114" y="2472829"/>
                    <a:ext cx="574195" cy="276999"/>
                  </a:xfrm>
                  <a:prstGeom prst="rect">
                    <a:avLst/>
                  </a:prstGeom>
                  <a:noFill/>
                </p:spPr>
                <p:txBody>
                  <a:bodyPr wrap="none" rtlCol="0">
                    <a:spAutoFit/>
                  </a:bodyPr>
                  <a:lstStyle/>
                  <a:p>
                    <a:pPr algn="ctr"/>
                    <a:r>
                      <a:rPr lang="en-US" sz="1200" dirty="0"/>
                      <a:t>OATS</a:t>
                    </a:r>
                    <a:endParaRPr lang="de-DE" sz="1200" dirty="0"/>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8" y="293198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$ 725</a:t>
              </a:r>
            </a:p>
          </p:txBody>
        </p:sp>
      </p:grpSp>
    </p:spTree>
    <p:extLst>
      <p:ext uri="{BB962C8B-B14F-4D97-AF65-F5344CB8AC3E}">
        <p14:creationId xmlns:p14="http://schemas.microsoft.com/office/powerpoint/2010/main" val="112124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AGRICULTURE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508" y="6130224"/>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$ 2,790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267131" y="2486379"/>
                  <a:ext cx="2177442" cy="1093887"/>
                  <a:chOff x="1518207" y="2486379"/>
                  <a:chExt cx="2177442" cy="1093887"/>
                </a:xfrm>
              </p:grpSpPr>
              <p:sp>
                <p:nvSpPr>
                  <p:cNvPr id="99" name="TextBox 98">
                    <a:extLst>
                      <a:ext uri="{FF2B5EF4-FFF2-40B4-BE49-F238E27FC236}">
                        <a16:creationId xmlns:a16="http://schemas.microsoft.com/office/drawing/2014/main" id="{09B7A9F7-2EE3-4AFA-9E8C-C17568615472}"/>
                      </a:ext>
                    </a:extLst>
                  </p:cNvPr>
                  <p:cNvSpPr txBox="1"/>
                  <p:nvPr/>
                </p:nvSpPr>
                <p:spPr>
                  <a:xfrm>
                    <a:off x="1518207" y="2486379"/>
                    <a:ext cx="2177442" cy="276999"/>
                  </a:xfrm>
                  <a:prstGeom prst="rect">
                    <a:avLst/>
                  </a:prstGeom>
                  <a:noFill/>
                </p:spPr>
                <p:txBody>
                  <a:bodyPr wrap="square" rtlCol="0">
                    <a:spAutoFit/>
                  </a:bodyPr>
                  <a:lstStyle/>
                  <a:p>
                    <a:pPr algn="ctr"/>
                    <a:r>
                      <a:rPr lang="en-US" sz="1200" dirty="0"/>
                      <a:t>AMIRICAN COCOA</a:t>
                    </a:r>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$ 2,800</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$ 1,789</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460892"/>
                  <a:ext cx="1941918" cy="1114733"/>
                  <a:chOff x="1658349" y="2460892"/>
                  <a:chExt cx="1941918" cy="1114733"/>
                </a:xfrm>
              </p:grpSpPr>
              <p:sp>
                <p:nvSpPr>
                  <p:cNvPr id="139" name="TextBox 138">
                    <a:extLst>
                      <a:ext uri="{FF2B5EF4-FFF2-40B4-BE49-F238E27FC236}">
                        <a16:creationId xmlns:a16="http://schemas.microsoft.com/office/drawing/2014/main" id="{14500876-E031-4D4F-B721-54CB621A1E5B}"/>
                      </a:ext>
                    </a:extLst>
                  </p:cNvPr>
                  <p:cNvSpPr txBox="1"/>
                  <p:nvPr/>
                </p:nvSpPr>
                <p:spPr>
                  <a:xfrm>
                    <a:off x="1824279" y="2460892"/>
                    <a:ext cx="1552028" cy="307777"/>
                  </a:xfrm>
                  <a:prstGeom prst="rect">
                    <a:avLst/>
                  </a:prstGeom>
                  <a:noFill/>
                </p:spPr>
                <p:txBody>
                  <a:bodyPr wrap="none" rtlCol="0">
                    <a:spAutoFit/>
                  </a:bodyPr>
                  <a:lstStyle/>
                  <a:p>
                    <a:pPr algn="ctr"/>
                    <a:r>
                      <a:rPr lang="es-ES" sz="1400" dirty="0"/>
                      <a:t>BRITISH COCOA</a:t>
                    </a:r>
                    <a:endParaRPr lang="de-DE" sz="1400" dirty="0"/>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29294"/>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$ 1,799</a:t>
              </a:r>
            </a:p>
          </p:txBody>
        </p:sp>
      </p:grpSp>
      <p:grpSp>
        <p:nvGrpSpPr>
          <p:cNvPr id="143" name="Group 142">
            <a:extLst>
              <a:ext uri="{FF2B5EF4-FFF2-40B4-BE49-F238E27FC236}">
                <a16:creationId xmlns:a16="http://schemas.microsoft.com/office/drawing/2014/main" id="{10340E15-AE4C-4A58-96D6-0625EFCD22A0}"/>
              </a:ext>
            </a:extLst>
          </p:cNvPr>
          <p:cNvGrpSpPr/>
          <p:nvPr/>
        </p:nvGrpSpPr>
        <p:grpSpPr>
          <a:xfrm>
            <a:off x="6173021" y="4105755"/>
            <a:ext cx="5573160" cy="1765137"/>
            <a:chOff x="271763" y="2305386"/>
            <a:chExt cx="5573160" cy="1765137"/>
          </a:xfrm>
        </p:grpSpPr>
        <p:grpSp>
          <p:nvGrpSpPr>
            <p:cNvPr id="144" name="Group 143">
              <a:extLst>
                <a:ext uri="{FF2B5EF4-FFF2-40B4-BE49-F238E27FC236}">
                  <a16:creationId xmlns:a16="http://schemas.microsoft.com/office/drawing/2014/main" id="{27B813C2-B290-4BA4-B40A-F68F0FBD3293}"/>
                </a:ext>
              </a:extLst>
            </p:cNvPr>
            <p:cNvGrpSpPr/>
            <p:nvPr/>
          </p:nvGrpSpPr>
          <p:grpSpPr>
            <a:xfrm>
              <a:off x="271763" y="2305386"/>
              <a:ext cx="5573160" cy="1765137"/>
              <a:chOff x="271763" y="2305386"/>
              <a:chExt cx="5573160" cy="1765137"/>
            </a:xfrm>
          </p:grpSpPr>
          <p:sp>
            <p:nvSpPr>
              <p:cNvPr id="148" name="TextBox 147">
                <a:extLst>
                  <a:ext uri="{FF2B5EF4-FFF2-40B4-BE49-F238E27FC236}">
                    <a16:creationId xmlns:a16="http://schemas.microsoft.com/office/drawing/2014/main" id="{982F21E9-1FF7-457F-A3AE-56328A638C8A}"/>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49" name="Group 148">
                <a:extLst>
                  <a:ext uri="{FF2B5EF4-FFF2-40B4-BE49-F238E27FC236}">
                    <a16:creationId xmlns:a16="http://schemas.microsoft.com/office/drawing/2014/main" id="{2595854C-75C6-40D4-AABD-127DD52E38E1}"/>
                  </a:ext>
                </a:extLst>
              </p:cNvPr>
              <p:cNvGrpSpPr/>
              <p:nvPr/>
            </p:nvGrpSpPr>
            <p:grpSpPr>
              <a:xfrm>
                <a:off x="351625" y="2305386"/>
                <a:ext cx="5493298" cy="1391794"/>
                <a:chOff x="351625" y="2305386"/>
                <a:chExt cx="5493298" cy="1391794"/>
              </a:xfrm>
            </p:grpSpPr>
            <p:sp>
              <p:nvSpPr>
                <p:cNvPr id="150" name="TextBox 149">
                  <a:extLst>
                    <a:ext uri="{FF2B5EF4-FFF2-40B4-BE49-F238E27FC236}">
                      <a16:creationId xmlns:a16="http://schemas.microsoft.com/office/drawing/2014/main" id="{1DB02F41-45F8-4EEB-A365-C0A3F96F755B}"/>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51" name="Rectangle 150">
                  <a:extLst>
                    <a:ext uri="{FF2B5EF4-FFF2-40B4-BE49-F238E27FC236}">
                      <a16:creationId xmlns:a16="http://schemas.microsoft.com/office/drawing/2014/main" id="{DCC4D593-FCDE-4A77-BF0D-1FFB4905B746}"/>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99F01CB-E3D2-44B7-9903-873E423ECC6B}"/>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F81CFEDE-05DE-41C2-BADE-6D4E1304B31D}"/>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$ 506</a:t>
                  </a:r>
                </a:p>
              </p:txBody>
            </p:sp>
            <p:grpSp>
              <p:nvGrpSpPr>
                <p:cNvPr id="154" name="Group 153">
                  <a:extLst>
                    <a:ext uri="{FF2B5EF4-FFF2-40B4-BE49-F238E27FC236}">
                      <a16:creationId xmlns:a16="http://schemas.microsoft.com/office/drawing/2014/main" id="{3E04773D-E07A-4E63-A8C7-1E03555E8A36}"/>
                    </a:ext>
                  </a:extLst>
                </p:cNvPr>
                <p:cNvGrpSpPr/>
                <p:nvPr/>
              </p:nvGrpSpPr>
              <p:grpSpPr>
                <a:xfrm>
                  <a:off x="1499801" y="2402159"/>
                  <a:ext cx="1759124" cy="1281428"/>
                  <a:chOff x="1231735" y="2496793"/>
                  <a:chExt cx="1759124" cy="1281428"/>
                </a:xfrm>
              </p:grpSpPr>
              <p:sp>
                <p:nvSpPr>
                  <p:cNvPr id="161" name="Rectangle 160">
                    <a:extLst>
                      <a:ext uri="{FF2B5EF4-FFF2-40B4-BE49-F238E27FC236}">
                        <a16:creationId xmlns:a16="http://schemas.microsoft.com/office/drawing/2014/main" id="{FC85DB09-AE1D-4777-82FE-29D1844658F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2" name="Rectangle 161">
                    <a:extLst>
                      <a:ext uri="{FF2B5EF4-FFF2-40B4-BE49-F238E27FC236}">
                        <a16:creationId xmlns:a16="http://schemas.microsoft.com/office/drawing/2014/main" id="{2027387B-F4F2-406D-BE75-A6DCA1C2D93C}"/>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5" name="Rectangle 154">
                  <a:extLst>
                    <a:ext uri="{FF2B5EF4-FFF2-40B4-BE49-F238E27FC236}">
                      <a16:creationId xmlns:a16="http://schemas.microsoft.com/office/drawing/2014/main" id="{3542F7F4-2D8D-44F9-A939-5288B0A47F65}"/>
                    </a:ext>
                  </a:extLst>
                </p:cNvPr>
                <p:cNvSpPr/>
                <p:nvPr/>
              </p:nvSpPr>
              <p:spPr>
                <a:xfrm>
                  <a:off x="351625" y="2402159"/>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6" name="Group 155">
                  <a:extLst>
                    <a:ext uri="{FF2B5EF4-FFF2-40B4-BE49-F238E27FC236}">
                      <a16:creationId xmlns:a16="http://schemas.microsoft.com/office/drawing/2014/main" id="{45F75929-DE7B-4530-B0EE-6875AF09E04B}"/>
                    </a:ext>
                  </a:extLst>
                </p:cNvPr>
                <p:cNvGrpSpPr/>
                <p:nvPr/>
              </p:nvGrpSpPr>
              <p:grpSpPr>
                <a:xfrm>
                  <a:off x="1407273" y="2443182"/>
                  <a:ext cx="1941918" cy="1165571"/>
                  <a:chOff x="1658349" y="2443182"/>
                  <a:chExt cx="1941918" cy="1165571"/>
                </a:xfrm>
              </p:grpSpPr>
              <p:sp>
                <p:nvSpPr>
                  <p:cNvPr id="159" name="TextBox 158">
                    <a:extLst>
                      <a:ext uri="{FF2B5EF4-FFF2-40B4-BE49-F238E27FC236}">
                        <a16:creationId xmlns:a16="http://schemas.microsoft.com/office/drawing/2014/main" id="{2479E145-CD12-4736-8EA2-2E2FA4BC87F8}"/>
                      </a:ext>
                    </a:extLst>
                  </p:cNvPr>
                  <p:cNvSpPr txBox="1"/>
                  <p:nvPr/>
                </p:nvSpPr>
                <p:spPr>
                  <a:xfrm>
                    <a:off x="1792125" y="2443182"/>
                    <a:ext cx="1633781" cy="307777"/>
                  </a:xfrm>
                  <a:prstGeom prst="rect">
                    <a:avLst/>
                  </a:prstGeom>
                  <a:noFill/>
                </p:spPr>
                <p:txBody>
                  <a:bodyPr wrap="none" rtlCol="0">
                    <a:spAutoFit/>
                  </a:bodyPr>
                  <a:lstStyle/>
                  <a:p>
                    <a:pPr algn="ctr"/>
                    <a:r>
                      <a:rPr lang="en-US" sz="1400" dirty="0"/>
                      <a:t>SUGAR LONDON</a:t>
                    </a:r>
                  </a:p>
                </p:txBody>
              </p:sp>
              <p:sp>
                <p:nvSpPr>
                  <p:cNvPr id="160" name="TextBox 159">
                    <a:extLst>
                      <a:ext uri="{FF2B5EF4-FFF2-40B4-BE49-F238E27FC236}">
                        <a16:creationId xmlns:a16="http://schemas.microsoft.com/office/drawing/2014/main" id="{EFABF40B-D984-41DF-AB90-654FE2B4C2DD}"/>
                      </a:ext>
                    </a:extLst>
                  </p:cNvPr>
                  <p:cNvSpPr txBox="1"/>
                  <p:nvPr/>
                </p:nvSpPr>
                <p:spPr>
                  <a:xfrm>
                    <a:off x="1658349" y="296242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57" name="Straight Connector 156">
                  <a:extLst>
                    <a:ext uri="{FF2B5EF4-FFF2-40B4-BE49-F238E27FC236}">
                      <a16:creationId xmlns:a16="http://schemas.microsoft.com/office/drawing/2014/main" id="{15418DD8-56DA-42B7-9B04-D0D93C7E2E7E}"/>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42F750F-29AE-4FF4-B258-329FBA934FF9}"/>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5" name="TextBox 144">
              <a:extLst>
                <a:ext uri="{FF2B5EF4-FFF2-40B4-BE49-F238E27FC236}">
                  <a16:creationId xmlns:a16="http://schemas.microsoft.com/office/drawing/2014/main" id="{A78EC4BE-E062-4B81-AEA4-5F6F3B88BBBF}"/>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46" name="TextBox 145">
              <a:extLst>
                <a:ext uri="{FF2B5EF4-FFF2-40B4-BE49-F238E27FC236}">
                  <a16:creationId xmlns:a16="http://schemas.microsoft.com/office/drawing/2014/main" id="{069A1413-24B1-462D-9DF0-0CB471446CCB}"/>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47" name="TextBox 146">
              <a:extLst>
                <a:ext uri="{FF2B5EF4-FFF2-40B4-BE49-F238E27FC236}">
                  <a16:creationId xmlns:a16="http://schemas.microsoft.com/office/drawing/2014/main" id="{4442931C-6EE2-4C3D-85BF-902068CB1D8B}"/>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$ 516</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284859"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391794"/>
                <a:chOff x="351625" y="2305386"/>
                <a:chExt cx="5493298" cy="1391794"/>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$ 2,250</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502063" y="2393302"/>
                  <a:ext cx="1756862" cy="1290285"/>
                  <a:chOff x="1233997" y="2487936"/>
                  <a:chExt cx="1756862" cy="1290285"/>
                </a:xfrm>
              </p:grpSpPr>
              <p:sp>
                <p:nvSpPr>
                  <p:cNvPr id="180" name="Rectangle 179">
                    <a:extLst>
                      <a:ext uri="{FF2B5EF4-FFF2-40B4-BE49-F238E27FC236}">
                        <a16:creationId xmlns:a16="http://schemas.microsoft.com/office/drawing/2014/main" id="{93C935A1-975F-447C-9765-27322E3F4BD3}"/>
                      </a:ext>
                    </a:extLst>
                  </p:cNvPr>
                  <p:cNvSpPr/>
                  <p:nvPr/>
                </p:nvSpPr>
                <p:spPr>
                  <a:xfrm>
                    <a:off x="1233997" y="2487936"/>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2" y="2472829"/>
                  <a:ext cx="1941918" cy="1105484"/>
                  <a:chOff x="1658348" y="2472829"/>
                  <a:chExt cx="1941918" cy="1105484"/>
                </a:xfrm>
              </p:grpSpPr>
              <p:sp>
                <p:nvSpPr>
                  <p:cNvPr id="178" name="TextBox 177">
                    <a:extLst>
                      <a:ext uri="{FF2B5EF4-FFF2-40B4-BE49-F238E27FC236}">
                        <a16:creationId xmlns:a16="http://schemas.microsoft.com/office/drawing/2014/main" id="{4E87ED19-5A2C-4262-8EF8-56AA9CFE8152}"/>
                      </a:ext>
                    </a:extLst>
                  </p:cNvPr>
                  <p:cNvSpPr txBox="1"/>
                  <p:nvPr/>
                </p:nvSpPr>
                <p:spPr>
                  <a:xfrm>
                    <a:off x="1966033" y="2472829"/>
                    <a:ext cx="1300357" cy="276999"/>
                  </a:xfrm>
                  <a:prstGeom prst="rect">
                    <a:avLst/>
                  </a:prstGeom>
                  <a:noFill/>
                </p:spPr>
                <p:txBody>
                  <a:bodyPr wrap="none" rtlCol="0">
                    <a:spAutoFit/>
                  </a:bodyPr>
                  <a:lstStyle/>
                  <a:p>
                    <a:pPr algn="ctr"/>
                    <a:r>
                      <a:rPr lang="en-US" sz="1200" dirty="0"/>
                      <a:t>BRITISH COFFEE</a:t>
                    </a:r>
                    <a:endParaRPr lang="de-DE" sz="1200" dirty="0"/>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8" y="293198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$ 2,260</a:t>
              </a:r>
            </a:p>
          </p:txBody>
        </p:sp>
      </p:grpSp>
    </p:spTree>
    <p:extLst>
      <p:ext uri="{BB962C8B-B14F-4D97-AF65-F5344CB8AC3E}">
        <p14:creationId xmlns:p14="http://schemas.microsoft.com/office/powerpoint/2010/main" val="264486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AGRICULTURE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508" y="6130224"/>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2106408"/>
            <a:ext cx="5573160" cy="1765137"/>
            <a:chOff x="271763" y="2305386"/>
            <a:chExt cx="5573160" cy="1765137"/>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765137"/>
              <a:chOff x="271763" y="2305386"/>
              <a:chExt cx="5573160" cy="1765137"/>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$ 4,400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267131" y="2486379"/>
                  <a:ext cx="2177442" cy="1093887"/>
                  <a:chOff x="1518207" y="2486379"/>
                  <a:chExt cx="2177442" cy="1093887"/>
                </a:xfrm>
              </p:grpSpPr>
              <p:sp>
                <p:nvSpPr>
                  <p:cNvPr id="99" name="TextBox 98">
                    <a:extLst>
                      <a:ext uri="{FF2B5EF4-FFF2-40B4-BE49-F238E27FC236}">
                        <a16:creationId xmlns:a16="http://schemas.microsoft.com/office/drawing/2014/main" id="{09B7A9F7-2EE3-4AFA-9E8C-C17568615472}"/>
                      </a:ext>
                    </a:extLst>
                  </p:cNvPr>
                  <p:cNvSpPr txBox="1"/>
                  <p:nvPr/>
                </p:nvSpPr>
                <p:spPr>
                  <a:xfrm>
                    <a:off x="1518207" y="2486379"/>
                    <a:ext cx="2177442" cy="276999"/>
                  </a:xfrm>
                  <a:prstGeom prst="rect">
                    <a:avLst/>
                  </a:prstGeom>
                  <a:noFill/>
                </p:spPr>
                <p:txBody>
                  <a:bodyPr wrap="square" rtlCol="0">
                    <a:spAutoFit/>
                  </a:bodyPr>
                  <a:lstStyle/>
                  <a:p>
                    <a:pPr algn="ctr"/>
                    <a:r>
                      <a:rPr lang="en-US" sz="1200" dirty="0"/>
                      <a:t>CASTOR SEED</a:t>
                    </a:r>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$ 4,410</a:t>
              </a:r>
            </a:p>
          </p:txBody>
        </p:sp>
      </p:grpSp>
      <p:grpSp>
        <p:nvGrpSpPr>
          <p:cNvPr id="123" name="Group 122">
            <a:extLst>
              <a:ext uri="{FF2B5EF4-FFF2-40B4-BE49-F238E27FC236}">
                <a16:creationId xmlns:a16="http://schemas.microsoft.com/office/drawing/2014/main" id="{96BB678B-41A4-4470-AC0D-D4900A0BFAA0}"/>
              </a:ext>
            </a:extLst>
          </p:cNvPr>
          <p:cNvGrpSpPr/>
          <p:nvPr/>
        </p:nvGrpSpPr>
        <p:grpSpPr>
          <a:xfrm>
            <a:off x="6159925" y="2088462"/>
            <a:ext cx="5573160" cy="1765137"/>
            <a:chOff x="271763" y="2305386"/>
            <a:chExt cx="5573160" cy="1765137"/>
          </a:xfrm>
        </p:grpSpPr>
        <p:grpSp>
          <p:nvGrpSpPr>
            <p:cNvPr id="124" name="Group 123">
              <a:extLst>
                <a:ext uri="{FF2B5EF4-FFF2-40B4-BE49-F238E27FC236}">
                  <a16:creationId xmlns:a16="http://schemas.microsoft.com/office/drawing/2014/main" id="{4C172FFB-D764-42FA-986E-336F80A2A965}"/>
                </a:ext>
              </a:extLst>
            </p:cNvPr>
            <p:cNvGrpSpPr/>
            <p:nvPr/>
          </p:nvGrpSpPr>
          <p:grpSpPr>
            <a:xfrm>
              <a:off x="271763" y="2305386"/>
              <a:ext cx="5573160" cy="1765137"/>
              <a:chOff x="271763" y="2305386"/>
              <a:chExt cx="5573160" cy="1765137"/>
            </a:xfrm>
          </p:grpSpPr>
          <p:sp>
            <p:nvSpPr>
              <p:cNvPr id="128" name="TextBox 127">
                <a:extLst>
                  <a:ext uri="{FF2B5EF4-FFF2-40B4-BE49-F238E27FC236}">
                    <a16:creationId xmlns:a16="http://schemas.microsoft.com/office/drawing/2014/main" id="{421B7F32-2568-4D8A-8163-0FF17F4C25AE}"/>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29" name="Group 128">
                <a:extLst>
                  <a:ext uri="{FF2B5EF4-FFF2-40B4-BE49-F238E27FC236}">
                    <a16:creationId xmlns:a16="http://schemas.microsoft.com/office/drawing/2014/main" id="{1927DE00-DCCE-4993-B4DF-10A2946DC0A4}"/>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5DEA42BE-A59A-4D52-969C-2BE6E36DA977}"/>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60743B82-22FE-430D-BD26-09F6F78F993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63D170D-3361-475F-A35C-8BDA41E284A8}"/>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8FE8132-3744-4290-86FA-608809309293}"/>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$ 1,150</a:t>
                  </a:r>
                </a:p>
              </p:txBody>
            </p:sp>
            <p:grpSp>
              <p:nvGrpSpPr>
                <p:cNvPr id="134" name="Group 133">
                  <a:extLst>
                    <a:ext uri="{FF2B5EF4-FFF2-40B4-BE49-F238E27FC236}">
                      <a16:creationId xmlns:a16="http://schemas.microsoft.com/office/drawing/2014/main" id="{C62ECCB8-54CC-4649-BEA5-8F203C607D85}"/>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D6EA2753-8A88-41B0-BDE8-AD19573C86B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4319C10E-02EF-477C-9BF2-A36F76BFE94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1A2D518D-F927-4B4B-881E-D049E6EA862A}"/>
                    </a:ext>
                  </a:extLst>
                </p:cNvPr>
                <p:cNvSpPr/>
                <p:nvPr/>
              </p:nvSpPr>
              <p:spPr>
                <a:xfrm>
                  <a:off x="351625" y="2402159"/>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nvGrpSpPr>
                <p:cNvPr id="136" name="Group 135">
                  <a:extLst>
                    <a:ext uri="{FF2B5EF4-FFF2-40B4-BE49-F238E27FC236}">
                      <a16:creationId xmlns:a16="http://schemas.microsoft.com/office/drawing/2014/main" id="{F0CD50CD-DD83-4262-9AB5-50CB33BAA4AB}"/>
                    </a:ext>
                  </a:extLst>
                </p:cNvPr>
                <p:cNvGrpSpPr/>
                <p:nvPr/>
              </p:nvGrpSpPr>
              <p:grpSpPr>
                <a:xfrm>
                  <a:off x="1407273" y="2362821"/>
                  <a:ext cx="1941918" cy="1212804"/>
                  <a:chOff x="1658349" y="2362821"/>
                  <a:chExt cx="1941918" cy="1212804"/>
                </a:xfrm>
              </p:grpSpPr>
              <p:sp>
                <p:nvSpPr>
                  <p:cNvPr id="139" name="TextBox 138">
                    <a:extLst>
                      <a:ext uri="{FF2B5EF4-FFF2-40B4-BE49-F238E27FC236}">
                        <a16:creationId xmlns:a16="http://schemas.microsoft.com/office/drawing/2014/main" id="{14500876-E031-4D4F-B721-54CB621A1E5B}"/>
                      </a:ext>
                    </a:extLst>
                  </p:cNvPr>
                  <p:cNvSpPr txBox="1"/>
                  <p:nvPr/>
                </p:nvSpPr>
                <p:spPr>
                  <a:xfrm>
                    <a:off x="1779637" y="2362821"/>
                    <a:ext cx="1713931" cy="523220"/>
                  </a:xfrm>
                  <a:prstGeom prst="rect">
                    <a:avLst/>
                  </a:prstGeom>
                  <a:noFill/>
                </p:spPr>
                <p:txBody>
                  <a:bodyPr wrap="none" rtlCol="0">
                    <a:spAutoFit/>
                  </a:bodyPr>
                  <a:lstStyle/>
                  <a:p>
                    <a:pPr algn="ctr"/>
                    <a:r>
                      <a:rPr lang="es-ES" sz="1400" dirty="0"/>
                      <a:t>BASMATTI INDIAN </a:t>
                    </a:r>
                  </a:p>
                  <a:p>
                    <a:pPr algn="ctr"/>
                    <a:r>
                      <a:rPr lang="es-ES" sz="1400" dirty="0"/>
                      <a:t>RICE 1121</a:t>
                    </a:r>
                    <a:endParaRPr lang="de-DE" sz="1400" dirty="0"/>
                  </a:p>
                </p:txBody>
              </p:sp>
              <p:sp>
                <p:nvSpPr>
                  <p:cNvPr id="140" name="TextBox 139">
                    <a:extLst>
                      <a:ext uri="{FF2B5EF4-FFF2-40B4-BE49-F238E27FC236}">
                        <a16:creationId xmlns:a16="http://schemas.microsoft.com/office/drawing/2014/main" id="{222FDFFB-67AE-473B-81CF-4B57E1E76D16}"/>
                      </a:ext>
                    </a:extLst>
                  </p:cNvPr>
                  <p:cNvSpPr txBox="1"/>
                  <p:nvPr/>
                </p:nvSpPr>
                <p:spPr>
                  <a:xfrm>
                    <a:off x="1658349" y="2929294"/>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37" name="Straight Connector 136">
                  <a:extLst>
                    <a:ext uri="{FF2B5EF4-FFF2-40B4-BE49-F238E27FC236}">
                      <a16:creationId xmlns:a16="http://schemas.microsoft.com/office/drawing/2014/main" id="{2FCE34F5-71A4-4F29-A194-27DFEC5BF6D2}"/>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D3822A-5E37-4038-BC11-A41D978ACDEC}"/>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4AA627BE-8D89-49D3-A842-E6B9DFC63D14}"/>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26" name="TextBox 125">
              <a:extLst>
                <a:ext uri="{FF2B5EF4-FFF2-40B4-BE49-F238E27FC236}">
                  <a16:creationId xmlns:a16="http://schemas.microsoft.com/office/drawing/2014/main" id="{1A816228-5D6F-485F-8308-5B11CC81AC6C}"/>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27" name="TextBox 126">
              <a:extLst>
                <a:ext uri="{FF2B5EF4-FFF2-40B4-BE49-F238E27FC236}">
                  <a16:creationId xmlns:a16="http://schemas.microsoft.com/office/drawing/2014/main" id="{DBD35C5D-FDE1-4978-A7A5-E5A78DA88489}"/>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$ 1,160</a:t>
              </a:r>
            </a:p>
          </p:txBody>
        </p:sp>
      </p:grpSp>
      <p:grpSp>
        <p:nvGrpSpPr>
          <p:cNvPr id="107" name="Group 106">
            <a:extLst>
              <a:ext uri="{FF2B5EF4-FFF2-40B4-BE49-F238E27FC236}">
                <a16:creationId xmlns:a16="http://schemas.microsoft.com/office/drawing/2014/main" id="{63A96AC9-4994-4370-8E47-1E08D7D79774}"/>
              </a:ext>
            </a:extLst>
          </p:cNvPr>
          <p:cNvGrpSpPr/>
          <p:nvPr/>
        </p:nvGrpSpPr>
        <p:grpSpPr>
          <a:xfrm>
            <a:off x="3126671" y="4114611"/>
            <a:ext cx="5573160" cy="1765137"/>
            <a:chOff x="271763" y="2305386"/>
            <a:chExt cx="5573160" cy="1765137"/>
          </a:xfrm>
        </p:grpSpPr>
        <p:grpSp>
          <p:nvGrpSpPr>
            <p:cNvPr id="108" name="Group 107">
              <a:extLst>
                <a:ext uri="{FF2B5EF4-FFF2-40B4-BE49-F238E27FC236}">
                  <a16:creationId xmlns:a16="http://schemas.microsoft.com/office/drawing/2014/main" id="{BE409124-06C5-4D41-98DC-1B83AC1AC146}"/>
                </a:ext>
              </a:extLst>
            </p:cNvPr>
            <p:cNvGrpSpPr/>
            <p:nvPr/>
          </p:nvGrpSpPr>
          <p:grpSpPr>
            <a:xfrm>
              <a:off x="271763" y="2305386"/>
              <a:ext cx="5573160" cy="1765137"/>
              <a:chOff x="271763" y="2305386"/>
              <a:chExt cx="5573160" cy="1765137"/>
            </a:xfrm>
          </p:grpSpPr>
          <p:sp>
            <p:nvSpPr>
              <p:cNvPr id="167" name="TextBox 166">
                <a:extLst>
                  <a:ext uri="{FF2B5EF4-FFF2-40B4-BE49-F238E27FC236}">
                    <a16:creationId xmlns:a16="http://schemas.microsoft.com/office/drawing/2014/main" id="{1581B84D-AF0E-40FA-9C42-DF9DC4F8DBCB}"/>
                  </a:ext>
                </a:extLst>
              </p:cNvPr>
              <p:cNvSpPr txBox="1"/>
              <p:nvPr/>
            </p:nvSpPr>
            <p:spPr>
              <a:xfrm>
                <a:off x="271763" y="3824302"/>
                <a:ext cx="4536407" cy="246221"/>
              </a:xfrm>
              <a:prstGeom prst="rect">
                <a:avLst/>
              </a:prstGeom>
              <a:noFill/>
            </p:spPr>
            <p:txBody>
              <a:bodyPr wrap="square" rtlCol="0">
                <a:spAutoFit/>
              </a:bodyPr>
              <a:lstStyle/>
              <a:p>
                <a:r>
                  <a:rPr lang="en-US" sz="1000" b="1" dirty="0"/>
                  <a:t>Commission: USD 5.00 seller side, USD 5.00 Buyer side Per</a:t>
                </a:r>
              </a:p>
            </p:txBody>
          </p:sp>
          <p:grpSp>
            <p:nvGrpSpPr>
              <p:cNvPr id="168" name="Group 167">
                <a:extLst>
                  <a:ext uri="{FF2B5EF4-FFF2-40B4-BE49-F238E27FC236}">
                    <a16:creationId xmlns:a16="http://schemas.microsoft.com/office/drawing/2014/main" id="{66A60C01-382B-49D8-96A8-BCAD8A2BFB47}"/>
                  </a:ext>
                </a:extLst>
              </p:cNvPr>
              <p:cNvGrpSpPr/>
              <p:nvPr/>
            </p:nvGrpSpPr>
            <p:grpSpPr>
              <a:xfrm>
                <a:off x="351625" y="2305386"/>
                <a:ext cx="5493298" cy="1391794"/>
                <a:chOff x="351625" y="2305386"/>
                <a:chExt cx="5493298" cy="1391794"/>
              </a:xfrm>
            </p:grpSpPr>
            <p:sp>
              <p:nvSpPr>
                <p:cNvPr id="169" name="TextBox 168">
                  <a:extLst>
                    <a:ext uri="{FF2B5EF4-FFF2-40B4-BE49-F238E27FC236}">
                      <a16:creationId xmlns:a16="http://schemas.microsoft.com/office/drawing/2014/main" id="{8710422A-EC9C-41AC-9BA4-BC095FCAA8B1}"/>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0" name="Rectangle 169">
                  <a:extLst>
                    <a:ext uri="{FF2B5EF4-FFF2-40B4-BE49-F238E27FC236}">
                      <a16:creationId xmlns:a16="http://schemas.microsoft.com/office/drawing/2014/main" id="{7E570FA8-EADF-4292-9EF8-449E4C516FA4}"/>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38793E67-56E7-46D5-9665-F8F91311BF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85C6D-EA81-45AD-B529-AA6A245B4BF6}"/>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$ 3,180</a:t>
                  </a:r>
                </a:p>
              </p:txBody>
            </p:sp>
            <p:grpSp>
              <p:nvGrpSpPr>
                <p:cNvPr id="173" name="Group 172">
                  <a:extLst>
                    <a:ext uri="{FF2B5EF4-FFF2-40B4-BE49-F238E27FC236}">
                      <a16:creationId xmlns:a16="http://schemas.microsoft.com/office/drawing/2014/main" id="{1B05B932-E32C-4FB8-84AC-5DA2147CE55A}"/>
                    </a:ext>
                  </a:extLst>
                </p:cNvPr>
                <p:cNvGrpSpPr/>
                <p:nvPr/>
              </p:nvGrpSpPr>
              <p:grpSpPr>
                <a:xfrm>
                  <a:off x="1502063" y="2393302"/>
                  <a:ext cx="1756862" cy="1290285"/>
                  <a:chOff x="1233997" y="2487936"/>
                  <a:chExt cx="1756862" cy="1290285"/>
                </a:xfrm>
              </p:grpSpPr>
              <p:sp>
                <p:nvSpPr>
                  <p:cNvPr id="180" name="Rectangle 179">
                    <a:extLst>
                      <a:ext uri="{FF2B5EF4-FFF2-40B4-BE49-F238E27FC236}">
                        <a16:creationId xmlns:a16="http://schemas.microsoft.com/office/drawing/2014/main" id="{93C935A1-975F-447C-9765-27322E3F4BD3}"/>
                      </a:ext>
                    </a:extLst>
                  </p:cNvPr>
                  <p:cNvSpPr/>
                  <p:nvPr/>
                </p:nvSpPr>
                <p:spPr>
                  <a:xfrm>
                    <a:off x="1233997" y="2487936"/>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Rectangle 180">
                    <a:extLst>
                      <a:ext uri="{FF2B5EF4-FFF2-40B4-BE49-F238E27FC236}">
                        <a16:creationId xmlns:a16="http://schemas.microsoft.com/office/drawing/2014/main" id="{9A74D498-0DDD-4CE5-9CB6-7BEBBCEA45E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4" name="Rectangle 173">
                  <a:extLst>
                    <a:ext uri="{FF2B5EF4-FFF2-40B4-BE49-F238E27FC236}">
                      <a16:creationId xmlns:a16="http://schemas.microsoft.com/office/drawing/2014/main" id="{C9726DD5-8959-4E3E-A0EA-BFCB943640B5}"/>
                    </a:ext>
                  </a:extLst>
                </p:cNvPr>
                <p:cNvSpPr/>
                <p:nvPr/>
              </p:nvSpPr>
              <p:spPr>
                <a:xfrm>
                  <a:off x="351625" y="2402159"/>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5" name="Group 174">
                  <a:extLst>
                    <a:ext uri="{FF2B5EF4-FFF2-40B4-BE49-F238E27FC236}">
                      <a16:creationId xmlns:a16="http://schemas.microsoft.com/office/drawing/2014/main" id="{1EADAD51-D226-465A-B35A-3DE0F8D8043F}"/>
                    </a:ext>
                  </a:extLst>
                </p:cNvPr>
                <p:cNvGrpSpPr/>
                <p:nvPr/>
              </p:nvGrpSpPr>
              <p:grpSpPr>
                <a:xfrm>
                  <a:off x="1407272" y="2472829"/>
                  <a:ext cx="1941918" cy="1105484"/>
                  <a:chOff x="1658348" y="2472829"/>
                  <a:chExt cx="1941918" cy="1105484"/>
                </a:xfrm>
              </p:grpSpPr>
              <p:sp>
                <p:nvSpPr>
                  <p:cNvPr id="178" name="TextBox 177">
                    <a:extLst>
                      <a:ext uri="{FF2B5EF4-FFF2-40B4-BE49-F238E27FC236}">
                        <a16:creationId xmlns:a16="http://schemas.microsoft.com/office/drawing/2014/main" id="{4E87ED19-5A2C-4262-8EF8-56AA9CFE8152}"/>
                      </a:ext>
                    </a:extLst>
                  </p:cNvPr>
                  <p:cNvSpPr txBox="1"/>
                  <p:nvPr/>
                </p:nvSpPr>
                <p:spPr>
                  <a:xfrm>
                    <a:off x="2237743" y="2472829"/>
                    <a:ext cx="756937" cy="276999"/>
                  </a:xfrm>
                  <a:prstGeom prst="rect">
                    <a:avLst/>
                  </a:prstGeom>
                  <a:noFill/>
                </p:spPr>
                <p:txBody>
                  <a:bodyPr wrap="none" rtlCol="0">
                    <a:spAutoFit/>
                  </a:bodyPr>
                  <a:lstStyle/>
                  <a:p>
                    <a:pPr algn="ctr"/>
                    <a:r>
                      <a:rPr lang="en-US" sz="1200" dirty="0"/>
                      <a:t>SESAME</a:t>
                    </a:r>
                    <a:endParaRPr lang="de-DE" sz="1200" dirty="0"/>
                  </a:p>
                </p:txBody>
              </p:sp>
              <p:sp>
                <p:nvSpPr>
                  <p:cNvPr id="179" name="TextBox 178">
                    <a:extLst>
                      <a:ext uri="{FF2B5EF4-FFF2-40B4-BE49-F238E27FC236}">
                        <a16:creationId xmlns:a16="http://schemas.microsoft.com/office/drawing/2014/main" id="{2DC24845-C43A-4CCE-AB95-2DE7D19547C8}"/>
                      </a:ext>
                    </a:extLst>
                  </p:cNvPr>
                  <p:cNvSpPr txBox="1"/>
                  <p:nvPr/>
                </p:nvSpPr>
                <p:spPr>
                  <a:xfrm>
                    <a:off x="1658348" y="2931982"/>
                    <a:ext cx="1941918" cy="646331"/>
                  </a:xfrm>
                  <a:prstGeom prst="rect">
                    <a:avLst/>
                  </a:prstGeom>
                  <a:noFill/>
                </p:spPr>
                <p:txBody>
                  <a:bodyPr wrap="square" rtlCol="0">
                    <a:spAutoFit/>
                  </a:bodyPr>
                  <a:lstStyle/>
                  <a:p>
                    <a:pPr algn="ctr"/>
                    <a:r>
                      <a:rPr lang="en-US" sz="900" b="1" dirty="0"/>
                      <a:t>Minimum of10,000 MT / month </a:t>
                    </a:r>
                  </a:p>
                  <a:p>
                    <a:pPr algn="ctr"/>
                    <a:r>
                      <a:rPr lang="en-US" sz="900" b="1" dirty="0"/>
                      <a:t>and Maximum of 100,000 MT / </a:t>
                    </a:r>
                  </a:p>
                  <a:p>
                    <a:pPr algn="ctr"/>
                    <a:r>
                      <a:rPr lang="en-US" sz="900" b="1" dirty="0"/>
                      <a:t>month</a:t>
                    </a:r>
                  </a:p>
                  <a:p>
                    <a:pPr algn="ctr"/>
                    <a:r>
                      <a:rPr lang="en-US" sz="900" b="1" dirty="0"/>
                      <a:t>Origin: Russia-UKRAINE-USA</a:t>
                    </a:r>
                  </a:p>
                </p:txBody>
              </p:sp>
            </p:grpSp>
            <p:cxnSp>
              <p:nvCxnSpPr>
                <p:cNvPr id="176" name="Straight Connector 175">
                  <a:extLst>
                    <a:ext uri="{FF2B5EF4-FFF2-40B4-BE49-F238E27FC236}">
                      <a16:creationId xmlns:a16="http://schemas.microsoft.com/office/drawing/2014/main" id="{E05E9B30-2DCF-47F4-A09A-51A622E543BF}"/>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B18566A-E34C-4FD7-8649-6F1014DF6A93}"/>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666860EA-A7BE-41B9-BECA-6AB61F9D266B}"/>
                </a:ext>
              </a:extLst>
            </p:cNvPr>
            <p:cNvSpPr txBox="1"/>
            <p:nvPr/>
          </p:nvSpPr>
          <p:spPr>
            <a:xfrm>
              <a:off x="4647537" y="2799165"/>
              <a:ext cx="1043876" cy="400110"/>
            </a:xfrm>
            <a:prstGeom prst="rect">
              <a:avLst/>
            </a:prstGeom>
            <a:noFill/>
          </p:spPr>
          <p:txBody>
            <a:bodyPr wrap="none" rtlCol="0">
              <a:spAutoFit/>
            </a:bodyPr>
            <a:lstStyle/>
            <a:p>
              <a:pPr algn="ctr"/>
              <a:r>
                <a:rPr lang="en-US" sz="2000" dirty="0"/>
                <a:t>GROSS</a:t>
              </a:r>
            </a:p>
          </p:txBody>
        </p:sp>
        <p:sp>
          <p:nvSpPr>
            <p:cNvPr id="110" name="TextBox 109">
              <a:extLst>
                <a:ext uri="{FF2B5EF4-FFF2-40B4-BE49-F238E27FC236}">
                  <a16:creationId xmlns:a16="http://schemas.microsoft.com/office/drawing/2014/main" id="{388911A8-9C59-40E2-B15B-E4FBC014E3A7}"/>
                </a:ext>
              </a:extLst>
            </p:cNvPr>
            <p:cNvSpPr txBox="1"/>
            <p:nvPr/>
          </p:nvSpPr>
          <p:spPr>
            <a:xfrm>
              <a:off x="3652248" y="2796567"/>
              <a:ext cx="620683" cy="400110"/>
            </a:xfrm>
            <a:prstGeom prst="rect">
              <a:avLst/>
            </a:prstGeom>
            <a:noFill/>
          </p:spPr>
          <p:txBody>
            <a:bodyPr wrap="none" rtlCol="0">
              <a:spAutoFit/>
            </a:bodyPr>
            <a:lstStyle/>
            <a:p>
              <a:pPr algn="ctr"/>
              <a:r>
                <a:rPr lang="en-US" sz="2000" dirty="0"/>
                <a:t>NET</a:t>
              </a:r>
            </a:p>
          </p:txBody>
        </p:sp>
        <p:sp>
          <p:nvSpPr>
            <p:cNvPr id="166" name="TextBox 165">
              <a:extLst>
                <a:ext uri="{FF2B5EF4-FFF2-40B4-BE49-F238E27FC236}">
                  <a16:creationId xmlns:a16="http://schemas.microsoft.com/office/drawing/2014/main" id="{0A28E14D-CF3F-4EB3-801D-0BF533967A7B}"/>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$ 3,190</a:t>
              </a:r>
            </a:p>
          </p:txBody>
        </p:sp>
      </p:grpSp>
    </p:spTree>
    <p:extLst>
      <p:ext uri="{BB962C8B-B14F-4D97-AF65-F5344CB8AC3E}">
        <p14:creationId xmlns:p14="http://schemas.microsoft.com/office/powerpoint/2010/main" val="4231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RICE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91776" y="2918219"/>
            <a:ext cx="3705149" cy="2062103"/>
          </a:xfrm>
          <a:prstGeom prst="rect">
            <a:avLst/>
          </a:prstGeom>
          <a:noFill/>
        </p:spPr>
        <p:txBody>
          <a:bodyPr wrap="squar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116882" y="1609673"/>
            <a:ext cx="3570710" cy="1138773"/>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508" y="6130224"/>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CFEC8FF-DEBA-45C3-B65A-A47EF44EAE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5331" y="592949"/>
            <a:ext cx="5971169" cy="5470289"/>
          </a:xfrm>
          <a:prstGeom prst="rect">
            <a:avLst/>
          </a:prstGeom>
        </p:spPr>
      </p:pic>
      <p:sp>
        <p:nvSpPr>
          <p:cNvPr id="86" name="TextBox 85">
            <a:extLst>
              <a:ext uri="{FF2B5EF4-FFF2-40B4-BE49-F238E27FC236}">
                <a16:creationId xmlns:a16="http://schemas.microsoft.com/office/drawing/2014/main" id="{086795E6-C089-40F8-8FB4-DAFB7AE6D9E8}"/>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87" name="Picture 86">
            <a:extLst>
              <a:ext uri="{FF2B5EF4-FFF2-40B4-BE49-F238E27FC236}">
                <a16:creationId xmlns:a16="http://schemas.microsoft.com/office/drawing/2014/main" id="{67877089-CA38-4239-A56E-D3332756155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90" name="Rounded Rectangle 76">
            <a:hlinkClick r:id="" action="ppaction://hlinkshowjump?jump=nextslide"/>
            <a:extLst>
              <a:ext uri="{FF2B5EF4-FFF2-40B4-BE49-F238E27FC236}">
                <a16:creationId xmlns:a16="http://schemas.microsoft.com/office/drawing/2014/main" id="{D794F9C8-832E-408E-86A1-EE8ACDF3E2DD}"/>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43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OILS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4263799"/>
            <a:ext cx="5607201" cy="1919026"/>
            <a:chOff x="271763" y="2305386"/>
            <a:chExt cx="5607201" cy="1919026"/>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919026"/>
              <a:chOff x="271763" y="2305386"/>
              <a:chExt cx="5573160" cy="1919026"/>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638856" cy="400110"/>
              </a:xfrm>
              <a:prstGeom prst="rect">
                <a:avLst/>
              </a:prstGeom>
              <a:noFill/>
            </p:spPr>
            <p:txBody>
              <a:bodyPr wrap="square" rtlCol="0">
                <a:spAutoFit/>
              </a:bodyPr>
              <a:lstStyle/>
              <a:p>
                <a:r>
                  <a:rPr lang="en-US" sz="1000" b="1" dirty="0"/>
                  <a:t>Commission: USD 5.00 seller side, USD 5.00 Buyer side Per Metric Ton</a:t>
                </a:r>
              </a:p>
              <a:p>
                <a:r>
                  <a:rPr lang="en-US" sz="1000" b="1" dirty="0">
                    <a:solidFill>
                      <a:srgbClr val="FF0000"/>
                    </a:solidFill>
                  </a:rPr>
                  <a:t>Any kind of oils, the payment method will be 30% advance and 70% LC</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$ 1,425</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407273" y="2470731"/>
                  <a:ext cx="1941918" cy="1077890"/>
                  <a:chOff x="1658349" y="2470731"/>
                  <a:chExt cx="1941918" cy="1077890"/>
                </a:xfrm>
              </p:grpSpPr>
              <p:sp>
                <p:nvSpPr>
                  <p:cNvPr id="99" name="TextBox 98">
                    <a:extLst>
                      <a:ext uri="{FF2B5EF4-FFF2-40B4-BE49-F238E27FC236}">
                        <a16:creationId xmlns:a16="http://schemas.microsoft.com/office/drawing/2014/main" id="{09B7A9F7-2EE3-4AFA-9E8C-C17568615472}"/>
                      </a:ext>
                    </a:extLst>
                  </p:cNvPr>
                  <p:cNvSpPr txBox="1"/>
                  <p:nvPr/>
                </p:nvSpPr>
                <p:spPr>
                  <a:xfrm>
                    <a:off x="1726377" y="2470731"/>
                    <a:ext cx="1757212" cy="307777"/>
                  </a:xfrm>
                  <a:prstGeom prst="rect">
                    <a:avLst/>
                  </a:prstGeom>
                  <a:noFill/>
                </p:spPr>
                <p:txBody>
                  <a:bodyPr wrap="none" rtlCol="0">
                    <a:spAutoFit/>
                  </a:bodyPr>
                  <a:lstStyle/>
                  <a:p>
                    <a:pPr algn="ctr"/>
                    <a:r>
                      <a:rPr lang="de-DE" sz="1400" dirty="0"/>
                      <a:t>CRUDE CORN OIL </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3040790"/>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459986" y="2799165"/>
              <a:ext cx="1418978" cy="400110"/>
            </a:xfrm>
            <a:prstGeom prst="rect">
              <a:avLst/>
            </a:prstGeom>
            <a:noFill/>
          </p:spPr>
          <p:txBody>
            <a:bodyPr wrap="none" rtlCol="0">
              <a:spAutoFit/>
            </a:bodyPr>
            <a:lstStyle/>
            <a:p>
              <a:pPr algn="ctr"/>
              <a:r>
                <a:rPr lang="en-US" sz="2000" dirty="0"/>
                <a:t>FLEXITANK</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576907" y="2796567"/>
              <a:ext cx="771366" cy="400110"/>
            </a:xfrm>
            <a:prstGeom prst="rect">
              <a:avLst/>
            </a:prstGeom>
            <a:noFill/>
          </p:spPr>
          <p:txBody>
            <a:bodyPr wrap="none" rtlCol="0">
              <a:spAutoFit/>
            </a:bodyPr>
            <a:lstStyle/>
            <a:p>
              <a:pPr algn="ctr"/>
              <a:r>
                <a:rPr lang="en-US" sz="2000" dirty="0"/>
                <a:t>BULK</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$ 1,465</a:t>
              </a:r>
            </a:p>
          </p:txBody>
        </p:sp>
      </p:grpSp>
      <p:grpSp>
        <p:nvGrpSpPr>
          <p:cNvPr id="230" name="Group 229">
            <a:extLst>
              <a:ext uri="{FF2B5EF4-FFF2-40B4-BE49-F238E27FC236}">
                <a16:creationId xmlns:a16="http://schemas.microsoft.com/office/drawing/2014/main" id="{A07D3DDA-6934-408A-BAD1-4EFC196A9099}"/>
              </a:ext>
            </a:extLst>
          </p:cNvPr>
          <p:cNvGrpSpPr/>
          <p:nvPr/>
        </p:nvGrpSpPr>
        <p:grpSpPr>
          <a:xfrm>
            <a:off x="6277083" y="2271312"/>
            <a:ext cx="5546832" cy="2013287"/>
            <a:chOff x="319342" y="2285437"/>
            <a:chExt cx="5546832" cy="2013287"/>
          </a:xfrm>
        </p:grpSpPr>
        <p:grpSp>
          <p:nvGrpSpPr>
            <p:cNvPr id="231" name="Group 230">
              <a:extLst>
                <a:ext uri="{FF2B5EF4-FFF2-40B4-BE49-F238E27FC236}">
                  <a16:creationId xmlns:a16="http://schemas.microsoft.com/office/drawing/2014/main" id="{DCC9D180-BC6C-4938-B605-F4F58CF8C578}"/>
                </a:ext>
              </a:extLst>
            </p:cNvPr>
            <p:cNvGrpSpPr/>
            <p:nvPr/>
          </p:nvGrpSpPr>
          <p:grpSpPr>
            <a:xfrm>
              <a:off x="319342" y="2285437"/>
              <a:ext cx="5546832" cy="2013287"/>
              <a:chOff x="6340464" y="2280369"/>
              <a:chExt cx="5546832" cy="2013287"/>
            </a:xfrm>
          </p:grpSpPr>
          <p:grpSp>
            <p:nvGrpSpPr>
              <p:cNvPr id="233" name="Group 232">
                <a:extLst>
                  <a:ext uri="{FF2B5EF4-FFF2-40B4-BE49-F238E27FC236}">
                    <a16:creationId xmlns:a16="http://schemas.microsoft.com/office/drawing/2014/main" id="{DEAE67AD-9C93-4C08-8206-9A508AB3C249}"/>
                  </a:ext>
                </a:extLst>
              </p:cNvPr>
              <p:cNvGrpSpPr/>
              <p:nvPr/>
            </p:nvGrpSpPr>
            <p:grpSpPr>
              <a:xfrm>
                <a:off x="6340464" y="2280369"/>
                <a:ext cx="5505231" cy="2013287"/>
                <a:chOff x="6340464" y="2280369"/>
                <a:chExt cx="5505231" cy="2013287"/>
              </a:xfrm>
            </p:grpSpPr>
            <p:grpSp>
              <p:nvGrpSpPr>
                <p:cNvPr id="238" name="Group 237">
                  <a:extLst>
                    <a:ext uri="{FF2B5EF4-FFF2-40B4-BE49-F238E27FC236}">
                      <a16:creationId xmlns:a16="http://schemas.microsoft.com/office/drawing/2014/main" id="{D0D52A78-1930-4B64-B709-9F923F308239}"/>
                    </a:ext>
                  </a:extLst>
                </p:cNvPr>
                <p:cNvGrpSpPr/>
                <p:nvPr/>
              </p:nvGrpSpPr>
              <p:grpSpPr>
                <a:xfrm>
                  <a:off x="6352397" y="2280369"/>
                  <a:ext cx="5493298" cy="1775612"/>
                  <a:chOff x="6352397" y="2280369"/>
                  <a:chExt cx="5493298" cy="1775612"/>
                </a:xfrm>
              </p:grpSpPr>
              <p:sp>
                <p:nvSpPr>
                  <p:cNvPr id="240" name="TextBox 239">
                    <a:extLst>
                      <a:ext uri="{FF2B5EF4-FFF2-40B4-BE49-F238E27FC236}">
                        <a16:creationId xmlns:a16="http://schemas.microsoft.com/office/drawing/2014/main" id="{EA83D460-4C1D-4EC3-A4EB-9C7A494C043D}"/>
                      </a:ext>
                    </a:extLst>
                  </p:cNvPr>
                  <p:cNvSpPr txBox="1"/>
                  <p:nvPr/>
                </p:nvSpPr>
                <p:spPr>
                  <a:xfrm>
                    <a:off x="10101978" y="2280369"/>
                    <a:ext cx="871136" cy="521651"/>
                  </a:xfrm>
                  <a:prstGeom prst="rect">
                    <a:avLst/>
                  </a:prstGeom>
                  <a:noFill/>
                </p:spPr>
                <p:txBody>
                  <a:bodyPr wrap="none" rtlCol="0">
                    <a:spAutoFit/>
                  </a:bodyPr>
                  <a:lstStyle/>
                  <a:p>
                    <a:pPr algn="ctr"/>
                    <a:r>
                      <a:rPr lang="en-US" sz="3200" dirty="0"/>
                      <a:t>FOB</a:t>
                    </a:r>
                  </a:p>
                </p:txBody>
              </p:sp>
              <p:sp>
                <p:nvSpPr>
                  <p:cNvPr id="241" name="Rectangle 240">
                    <a:extLst>
                      <a:ext uri="{FF2B5EF4-FFF2-40B4-BE49-F238E27FC236}">
                        <a16:creationId xmlns:a16="http://schemas.microsoft.com/office/drawing/2014/main" id="{D8D215DD-E161-4EB4-8CE6-EF3A83886C0C}"/>
                      </a:ext>
                    </a:extLst>
                  </p:cNvPr>
                  <p:cNvSpPr/>
                  <p:nvPr/>
                </p:nvSpPr>
                <p:spPr>
                  <a:xfrm>
                    <a:off x="9299548" y="2372976"/>
                    <a:ext cx="2546147" cy="168300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2" name="Straight Connector 241">
                    <a:extLst>
                      <a:ext uri="{FF2B5EF4-FFF2-40B4-BE49-F238E27FC236}">
                        <a16:creationId xmlns:a16="http://schemas.microsoft.com/office/drawing/2014/main" id="{551100F9-F19C-4D32-BF4F-C7AE0C5BBABC}"/>
                      </a:ext>
                    </a:extLst>
                  </p:cNvPr>
                  <p:cNvCxnSpPr/>
                  <p:nvPr/>
                </p:nvCxnSpPr>
                <p:spPr>
                  <a:xfrm flipH="1">
                    <a:off x="9299548" y="2802020"/>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A9AF59EC-A9B9-4B86-BF32-6626EC85C14B}"/>
                      </a:ext>
                    </a:extLst>
                  </p:cNvPr>
                  <p:cNvGrpSpPr/>
                  <p:nvPr/>
                </p:nvGrpSpPr>
                <p:grpSpPr>
                  <a:xfrm>
                    <a:off x="7500573" y="2377142"/>
                    <a:ext cx="1759124" cy="1281428"/>
                    <a:chOff x="1231735" y="2496793"/>
                    <a:chExt cx="1759124" cy="1281428"/>
                  </a:xfrm>
                </p:grpSpPr>
                <p:sp>
                  <p:nvSpPr>
                    <p:cNvPr id="251" name="Rectangle 250">
                      <a:extLst>
                        <a:ext uri="{FF2B5EF4-FFF2-40B4-BE49-F238E27FC236}">
                          <a16:creationId xmlns:a16="http://schemas.microsoft.com/office/drawing/2014/main" id="{144AD72E-48F2-4AEE-BFFA-65BF338B2253}"/>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52" name="Rectangle 251">
                      <a:extLst>
                        <a:ext uri="{FF2B5EF4-FFF2-40B4-BE49-F238E27FC236}">
                          <a16:creationId xmlns:a16="http://schemas.microsoft.com/office/drawing/2014/main" id="{F528BA03-69D7-4FE1-AA1C-742FA3C03E33}"/>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244" name="Rectangle 243">
                    <a:extLst>
                      <a:ext uri="{FF2B5EF4-FFF2-40B4-BE49-F238E27FC236}">
                        <a16:creationId xmlns:a16="http://schemas.microsoft.com/office/drawing/2014/main" id="{B58FA008-82F2-46CF-8B5D-25876FD19BAB}"/>
                      </a:ext>
                    </a:extLst>
                  </p:cNvPr>
                  <p:cNvSpPr/>
                  <p:nvPr/>
                </p:nvSpPr>
                <p:spPr>
                  <a:xfrm>
                    <a:off x="6352397" y="2377142"/>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45" name="Group 244">
                    <a:extLst>
                      <a:ext uri="{FF2B5EF4-FFF2-40B4-BE49-F238E27FC236}">
                        <a16:creationId xmlns:a16="http://schemas.microsoft.com/office/drawing/2014/main" id="{05B9769B-19F1-43FF-A9A9-FB92BE7CFD3D}"/>
                      </a:ext>
                    </a:extLst>
                  </p:cNvPr>
                  <p:cNvGrpSpPr/>
                  <p:nvPr/>
                </p:nvGrpSpPr>
                <p:grpSpPr>
                  <a:xfrm>
                    <a:off x="7415922" y="2330316"/>
                    <a:ext cx="1941918" cy="1177418"/>
                    <a:chOff x="1666226" y="2355333"/>
                    <a:chExt cx="1941918" cy="1177418"/>
                  </a:xfrm>
                </p:grpSpPr>
                <p:sp>
                  <p:nvSpPr>
                    <p:cNvPr id="249" name="TextBox 248">
                      <a:extLst>
                        <a:ext uri="{FF2B5EF4-FFF2-40B4-BE49-F238E27FC236}">
                          <a16:creationId xmlns:a16="http://schemas.microsoft.com/office/drawing/2014/main" id="{C4ACB25F-2A76-4AD9-8AAA-8AEADA206ACC}"/>
                        </a:ext>
                      </a:extLst>
                    </p:cNvPr>
                    <p:cNvSpPr txBox="1"/>
                    <p:nvPr/>
                  </p:nvSpPr>
                  <p:spPr>
                    <a:xfrm>
                      <a:off x="1820476" y="2355333"/>
                      <a:ext cx="1606530" cy="523220"/>
                    </a:xfrm>
                    <a:prstGeom prst="rect">
                      <a:avLst/>
                    </a:prstGeom>
                    <a:noFill/>
                  </p:spPr>
                  <p:txBody>
                    <a:bodyPr wrap="none" rtlCol="0">
                      <a:spAutoFit/>
                    </a:bodyPr>
                    <a:lstStyle/>
                    <a:p>
                      <a:pPr algn="ctr"/>
                      <a:r>
                        <a:rPr lang="de-DE" sz="1400" dirty="0"/>
                        <a:t>REFINED </a:t>
                      </a:r>
                    </a:p>
                    <a:p>
                      <a:pPr algn="ctr"/>
                      <a:r>
                        <a:rPr lang="de-DE" sz="1400" dirty="0"/>
                        <a:t>SUNFLOWER OIL </a:t>
                      </a:r>
                      <a:endParaRPr lang="en-US" sz="1400" dirty="0"/>
                    </a:p>
                  </p:txBody>
                </p:sp>
                <p:sp>
                  <p:nvSpPr>
                    <p:cNvPr id="250" name="TextBox 249">
                      <a:extLst>
                        <a:ext uri="{FF2B5EF4-FFF2-40B4-BE49-F238E27FC236}">
                          <a16:creationId xmlns:a16="http://schemas.microsoft.com/office/drawing/2014/main" id="{1170FCDF-F8FC-4526-9D60-F41E63FCE8D4}"/>
                        </a:ext>
                      </a:extLst>
                    </p:cNvPr>
                    <p:cNvSpPr txBox="1"/>
                    <p:nvPr/>
                  </p:nvSpPr>
                  <p:spPr>
                    <a:xfrm>
                      <a:off x="1666226" y="3024920"/>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p:txBody>
                </p:sp>
              </p:grpSp>
              <p:cxnSp>
                <p:nvCxnSpPr>
                  <p:cNvPr id="246" name="Straight Connector 245">
                    <a:extLst>
                      <a:ext uri="{FF2B5EF4-FFF2-40B4-BE49-F238E27FC236}">
                        <a16:creationId xmlns:a16="http://schemas.microsoft.com/office/drawing/2014/main" id="{BCD88DBC-05EA-4D3F-B1AF-EE90A4108F4A}"/>
                      </a:ext>
                    </a:extLst>
                  </p:cNvPr>
                  <p:cNvCxnSpPr/>
                  <p:nvPr/>
                </p:nvCxnSpPr>
                <p:spPr>
                  <a:xfrm flipH="1">
                    <a:off x="9299548" y="3142679"/>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2F456725-C222-42B2-B16C-6E061582ECD2}"/>
                      </a:ext>
                    </a:extLst>
                  </p:cNvPr>
                  <p:cNvCxnSpPr>
                    <a:cxnSpLocks/>
                  </p:cNvCxnSpPr>
                  <p:nvPr/>
                </p:nvCxnSpPr>
                <p:spPr>
                  <a:xfrm>
                    <a:off x="10537546" y="2830612"/>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42AE2F1C-836C-4DF6-B7D5-75C58623CB36}"/>
                      </a:ext>
                    </a:extLst>
                  </p:cNvPr>
                  <p:cNvCxnSpPr/>
                  <p:nvPr/>
                </p:nvCxnSpPr>
                <p:spPr>
                  <a:xfrm flipH="1">
                    <a:off x="9299548" y="3624648"/>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239" name="TextBox 238">
                  <a:extLst>
                    <a:ext uri="{FF2B5EF4-FFF2-40B4-BE49-F238E27FC236}">
                      <a16:creationId xmlns:a16="http://schemas.microsoft.com/office/drawing/2014/main" id="{3BFD9CCE-26DC-40A0-8293-B2A265AA9538}"/>
                    </a:ext>
                  </a:extLst>
                </p:cNvPr>
                <p:cNvSpPr txBox="1"/>
                <p:nvPr/>
              </p:nvSpPr>
              <p:spPr>
                <a:xfrm>
                  <a:off x="6340464" y="3708881"/>
                  <a:ext cx="2299008" cy="584775"/>
                </a:xfrm>
                <a:prstGeom prst="rect">
                  <a:avLst/>
                </a:prstGeom>
                <a:noFill/>
              </p:spPr>
              <p:txBody>
                <a:bodyPr wrap="square" rtlCol="0">
                  <a:spAutoFit/>
                </a:bodyPr>
                <a:lstStyle/>
                <a:p>
                  <a:r>
                    <a:rPr lang="en-US" sz="800" b="1" dirty="0"/>
                    <a:t>Commission: USD 5.00 seller side, USD 5.00 Buyer side Per Metric Ton</a:t>
                  </a:r>
                </a:p>
                <a:p>
                  <a:r>
                    <a:rPr lang="en-US" sz="800" b="1" dirty="0">
                      <a:solidFill>
                        <a:srgbClr val="FF0000"/>
                      </a:solidFill>
                    </a:rPr>
                    <a:t>Any kind of oils, the payment method will be 30% advance and 70% LC</a:t>
                  </a:r>
                </a:p>
              </p:txBody>
            </p:sp>
          </p:grpSp>
          <p:sp>
            <p:nvSpPr>
              <p:cNvPr id="234" name="TextBox 233">
                <a:extLst>
                  <a:ext uri="{FF2B5EF4-FFF2-40B4-BE49-F238E27FC236}">
                    <a16:creationId xmlns:a16="http://schemas.microsoft.com/office/drawing/2014/main" id="{6E23FC02-9743-4517-9D33-527414C338ED}"/>
                  </a:ext>
                </a:extLst>
              </p:cNvPr>
              <p:cNvSpPr txBox="1"/>
              <p:nvPr/>
            </p:nvSpPr>
            <p:spPr>
              <a:xfrm>
                <a:off x="10468318" y="2774546"/>
                <a:ext cx="1418978" cy="400110"/>
              </a:xfrm>
              <a:prstGeom prst="rect">
                <a:avLst/>
              </a:prstGeom>
              <a:noFill/>
            </p:spPr>
            <p:txBody>
              <a:bodyPr wrap="none" rtlCol="0">
                <a:spAutoFit/>
              </a:bodyPr>
              <a:lstStyle/>
              <a:p>
                <a:pPr algn="ctr"/>
                <a:r>
                  <a:rPr lang="en-US" sz="2000" dirty="0"/>
                  <a:t>FLEXITANK</a:t>
                </a:r>
              </a:p>
            </p:txBody>
          </p:sp>
          <p:sp>
            <p:nvSpPr>
              <p:cNvPr id="235" name="TextBox 234">
                <a:extLst>
                  <a:ext uri="{FF2B5EF4-FFF2-40B4-BE49-F238E27FC236}">
                    <a16:creationId xmlns:a16="http://schemas.microsoft.com/office/drawing/2014/main" id="{2306207E-538A-4347-814D-449C79ABA92A}"/>
                  </a:ext>
                </a:extLst>
              </p:cNvPr>
              <p:cNvSpPr txBox="1"/>
              <p:nvPr/>
            </p:nvSpPr>
            <p:spPr>
              <a:xfrm>
                <a:off x="9585239" y="2771948"/>
                <a:ext cx="771366" cy="400110"/>
              </a:xfrm>
              <a:prstGeom prst="rect">
                <a:avLst/>
              </a:prstGeom>
              <a:noFill/>
            </p:spPr>
            <p:txBody>
              <a:bodyPr wrap="none" rtlCol="0">
                <a:spAutoFit/>
              </a:bodyPr>
              <a:lstStyle/>
              <a:p>
                <a:pPr algn="ctr"/>
                <a:r>
                  <a:rPr lang="en-US" sz="2000" dirty="0"/>
                  <a:t>BULK</a:t>
                </a:r>
              </a:p>
            </p:txBody>
          </p:sp>
          <p:sp>
            <p:nvSpPr>
              <p:cNvPr id="236" name="TextBox 235">
                <a:extLst>
                  <a:ext uri="{FF2B5EF4-FFF2-40B4-BE49-F238E27FC236}">
                    <a16:creationId xmlns:a16="http://schemas.microsoft.com/office/drawing/2014/main" id="{24AEDA8D-6B2E-4D53-9483-C3D477DBB459}"/>
                  </a:ext>
                </a:extLst>
              </p:cNvPr>
              <p:cNvSpPr txBox="1"/>
              <p:nvPr/>
            </p:nvSpPr>
            <p:spPr>
              <a:xfrm>
                <a:off x="9304477" y="3119432"/>
                <a:ext cx="1223412" cy="461665"/>
              </a:xfrm>
              <a:prstGeom prst="rect">
                <a:avLst/>
              </a:prstGeom>
              <a:noFill/>
            </p:spPr>
            <p:txBody>
              <a:bodyPr wrap="none" rtlCol="0">
                <a:spAutoFit/>
              </a:bodyPr>
              <a:lstStyle/>
              <a:p>
                <a:pPr algn="ctr"/>
                <a:r>
                  <a:rPr lang="en-US" sz="2400" b="1" dirty="0"/>
                  <a:t>$ 1,660</a:t>
                </a:r>
              </a:p>
            </p:txBody>
          </p:sp>
          <p:sp>
            <p:nvSpPr>
              <p:cNvPr id="237" name="TextBox 236">
                <a:extLst>
                  <a:ext uri="{FF2B5EF4-FFF2-40B4-BE49-F238E27FC236}">
                    <a16:creationId xmlns:a16="http://schemas.microsoft.com/office/drawing/2014/main" id="{7BF3D066-CB3E-44FD-AC4D-BA87DCF5B943}"/>
                  </a:ext>
                </a:extLst>
              </p:cNvPr>
              <p:cNvSpPr txBox="1"/>
              <p:nvPr/>
            </p:nvSpPr>
            <p:spPr>
              <a:xfrm>
                <a:off x="10585917" y="3114087"/>
                <a:ext cx="1223412" cy="461665"/>
              </a:xfrm>
              <a:prstGeom prst="rect">
                <a:avLst/>
              </a:prstGeom>
              <a:noFill/>
            </p:spPr>
            <p:txBody>
              <a:bodyPr wrap="none" rtlCol="0">
                <a:spAutoFit/>
              </a:bodyPr>
              <a:lstStyle/>
              <a:p>
                <a:pPr algn="ctr"/>
                <a:r>
                  <a:rPr lang="en-US" sz="2400" b="1" dirty="0"/>
                  <a:t>$ 1,670</a:t>
                </a:r>
              </a:p>
            </p:txBody>
          </p:sp>
        </p:grpSp>
        <p:sp>
          <p:nvSpPr>
            <p:cNvPr id="232" name="TextBox 231">
              <a:extLst>
                <a:ext uri="{FF2B5EF4-FFF2-40B4-BE49-F238E27FC236}">
                  <a16:creationId xmlns:a16="http://schemas.microsoft.com/office/drawing/2014/main" id="{CFFC3CAC-E267-446E-AE08-2B9443DD1C11}"/>
                </a:ext>
              </a:extLst>
            </p:cNvPr>
            <p:cNvSpPr txBox="1"/>
            <p:nvPr/>
          </p:nvSpPr>
          <p:spPr>
            <a:xfrm>
              <a:off x="3420735" y="3630160"/>
              <a:ext cx="2302233" cy="461665"/>
            </a:xfrm>
            <a:prstGeom prst="rect">
              <a:avLst/>
            </a:prstGeom>
            <a:noFill/>
          </p:spPr>
          <p:txBody>
            <a:bodyPr wrap="none" rtlCol="0">
              <a:spAutoFit/>
            </a:bodyPr>
            <a:lstStyle/>
            <a:p>
              <a:pPr algn="ctr"/>
              <a:r>
                <a:rPr lang="en-US" sz="2400" b="1" dirty="0"/>
                <a:t>bottles $ 1,700</a:t>
              </a:r>
            </a:p>
          </p:txBody>
        </p:sp>
      </p:grpSp>
      <p:grpSp>
        <p:nvGrpSpPr>
          <p:cNvPr id="123" name="Group 122">
            <a:extLst>
              <a:ext uri="{FF2B5EF4-FFF2-40B4-BE49-F238E27FC236}">
                <a16:creationId xmlns:a16="http://schemas.microsoft.com/office/drawing/2014/main" id="{C3564EC2-C90E-4772-A24A-13F93945353F}"/>
              </a:ext>
            </a:extLst>
          </p:cNvPr>
          <p:cNvGrpSpPr/>
          <p:nvPr/>
        </p:nvGrpSpPr>
        <p:grpSpPr>
          <a:xfrm>
            <a:off x="271763" y="2284223"/>
            <a:ext cx="5607201" cy="1919026"/>
            <a:chOff x="271763" y="2305386"/>
            <a:chExt cx="5607201" cy="1919026"/>
          </a:xfrm>
        </p:grpSpPr>
        <p:grpSp>
          <p:nvGrpSpPr>
            <p:cNvPr id="124" name="Group 123">
              <a:extLst>
                <a:ext uri="{FF2B5EF4-FFF2-40B4-BE49-F238E27FC236}">
                  <a16:creationId xmlns:a16="http://schemas.microsoft.com/office/drawing/2014/main" id="{E09BC72F-ED41-4E8B-8959-8FF5C1DDD3A2}"/>
                </a:ext>
              </a:extLst>
            </p:cNvPr>
            <p:cNvGrpSpPr/>
            <p:nvPr/>
          </p:nvGrpSpPr>
          <p:grpSpPr>
            <a:xfrm>
              <a:off x="271763" y="2305386"/>
              <a:ext cx="5573160" cy="1919026"/>
              <a:chOff x="271763" y="2305386"/>
              <a:chExt cx="5573160" cy="1919026"/>
            </a:xfrm>
          </p:grpSpPr>
          <p:sp>
            <p:nvSpPr>
              <p:cNvPr id="128" name="TextBox 127">
                <a:extLst>
                  <a:ext uri="{FF2B5EF4-FFF2-40B4-BE49-F238E27FC236}">
                    <a16:creationId xmlns:a16="http://schemas.microsoft.com/office/drawing/2014/main" id="{1DC10EFD-F7A2-474A-9022-F04D2D89D888}"/>
                  </a:ext>
                </a:extLst>
              </p:cNvPr>
              <p:cNvSpPr txBox="1"/>
              <p:nvPr/>
            </p:nvSpPr>
            <p:spPr>
              <a:xfrm>
                <a:off x="271763" y="3824302"/>
                <a:ext cx="4638856" cy="400110"/>
              </a:xfrm>
              <a:prstGeom prst="rect">
                <a:avLst/>
              </a:prstGeom>
              <a:noFill/>
            </p:spPr>
            <p:txBody>
              <a:bodyPr wrap="square" rtlCol="0">
                <a:spAutoFit/>
              </a:bodyPr>
              <a:lstStyle/>
              <a:p>
                <a:r>
                  <a:rPr lang="en-US" sz="1000" b="1" dirty="0"/>
                  <a:t>Commission: USD 5.00 seller side, USD 5.00 Buyer side Per Metric Ton</a:t>
                </a:r>
              </a:p>
              <a:p>
                <a:r>
                  <a:rPr lang="en-US" sz="1000" b="1" dirty="0">
                    <a:solidFill>
                      <a:srgbClr val="FF0000"/>
                    </a:solidFill>
                  </a:rPr>
                  <a:t>Any kind of oils, the payment method will be 30% advance and 70% LC</a:t>
                </a:r>
              </a:p>
            </p:txBody>
          </p:sp>
          <p:grpSp>
            <p:nvGrpSpPr>
              <p:cNvPr id="129" name="Group 128">
                <a:extLst>
                  <a:ext uri="{FF2B5EF4-FFF2-40B4-BE49-F238E27FC236}">
                    <a16:creationId xmlns:a16="http://schemas.microsoft.com/office/drawing/2014/main" id="{A9ED19D7-2FFD-4997-A15C-ADAB9EF30B22}"/>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B34D13DF-6196-4A00-8EB0-34C41EF7AFDA}"/>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523E58DF-F5CF-4E38-A23F-455D56C2D0BF}"/>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90A0B9D-191F-488B-AC96-8C905DD2F295}"/>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0D46B987-9FE3-470F-A3F0-B98F1EB324CF}"/>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$ 1,480</a:t>
                  </a:r>
                </a:p>
              </p:txBody>
            </p:sp>
            <p:grpSp>
              <p:nvGrpSpPr>
                <p:cNvPr id="134" name="Group 133">
                  <a:extLst>
                    <a:ext uri="{FF2B5EF4-FFF2-40B4-BE49-F238E27FC236}">
                      <a16:creationId xmlns:a16="http://schemas.microsoft.com/office/drawing/2014/main" id="{EDB7DC2A-37E8-418F-8F94-DB714B935501}"/>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BCE50680-A9F3-4CF5-A885-24EB161EB23F}"/>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C9E38E22-AB87-4F24-95FC-C7D84F27436B}"/>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5F0B933B-03D7-4678-9CAC-00E64FF6856B}"/>
                    </a:ext>
                  </a:extLst>
                </p:cNvPr>
                <p:cNvSpPr/>
                <p:nvPr/>
              </p:nvSpPr>
              <p:spPr>
                <a:xfrm>
                  <a:off x="351625" y="2402159"/>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2D46107E-7E8D-45AB-BA7F-9EB7746916EE}"/>
                    </a:ext>
                  </a:extLst>
                </p:cNvPr>
                <p:cNvGrpSpPr/>
                <p:nvPr/>
              </p:nvGrpSpPr>
              <p:grpSpPr>
                <a:xfrm>
                  <a:off x="1407273" y="2364817"/>
                  <a:ext cx="1941918" cy="1277970"/>
                  <a:chOff x="1658349" y="2364817"/>
                  <a:chExt cx="1941918" cy="1277970"/>
                </a:xfrm>
              </p:grpSpPr>
              <p:sp>
                <p:nvSpPr>
                  <p:cNvPr id="139" name="TextBox 138">
                    <a:extLst>
                      <a:ext uri="{FF2B5EF4-FFF2-40B4-BE49-F238E27FC236}">
                        <a16:creationId xmlns:a16="http://schemas.microsoft.com/office/drawing/2014/main" id="{743A1071-0743-4B87-A027-63E5E1411717}"/>
                      </a:ext>
                    </a:extLst>
                  </p:cNvPr>
                  <p:cNvSpPr txBox="1"/>
                  <p:nvPr/>
                </p:nvSpPr>
                <p:spPr>
                  <a:xfrm>
                    <a:off x="1839176" y="2364817"/>
                    <a:ext cx="1606530" cy="523220"/>
                  </a:xfrm>
                  <a:prstGeom prst="rect">
                    <a:avLst/>
                  </a:prstGeom>
                  <a:noFill/>
                </p:spPr>
                <p:txBody>
                  <a:bodyPr wrap="none" rtlCol="0">
                    <a:spAutoFit/>
                  </a:bodyPr>
                  <a:lstStyle/>
                  <a:p>
                    <a:pPr algn="ctr"/>
                    <a:r>
                      <a:rPr lang="de-DE" sz="1400" dirty="0"/>
                      <a:t>CRUDE </a:t>
                    </a:r>
                  </a:p>
                  <a:p>
                    <a:pPr algn="ctr"/>
                    <a:r>
                      <a:rPr lang="de-DE" sz="1400" dirty="0"/>
                      <a:t>SUNFLOWER OIL </a:t>
                    </a:r>
                  </a:p>
                </p:txBody>
              </p:sp>
              <p:sp>
                <p:nvSpPr>
                  <p:cNvPr id="140" name="TextBox 139">
                    <a:extLst>
                      <a:ext uri="{FF2B5EF4-FFF2-40B4-BE49-F238E27FC236}">
                        <a16:creationId xmlns:a16="http://schemas.microsoft.com/office/drawing/2014/main" id="{C8800AFD-A6AF-4A45-BB63-DBE78CC84B11}"/>
                      </a:ext>
                    </a:extLst>
                  </p:cNvPr>
                  <p:cNvSpPr txBox="1"/>
                  <p:nvPr/>
                </p:nvSpPr>
                <p:spPr>
                  <a:xfrm>
                    <a:off x="1658349" y="2996456"/>
                    <a:ext cx="1941918" cy="6463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a:p>
                    <a:pPr algn="ctr"/>
                    <a:endParaRPr lang="en-US" sz="900" b="1" dirty="0"/>
                  </a:p>
                </p:txBody>
              </p:sp>
            </p:grpSp>
            <p:cxnSp>
              <p:nvCxnSpPr>
                <p:cNvPr id="137" name="Straight Connector 136">
                  <a:extLst>
                    <a:ext uri="{FF2B5EF4-FFF2-40B4-BE49-F238E27FC236}">
                      <a16:creationId xmlns:a16="http://schemas.microsoft.com/office/drawing/2014/main" id="{75147521-9BFE-4479-8130-7EA63CC3F017}"/>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03E49AA-8D0A-4BDE-AD51-F303A2B3C17B}"/>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54EC0C10-DA69-47EE-8136-0EAE4BCC0A2D}"/>
                </a:ext>
              </a:extLst>
            </p:cNvPr>
            <p:cNvSpPr txBox="1"/>
            <p:nvPr/>
          </p:nvSpPr>
          <p:spPr>
            <a:xfrm>
              <a:off x="4459986" y="2799165"/>
              <a:ext cx="1418978" cy="400110"/>
            </a:xfrm>
            <a:prstGeom prst="rect">
              <a:avLst/>
            </a:prstGeom>
            <a:noFill/>
          </p:spPr>
          <p:txBody>
            <a:bodyPr wrap="none" rtlCol="0">
              <a:spAutoFit/>
            </a:bodyPr>
            <a:lstStyle/>
            <a:p>
              <a:pPr algn="ctr"/>
              <a:r>
                <a:rPr lang="en-US" sz="2000" dirty="0"/>
                <a:t>FLEXITANK</a:t>
              </a:r>
            </a:p>
          </p:txBody>
        </p:sp>
        <p:sp>
          <p:nvSpPr>
            <p:cNvPr id="126" name="TextBox 125">
              <a:extLst>
                <a:ext uri="{FF2B5EF4-FFF2-40B4-BE49-F238E27FC236}">
                  <a16:creationId xmlns:a16="http://schemas.microsoft.com/office/drawing/2014/main" id="{FF18C436-BF28-4E27-874E-0C82CA6E2810}"/>
                </a:ext>
              </a:extLst>
            </p:cNvPr>
            <p:cNvSpPr txBox="1"/>
            <p:nvPr/>
          </p:nvSpPr>
          <p:spPr>
            <a:xfrm>
              <a:off x="3557300" y="2797232"/>
              <a:ext cx="771365" cy="400110"/>
            </a:xfrm>
            <a:prstGeom prst="rect">
              <a:avLst/>
            </a:prstGeom>
            <a:noFill/>
          </p:spPr>
          <p:txBody>
            <a:bodyPr wrap="none" rtlCol="0">
              <a:spAutoFit/>
            </a:bodyPr>
            <a:lstStyle/>
            <a:p>
              <a:pPr algn="ctr"/>
              <a:r>
                <a:rPr lang="en-US" sz="2000" dirty="0"/>
                <a:t>BULK</a:t>
              </a:r>
            </a:p>
          </p:txBody>
        </p:sp>
        <p:sp>
          <p:nvSpPr>
            <p:cNvPr id="127" name="TextBox 126">
              <a:extLst>
                <a:ext uri="{FF2B5EF4-FFF2-40B4-BE49-F238E27FC236}">
                  <a16:creationId xmlns:a16="http://schemas.microsoft.com/office/drawing/2014/main" id="{6F0BD7EB-95E1-416B-93D0-1E36674BFC2F}"/>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$ 1,520</a:t>
              </a:r>
            </a:p>
          </p:txBody>
        </p:sp>
      </p:grpSp>
      <p:grpSp>
        <p:nvGrpSpPr>
          <p:cNvPr id="143" name="Group 142">
            <a:extLst>
              <a:ext uri="{FF2B5EF4-FFF2-40B4-BE49-F238E27FC236}">
                <a16:creationId xmlns:a16="http://schemas.microsoft.com/office/drawing/2014/main" id="{87E3BC96-79D6-4D50-B474-E66F1F43C70A}"/>
              </a:ext>
            </a:extLst>
          </p:cNvPr>
          <p:cNvGrpSpPr/>
          <p:nvPr/>
        </p:nvGrpSpPr>
        <p:grpSpPr>
          <a:xfrm>
            <a:off x="6277083" y="4213861"/>
            <a:ext cx="5546832" cy="2013287"/>
            <a:chOff x="319342" y="2285437"/>
            <a:chExt cx="5546832" cy="2013287"/>
          </a:xfrm>
        </p:grpSpPr>
        <p:grpSp>
          <p:nvGrpSpPr>
            <p:cNvPr id="144" name="Group 143">
              <a:extLst>
                <a:ext uri="{FF2B5EF4-FFF2-40B4-BE49-F238E27FC236}">
                  <a16:creationId xmlns:a16="http://schemas.microsoft.com/office/drawing/2014/main" id="{8B289CE4-8116-45A5-BF2B-A260FFE98F19}"/>
                </a:ext>
              </a:extLst>
            </p:cNvPr>
            <p:cNvGrpSpPr/>
            <p:nvPr/>
          </p:nvGrpSpPr>
          <p:grpSpPr>
            <a:xfrm>
              <a:off x="319342" y="2285437"/>
              <a:ext cx="5546832" cy="2013287"/>
              <a:chOff x="6340464" y="2280369"/>
              <a:chExt cx="5546832" cy="2013287"/>
            </a:xfrm>
          </p:grpSpPr>
          <p:grpSp>
            <p:nvGrpSpPr>
              <p:cNvPr id="146" name="Group 145">
                <a:extLst>
                  <a:ext uri="{FF2B5EF4-FFF2-40B4-BE49-F238E27FC236}">
                    <a16:creationId xmlns:a16="http://schemas.microsoft.com/office/drawing/2014/main" id="{A09843F0-C1E4-4937-916A-FB31285B1A7D}"/>
                  </a:ext>
                </a:extLst>
              </p:cNvPr>
              <p:cNvGrpSpPr/>
              <p:nvPr/>
            </p:nvGrpSpPr>
            <p:grpSpPr>
              <a:xfrm>
                <a:off x="6340464" y="2280369"/>
                <a:ext cx="5505231" cy="2013287"/>
                <a:chOff x="6340464" y="2280369"/>
                <a:chExt cx="5505231" cy="2013287"/>
              </a:xfrm>
            </p:grpSpPr>
            <p:grpSp>
              <p:nvGrpSpPr>
                <p:cNvPr id="151" name="Group 150">
                  <a:extLst>
                    <a:ext uri="{FF2B5EF4-FFF2-40B4-BE49-F238E27FC236}">
                      <a16:creationId xmlns:a16="http://schemas.microsoft.com/office/drawing/2014/main" id="{EA4D8021-55E8-4289-9859-145B99F7C07D}"/>
                    </a:ext>
                  </a:extLst>
                </p:cNvPr>
                <p:cNvGrpSpPr/>
                <p:nvPr/>
              </p:nvGrpSpPr>
              <p:grpSpPr>
                <a:xfrm>
                  <a:off x="6352397" y="2280369"/>
                  <a:ext cx="5493298" cy="1775612"/>
                  <a:chOff x="6352397" y="2280369"/>
                  <a:chExt cx="5493298" cy="1775612"/>
                </a:xfrm>
              </p:grpSpPr>
              <p:sp>
                <p:nvSpPr>
                  <p:cNvPr id="153" name="TextBox 152">
                    <a:extLst>
                      <a:ext uri="{FF2B5EF4-FFF2-40B4-BE49-F238E27FC236}">
                        <a16:creationId xmlns:a16="http://schemas.microsoft.com/office/drawing/2014/main" id="{44525DA2-230B-4F0D-B44C-240EC8611716}"/>
                      </a:ext>
                    </a:extLst>
                  </p:cNvPr>
                  <p:cNvSpPr txBox="1"/>
                  <p:nvPr/>
                </p:nvSpPr>
                <p:spPr>
                  <a:xfrm>
                    <a:off x="10101978" y="2280369"/>
                    <a:ext cx="871136" cy="521651"/>
                  </a:xfrm>
                  <a:prstGeom prst="rect">
                    <a:avLst/>
                  </a:prstGeom>
                  <a:noFill/>
                </p:spPr>
                <p:txBody>
                  <a:bodyPr wrap="none" rtlCol="0">
                    <a:spAutoFit/>
                  </a:bodyPr>
                  <a:lstStyle/>
                  <a:p>
                    <a:pPr algn="ctr"/>
                    <a:r>
                      <a:rPr lang="en-US" sz="3200" dirty="0"/>
                      <a:t>FOB</a:t>
                    </a:r>
                  </a:p>
                </p:txBody>
              </p:sp>
              <p:sp>
                <p:nvSpPr>
                  <p:cNvPr id="154" name="Rectangle 153">
                    <a:extLst>
                      <a:ext uri="{FF2B5EF4-FFF2-40B4-BE49-F238E27FC236}">
                        <a16:creationId xmlns:a16="http://schemas.microsoft.com/office/drawing/2014/main" id="{2A564417-DD30-4C59-AB1E-0AD053BA209E}"/>
                      </a:ext>
                    </a:extLst>
                  </p:cNvPr>
                  <p:cNvSpPr/>
                  <p:nvPr/>
                </p:nvSpPr>
                <p:spPr>
                  <a:xfrm>
                    <a:off x="9299548" y="2372976"/>
                    <a:ext cx="2546147" cy="168300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Connector 154">
                    <a:extLst>
                      <a:ext uri="{FF2B5EF4-FFF2-40B4-BE49-F238E27FC236}">
                        <a16:creationId xmlns:a16="http://schemas.microsoft.com/office/drawing/2014/main" id="{6DAE73BA-3E44-43FC-BD10-41CEFDE57360}"/>
                      </a:ext>
                    </a:extLst>
                  </p:cNvPr>
                  <p:cNvCxnSpPr/>
                  <p:nvPr/>
                </p:nvCxnSpPr>
                <p:spPr>
                  <a:xfrm flipH="1">
                    <a:off x="9299548" y="2802020"/>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45ABF02A-36E7-4B35-A9D4-223766EEC1BB}"/>
                      </a:ext>
                    </a:extLst>
                  </p:cNvPr>
                  <p:cNvGrpSpPr/>
                  <p:nvPr/>
                </p:nvGrpSpPr>
                <p:grpSpPr>
                  <a:xfrm>
                    <a:off x="7500573" y="2377142"/>
                    <a:ext cx="1759124" cy="1281428"/>
                    <a:chOff x="1231735" y="2496793"/>
                    <a:chExt cx="1759124" cy="1281428"/>
                  </a:xfrm>
                </p:grpSpPr>
                <p:sp>
                  <p:nvSpPr>
                    <p:cNvPr id="167" name="Rectangle 166">
                      <a:extLst>
                        <a:ext uri="{FF2B5EF4-FFF2-40B4-BE49-F238E27FC236}">
                          <a16:creationId xmlns:a16="http://schemas.microsoft.com/office/drawing/2014/main" id="{922A942B-8DF7-4ED2-B351-5AEF9B46275B}"/>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8" name="Rectangle 167">
                      <a:extLst>
                        <a:ext uri="{FF2B5EF4-FFF2-40B4-BE49-F238E27FC236}">
                          <a16:creationId xmlns:a16="http://schemas.microsoft.com/office/drawing/2014/main" id="{D55115BF-49EE-4731-96B7-A1C9BE7AAF94}"/>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7" name="Rectangle 156">
                    <a:extLst>
                      <a:ext uri="{FF2B5EF4-FFF2-40B4-BE49-F238E27FC236}">
                        <a16:creationId xmlns:a16="http://schemas.microsoft.com/office/drawing/2014/main" id="{080FDAD8-7D9D-4B26-BF8A-E181BB9B7EB5}"/>
                      </a:ext>
                    </a:extLst>
                  </p:cNvPr>
                  <p:cNvSpPr/>
                  <p:nvPr/>
                </p:nvSpPr>
                <p:spPr>
                  <a:xfrm>
                    <a:off x="6352397" y="2377142"/>
                    <a:ext cx="1106062" cy="1295021"/>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8" name="Group 157">
                    <a:extLst>
                      <a:ext uri="{FF2B5EF4-FFF2-40B4-BE49-F238E27FC236}">
                        <a16:creationId xmlns:a16="http://schemas.microsoft.com/office/drawing/2014/main" id="{3A680BAF-2785-4204-94A0-200801FB1A10}"/>
                      </a:ext>
                    </a:extLst>
                  </p:cNvPr>
                  <p:cNvGrpSpPr/>
                  <p:nvPr/>
                </p:nvGrpSpPr>
                <p:grpSpPr>
                  <a:xfrm>
                    <a:off x="7408045" y="2465756"/>
                    <a:ext cx="1941918" cy="1039837"/>
                    <a:chOff x="1658349" y="2490773"/>
                    <a:chExt cx="1941918" cy="1039837"/>
                  </a:xfrm>
                </p:grpSpPr>
                <p:sp>
                  <p:nvSpPr>
                    <p:cNvPr id="162" name="TextBox 161">
                      <a:extLst>
                        <a:ext uri="{FF2B5EF4-FFF2-40B4-BE49-F238E27FC236}">
                          <a16:creationId xmlns:a16="http://schemas.microsoft.com/office/drawing/2014/main" id="{E0A3B7E9-98B9-4DAA-A8C1-922697FE39A0}"/>
                        </a:ext>
                      </a:extLst>
                    </p:cNvPr>
                    <p:cNvSpPr txBox="1"/>
                    <p:nvPr/>
                  </p:nvSpPr>
                  <p:spPr>
                    <a:xfrm>
                      <a:off x="1679890" y="2490773"/>
                      <a:ext cx="1850186" cy="307777"/>
                    </a:xfrm>
                    <a:prstGeom prst="rect">
                      <a:avLst/>
                    </a:prstGeom>
                    <a:noFill/>
                  </p:spPr>
                  <p:txBody>
                    <a:bodyPr wrap="none" rtlCol="0">
                      <a:spAutoFit/>
                    </a:bodyPr>
                    <a:lstStyle/>
                    <a:p>
                      <a:pPr algn="ctr"/>
                      <a:r>
                        <a:rPr lang="de-DE" sz="1400" dirty="0"/>
                        <a:t>REFINED CORN OIL </a:t>
                      </a:r>
                      <a:endParaRPr lang="en-US" sz="1400" dirty="0"/>
                    </a:p>
                  </p:txBody>
                </p:sp>
                <p:sp>
                  <p:nvSpPr>
                    <p:cNvPr id="166" name="TextBox 165">
                      <a:extLst>
                        <a:ext uri="{FF2B5EF4-FFF2-40B4-BE49-F238E27FC236}">
                          <a16:creationId xmlns:a16="http://schemas.microsoft.com/office/drawing/2014/main" id="{119B8FB6-CF50-4B9F-ADA8-06AEDBF12402}"/>
                        </a:ext>
                      </a:extLst>
                    </p:cNvPr>
                    <p:cNvSpPr txBox="1"/>
                    <p:nvPr/>
                  </p:nvSpPr>
                  <p:spPr>
                    <a:xfrm>
                      <a:off x="1658349" y="3022779"/>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p:txBody>
                </p:sp>
              </p:grpSp>
              <p:cxnSp>
                <p:nvCxnSpPr>
                  <p:cNvPr id="159" name="Straight Connector 158">
                    <a:extLst>
                      <a:ext uri="{FF2B5EF4-FFF2-40B4-BE49-F238E27FC236}">
                        <a16:creationId xmlns:a16="http://schemas.microsoft.com/office/drawing/2014/main" id="{B7357AE0-3EDA-45E0-965F-0B6A77A02970}"/>
                      </a:ext>
                    </a:extLst>
                  </p:cNvPr>
                  <p:cNvCxnSpPr/>
                  <p:nvPr/>
                </p:nvCxnSpPr>
                <p:spPr>
                  <a:xfrm flipH="1">
                    <a:off x="9299548" y="3142679"/>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BE58416-C85D-4D75-9794-F520D5EE1341}"/>
                      </a:ext>
                    </a:extLst>
                  </p:cNvPr>
                  <p:cNvCxnSpPr>
                    <a:cxnSpLocks/>
                  </p:cNvCxnSpPr>
                  <p:nvPr/>
                </p:nvCxnSpPr>
                <p:spPr>
                  <a:xfrm>
                    <a:off x="10537546" y="2830612"/>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6819A73-AB30-4D36-A26C-AF36217CA17B}"/>
                      </a:ext>
                    </a:extLst>
                  </p:cNvPr>
                  <p:cNvCxnSpPr/>
                  <p:nvPr/>
                </p:nvCxnSpPr>
                <p:spPr>
                  <a:xfrm flipH="1">
                    <a:off x="9299548" y="3624648"/>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9F11E982-2F44-48D7-9624-6CF1300E199E}"/>
                    </a:ext>
                  </a:extLst>
                </p:cNvPr>
                <p:cNvSpPr txBox="1"/>
                <p:nvPr/>
              </p:nvSpPr>
              <p:spPr>
                <a:xfrm>
                  <a:off x="6340464" y="3708881"/>
                  <a:ext cx="2299008" cy="584775"/>
                </a:xfrm>
                <a:prstGeom prst="rect">
                  <a:avLst/>
                </a:prstGeom>
                <a:noFill/>
              </p:spPr>
              <p:txBody>
                <a:bodyPr wrap="square" rtlCol="0">
                  <a:spAutoFit/>
                </a:bodyPr>
                <a:lstStyle/>
                <a:p>
                  <a:r>
                    <a:rPr lang="en-US" sz="800" b="1" dirty="0"/>
                    <a:t>Commission: USD 5.00 seller side, USD 5.00 Buyer side Per Metric Ton</a:t>
                  </a:r>
                </a:p>
                <a:p>
                  <a:r>
                    <a:rPr lang="en-US" sz="800" b="1" dirty="0">
                      <a:solidFill>
                        <a:srgbClr val="FF0000"/>
                      </a:solidFill>
                    </a:rPr>
                    <a:t>Any kind of oils, the payment method will be 30% advance and 70% LC</a:t>
                  </a:r>
                </a:p>
              </p:txBody>
            </p:sp>
          </p:grpSp>
          <p:sp>
            <p:nvSpPr>
              <p:cNvPr id="147" name="TextBox 146">
                <a:extLst>
                  <a:ext uri="{FF2B5EF4-FFF2-40B4-BE49-F238E27FC236}">
                    <a16:creationId xmlns:a16="http://schemas.microsoft.com/office/drawing/2014/main" id="{8E9A6708-7321-4C84-95FC-F514AF63878B}"/>
                  </a:ext>
                </a:extLst>
              </p:cNvPr>
              <p:cNvSpPr txBox="1"/>
              <p:nvPr/>
            </p:nvSpPr>
            <p:spPr>
              <a:xfrm>
                <a:off x="10468318" y="2774546"/>
                <a:ext cx="1418978" cy="400110"/>
              </a:xfrm>
              <a:prstGeom prst="rect">
                <a:avLst/>
              </a:prstGeom>
              <a:noFill/>
            </p:spPr>
            <p:txBody>
              <a:bodyPr wrap="none" rtlCol="0">
                <a:spAutoFit/>
              </a:bodyPr>
              <a:lstStyle/>
              <a:p>
                <a:pPr algn="ctr"/>
                <a:r>
                  <a:rPr lang="en-US" sz="2000" dirty="0"/>
                  <a:t>FLEXITANK</a:t>
                </a:r>
              </a:p>
            </p:txBody>
          </p:sp>
          <p:sp>
            <p:nvSpPr>
              <p:cNvPr id="148" name="TextBox 147">
                <a:extLst>
                  <a:ext uri="{FF2B5EF4-FFF2-40B4-BE49-F238E27FC236}">
                    <a16:creationId xmlns:a16="http://schemas.microsoft.com/office/drawing/2014/main" id="{B7D048D8-1FAC-4689-9778-BC22C2C53748}"/>
                  </a:ext>
                </a:extLst>
              </p:cNvPr>
              <p:cNvSpPr txBox="1"/>
              <p:nvPr/>
            </p:nvSpPr>
            <p:spPr>
              <a:xfrm>
                <a:off x="9585239" y="2771948"/>
                <a:ext cx="771366" cy="400110"/>
              </a:xfrm>
              <a:prstGeom prst="rect">
                <a:avLst/>
              </a:prstGeom>
              <a:noFill/>
            </p:spPr>
            <p:txBody>
              <a:bodyPr wrap="none" rtlCol="0">
                <a:spAutoFit/>
              </a:bodyPr>
              <a:lstStyle/>
              <a:p>
                <a:pPr algn="ctr"/>
                <a:r>
                  <a:rPr lang="en-US" sz="2000" dirty="0"/>
                  <a:t>BULK</a:t>
                </a:r>
              </a:p>
            </p:txBody>
          </p:sp>
          <p:sp>
            <p:nvSpPr>
              <p:cNvPr id="149" name="TextBox 148">
                <a:extLst>
                  <a:ext uri="{FF2B5EF4-FFF2-40B4-BE49-F238E27FC236}">
                    <a16:creationId xmlns:a16="http://schemas.microsoft.com/office/drawing/2014/main" id="{F69F58CB-6DB6-4254-8FA8-539F272324E5}"/>
                  </a:ext>
                </a:extLst>
              </p:cNvPr>
              <p:cNvSpPr txBox="1"/>
              <p:nvPr/>
            </p:nvSpPr>
            <p:spPr>
              <a:xfrm>
                <a:off x="9304477" y="3119432"/>
                <a:ext cx="1223412" cy="461665"/>
              </a:xfrm>
              <a:prstGeom prst="rect">
                <a:avLst/>
              </a:prstGeom>
              <a:noFill/>
            </p:spPr>
            <p:txBody>
              <a:bodyPr wrap="none" rtlCol="0">
                <a:spAutoFit/>
              </a:bodyPr>
              <a:lstStyle/>
              <a:p>
                <a:pPr algn="ctr"/>
                <a:r>
                  <a:rPr lang="en-US" sz="2400" b="1" dirty="0"/>
                  <a:t>$ 1,760</a:t>
                </a:r>
              </a:p>
            </p:txBody>
          </p:sp>
          <p:sp>
            <p:nvSpPr>
              <p:cNvPr id="150" name="TextBox 149">
                <a:extLst>
                  <a:ext uri="{FF2B5EF4-FFF2-40B4-BE49-F238E27FC236}">
                    <a16:creationId xmlns:a16="http://schemas.microsoft.com/office/drawing/2014/main" id="{CFB50F9C-A17D-4EB2-A29A-66AD6C3046C9}"/>
                  </a:ext>
                </a:extLst>
              </p:cNvPr>
              <p:cNvSpPr txBox="1"/>
              <p:nvPr/>
            </p:nvSpPr>
            <p:spPr>
              <a:xfrm>
                <a:off x="10585917" y="3114087"/>
                <a:ext cx="1223412" cy="461665"/>
              </a:xfrm>
              <a:prstGeom prst="rect">
                <a:avLst/>
              </a:prstGeom>
              <a:noFill/>
            </p:spPr>
            <p:txBody>
              <a:bodyPr wrap="none" rtlCol="0">
                <a:spAutoFit/>
              </a:bodyPr>
              <a:lstStyle/>
              <a:p>
                <a:pPr algn="ctr"/>
                <a:r>
                  <a:rPr lang="en-US" sz="2400" b="1" dirty="0"/>
                  <a:t>$ 1,770</a:t>
                </a:r>
              </a:p>
            </p:txBody>
          </p:sp>
        </p:grpSp>
        <p:sp>
          <p:nvSpPr>
            <p:cNvPr id="145" name="TextBox 144">
              <a:extLst>
                <a:ext uri="{FF2B5EF4-FFF2-40B4-BE49-F238E27FC236}">
                  <a16:creationId xmlns:a16="http://schemas.microsoft.com/office/drawing/2014/main" id="{D20C9D2F-D5DD-41AA-B5B3-E97176DACB43}"/>
                </a:ext>
              </a:extLst>
            </p:cNvPr>
            <p:cNvSpPr txBox="1"/>
            <p:nvPr/>
          </p:nvSpPr>
          <p:spPr>
            <a:xfrm>
              <a:off x="3420735" y="3630160"/>
              <a:ext cx="2302233" cy="461665"/>
            </a:xfrm>
            <a:prstGeom prst="rect">
              <a:avLst/>
            </a:prstGeom>
            <a:noFill/>
          </p:spPr>
          <p:txBody>
            <a:bodyPr wrap="none" rtlCol="0">
              <a:spAutoFit/>
            </a:bodyPr>
            <a:lstStyle/>
            <a:p>
              <a:pPr algn="ctr"/>
              <a:r>
                <a:rPr lang="en-US" sz="2400" b="1" dirty="0"/>
                <a:t>bottles $ 1,800</a:t>
              </a:r>
            </a:p>
          </p:txBody>
        </p:sp>
      </p:grpSp>
    </p:spTree>
    <p:extLst>
      <p:ext uri="{BB962C8B-B14F-4D97-AF65-F5344CB8AC3E}">
        <p14:creationId xmlns:p14="http://schemas.microsoft.com/office/powerpoint/2010/main" val="357970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OILS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4263799"/>
            <a:ext cx="5607201" cy="1919026"/>
            <a:chOff x="271763" y="2305386"/>
            <a:chExt cx="5607201" cy="1919026"/>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919026"/>
              <a:chOff x="271763" y="2305386"/>
              <a:chExt cx="5573160" cy="1919026"/>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638856" cy="400110"/>
              </a:xfrm>
              <a:prstGeom prst="rect">
                <a:avLst/>
              </a:prstGeom>
              <a:noFill/>
            </p:spPr>
            <p:txBody>
              <a:bodyPr wrap="square" rtlCol="0">
                <a:spAutoFit/>
              </a:bodyPr>
              <a:lstStyle/>
              <a:p>
                <a:r>
                  <a:rPr lang="en-US" sz="1000" b="1" dirty="0"/>
                  <a:t>Commission: USD 5.00 seller side, USD 5.00 Buyer side Per Metric Ton</a:t>
                </a:r>
              </a:p>
              <a:p>
                <a:r>
                  <a:rPr lang="en-US" sz="1000" b="1" dirty="0">
                    <a:solidFill>
                      <a:srgbClr val="FF0000"/>
                    </a:solidFill>
                  </a:rPr>
                  <a:t>Any kind of oils, the payment method will be 30% advance and 70% LC</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$ 1,320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407273" y="2381203"/>
                  <a:ext cx="1941918" cy="1167418"/>
                  <a:chOff x="1658349" y="2381203"/>
                  <a:chExt cx="1941918" cy="1167418"/>
                </a:xfrm>
              </p:grpSpPr>
              <p:sp>
                <p:nvSpPr>
                  <p:cNvPr id="99" name="TextBox 98">
                    <a:extLst>
                      <a:ext uri="{FF2B5EF4-FFF2-40B4-BE49-F238E27FC236}">
                        <a16:creationId xmlns:a16="http://schemas.microsoft.com/office/drawing/2014/main" id="{09B7A9F7-2EE3-4AFA-9E8C-C17568615472}"/>
                      </a:ext>
                    </a:extLst>
                  </p:cNvPr>
                  <p:cNvSpPr txBox="1"/>
                  <p:nvPr/>
                </p:nvSpPr>
                <p:spPr>
                  <a:xfrm>
                    <a:off x="1732789" y="2381203"/>
                    <a:ext cx="1744388" cy="523220"/>
                  </a:xfrm>
                  <a:prstGeom prst="rect">
                    <a:avLst/>
                  </a:prstGeom>
                  <a:noFill/>
                </p:spPr>
                <p:txBody>
                  <a:bodyPr wrap="none" rtlCol="0">
                    <a:spAutoFit/>
                  </a:bodyPr>
                  <a:lstStyle/>
                  <a:p>
                    <a:pPr algn="ctr"/>
                    <a:r>
                      <a:rPr lang="de-DE" sz="1400" dirty="0"/>
                      <a:t>CRUDE RAPESEED </a:t>
                    </a:r>
                  </a:p>
                  <a:p>
                    <a:pPr algn="ctr"/>
                    <a:r>
                      <a:rPr lang="de-DE" sz="1400" dirty="0"/>
                      <a:t>OIL </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3040790"/>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459986" y="2799165"/>
              <a:ext cx="1418978" cy="400110"/>
            </a:xfrm>
            <a:prstGeom prst="rect">
              <a:avLst/>
            </a:prstGeom>
            <a:noFill/>
          </p:spPr>
          <p:txBody>
            <a:bodyPr wrap="none" rtlCol="0">
              <a:spAutoFit/>
            </a:bodyPr>
            <a:lstStyle/>
            <a:p>
              <a:pPr algn="ctr"/>
              <a:r>
                <a:rPr lang="en-US" sz="2000" dirty="0"/>
                <a:t>FLEXITANK</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576907" y="2796567"/>
              <a:ext cx="771366" cy="400110"/>
            </a:xfrm>
            <a:prstGeom prst="rect">
              <a:avLst/>
            </a:prstGeom>
            <a:noFill/>
          </p:spPr>
          <p:txBody>
            <a:bodyPr wrap="none" rtlCol="0">
              <a:spAutoFit/>
            </a:bodyPr>
            <a:lstStyle/>
            <a:p>
              <a:pPr algn="ctr"/>
              <a:r>
                <a:rPr lang="en-US" sz="2000" dirty="0"/>
                <a:t>BULK</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$ 1,360</a:t>
              </a:r>
            </a:p>
          </p:txBody>
        </p:sp>
      </p:grpSp>
      <p:grpSp>
        <p:nvGrpSpPr>
          <p:cNvPr id="230" name="Group 229">
            <a:extLst>
              <a:ext uri="{FF2B5EF4-FFF2-40B4-BE49-F238E27FC236}">
                <a16:creationId xmlns:a16="http://schemas.microsoft.com/office/drawing/2014/main" id="{A07D3DDA-6934-408A-BAD1-4EFC196A9099}"/>
              </a:ext>
            </a:extLst>
          </p:cNvPr>
          <p:cNvGrpSpPr/>
          <p:nvPr/>
        </p:nvGrpSpPr>
        <p:grpSpPr>
          <a:xfrm>
            <a:off x="6277083" y="2271312"/>
            <a:ext cx="5546832" cy="2013287"/>
            <a:chOff x="319342" y="2285437"/>
            <a:chExt cx="5546832" cy="2013287"/>
          </a:xfrm>
        </p:grpSpPr>
        <p:grpSp>
          <p:nvGrpSpPr>
            <p:cNvPr id="231" name="Group 230">
              <a:extLst>
                <a:ext uri="{FF2B5EF4-FFF2-40B4-BE49-F238E27FC236}">
                  <a16:creationId xmlns:a16="http://schemas.microsoft.com/office/drawing/2014/main" id="{DCC9D180-BC6C-4938-B605-F4F58CF8C578}"/>
                </a:ext>
              </a:extLst>
            </p:cNvPr>
            <p:cNvGrpSpPr/>
            <p:nvPr/>
          </p:nvGrpSpPr>
          <p:grpSpPr>
            <a:xfrm>
              <a:off x="319342" y="2285437"/>
              <a:ext cx="5546832" cy="2013287"/>
              <a:chOff x="6340464" y="2280369"/>
              <a:chExt cx="5546832" cy="2013287"/>
            </a:xfrm>
          </p:grpSpPr>
          <p:grpSp>
            <p:nvGrpSpPr>
              <p:cNvPr id="233" name="Group 232">
                <a:extLst>
                  <a:ext uri="{FF2B5EF4-FFF2-40B4-BE49-F238E27FC236}">
                    <a16:creationId xmlns:a16="http://schemas.microsoft.com/office/drawing/2014/main" id="{DEAE67AD-9C93-4C08-8206-9A508AB3C249}"/>
                  </a:ext>
                </a:extLst>
              </p:cNvPr>
              <p:cNvGrpSpPr/>
              <p:nvPr/>
            </p:nvGrpSpPr>
            <p:grpSpPr>
              <a:xfrm>
                <a:off x="6340464" y="2280369"/>
                <a:ext cx="5505231" cy="2013287"/>
                <a:chOff x="6340464" y="2280369"/>
                <a:chExt cx="5505231" cy="2013287"/>
              </a:xfrm>
            </p:grpSpPr>
            <p:grpSp>
              <p:nvGrpSpPr>
                <p:cNvPr id="238" name="Group 237">
                  <a:extLst>
                    <a:ext uri="{FF2B5EF4-FFF2-40B4-BE49-F238E27FC236}">
                      <a16:creationId xmlns:a16="http://schemas.microsoft.com/office/drawing/2014/main" id="{D0D52A78-1930-4B64-B709-9F923F308239}"/>
                    </a:ext>
                  </a:extLst>
                </p:cNvPr>
                <p:cNvGrpSpPr/>
                <p:nvPr/>
              </p:nvGrpSpPr>
              <p:grpSpPr>
                <a:xfrm>
                  <a:off x="6352397" y="2280369"/>
                  <a:ext cx="5493298" cy="1775612"/>
                  <a:chOff x="6352397" y="2280369"/>
                  <a:chExt cx="5493298" cy="1775612"/>
                </a:xfrm>
              </p:grpSpPr>
              <p:sp>
                <p:nvSpPr>
                  <p:cNvPr id="240" name="TextBox 239">
                    <a:extLst>
                      <a:ext uri="{FF2B5EF4-FFF2-40B4-BE49-F238E27FC236}">
                        <a16:creationId xmlns:a16="http://schemas.microsoft.com/office/drawing/2014/main" id="{EA83D460-4C1D-4EC3-A4EB-9C7A494C043D}"/>
                      </a:ext>
                    </a:extLst>
                  </p:cNvPr>
                  <p:cNvSpPr txBox="1"/>
                  <p:nvPr/>
                </p:nvSpPr>
                <p:spPr>
                  <a:xfrm>
                    <a:off x="10101978" y="2280369"/>
                    <a:ext cx="871136" cy="521651"/>
                  </a:xfrm>
                  <a:prstGeom prst="rect">
                    <a:avLst/>
                  </a:prstGeom>
                  <a:noFill/>
                </p:spPr>
                <p:txBody>
                  <a:bodyPr wrap="none" rtlCol="0">
                    <a:spAutoFit/>
                  </a:bodyPr>
                  <a:lstStyle/>
                  <a:p>
                    <a:pPr algn="ctr"/>
                    <a:r>
                      <a:rPr lang="en-US" sz="3200" dirty="0"/>
                      <a:t>FOB</a:t>
                    </a:r>
                  </a:p>
                </p:txBody>
              </p:sp>
              <p:sp>
                <p:nvSpPr>
                  <p:cNvPr id="241" name="Rectangle 240">
                    <a:extLst>
                      <a:ext uri="{FF2B5EF4-FFF2-40B4-BE49-F238E27FC236}">
                        <a16:creationId xmlns:a16="http://schemas.microsoft.com/office/drawing/2014/main" id="{D8D215DD-E161-4EB4-8CE6-EF3A83886C0C}"/>
                      </a:ext>
                    </a:extLst>
                  </p:cNvPr>
                  <p:cNvSpPr/>
                  <p:nvPr/>
                </p:nvSpPr>
                <p:spPr>
                  <a:xfrm>
                    <a:off x="9299548" y="2372976"/>
                    <a:ext cx="2546147" cy="168300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2" name="Straight Connector 241">
                    <a:extLst>
                      <a:ext uri="{FF2B5EF4-FFF2-40B4-BE49-F238E27FC236}">
                        <a16:creationId xmlns:a16="http://schemas.microsoft.com/office/drawing/2014/main" id="{551100F9-F19C-4D32-BF4F-C7AE0C5BBABC}"/>
                      </a:ext>
                    </a:extLst>
                  </p:cNvPr>
                  <p:cNvCxnSpPr/>
                  <p:nvPr/>
                </p:nvCxnSpPr>
                <p:spPr>
                  <a:xfrm flipH="1">
                    <a:off x="9299548" y="2802020"/>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A9AF59EC-A9B9-4B86-BF32-6626EC85C14B}"/>
                      </a:ext>
                    </a:extLst>
                  </p:cNvPr>
                  <p:cNvGrpSpPr/>
                  <p:nvPr/>
                </p:nvGrpSpPr>
                <p:grpSpPr>
                  <a:xfrm>
                    <a:off x="7500573" y="2377142"/>
                    <a:ext cx="1759124" cy="1281428"/>
                    <a:chOff x="1231735" y="2496793"/>
                    <a:chExt cx="1759124" cy="1281428"/>
                  </a:xfrm>
                </p:grpSpPr>
                <p:sp>
                  <p:nvSpPr>
                    <p:cNvPr id="251" name="Rectangle 250">
                      <a:extLst>
                        <a:ext uri="{FF2B5EF4-FFF2-40B4-BE49-F238E27FC236}">
                          <a16:creationId xmlns:a16="http://schemas.microsoft.com/office/drawing/2014/main" id="{144AD72E-48F2-4AEE-BFFA-65BF338B2253}"/>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52" name="Rectangle 251">
                      <a:extLst>
                        <a:ext uri="{FF2B5EF4-FFF2-40B4-BE49-F238E27FC236}">
                          <a16:creationId xmlns:a16="http://schemas.microsoft.com/office/drawing/2014/main" id="{F528BA03-69D7-4FE1-AA1C-742FA3C03E33}"/>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244" name="Rectangle 243">
                    <a:extLst>
                      <a:ext uri="{FF2B5EF4-FFF2-40B4-BE49-F238E27FC236}">
                        <a16:creationId xmlns:a16="http://schemas.microsoft.com/office/drawing/2014/main" id="{B58FA008-82F2-46CF-8B5D-25876FD19BAB}"/>
                      </a:ext>
                    </a:extLst>
                  </p:cNvPr>
                  <p:cNvSpPr/>
                  <p:nvPr/>
                </p:nvSpPr>
                <p:spPr>
                  <a:xfrm>
                    <a:off x="6352397" y="2377142"/>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45" name="Group 244">
                    <a:extLst>
                      <a:ext uri="{FF2B5EF4-FFF2-40B4-BE49-F238E27FC236}">
                        <a16:creationId xmlns:a16="http://schemas.microsoft.com/office/drawing/2014/main" id="{05B9769B-19F1-43FF-A9A9-FB92BE7CFD3D}"/>
                      </a:ext>
                    </a:extLst>
                  </p:cNvPr>
                  <p:cNvGrpSpPr/>
                  <p:nvPr/>
                </p:nvGrpSpPr>
                <p:grpSpPr>
                  <a:xfrm>
                    <a:off x="7415922" y="2330316"/>
                    <a:ext cx="1941918" cy="1177418"/>
                    <a:chOff x="1666226" y="2355333"/>
                    <a:chExt cx="1941918" cy="1177418"/>
                  </a:xfrm>
                </p:grpSpPr>
                <p:sp>
                  <p:nvSpPr>
                    <p:cNvPr id="249" name="TextBox 248">
                      <a:extLst>
                        <a:ext uri="{FF2B5EF4-FFF2-40B4-BE49-F238E27FC236}">
                          <a16:creationId xmlns:a16="http://schemas.microsoft.com/office/drawing/2014/main" id="{C4ACB25F-2A76-4AD9-8AAA-8AEADA206ACC}"/>
                        </a:ext>
                      </a:extLst>
                    </p:cNvPr>
                    <p:cNvSpPr txBox="1"/>
                    <p:nvPr/>
                  </p:nvSpPr>
                  <p:spPr>
                    <a:xfrm>
                      <a:off x="1892611" y="2355333"/>
                      <a:ext cx="1462259" cy="523220"/>
                    </a:xfrm>
                    <a:prstGeom prst="rect">
                      <a:avLst/>
                    </a:prstGeom>
                    <a:noFill/>
                  </p:spPr>
                  <p:txBody>
                    <a:bodyPr wrap="none" rtlCol="0">
                      <a:spAutoFit/>
                    </a:bodyPr>
                    <a:lstStyle/>
                    <a:p>
                      <a:pPr algn="ctr"/>
                      <a:r>
                        <a:rPr lang="de-DE" sz="1400" dirty="0"/>
                        <a:t>REFINED SOYA </a:t>
                      </a:r>
                    </a:p>
                    <a:p>
                      <a:pPr algn="ctr"/>
                      <a:r>
                        <a:rPr lang="de-DE" sz="1400" dirty="0"/>
                        <a:t>BEAN OIL </a:t>
                      </a:r>
                    </a:p>
                  </p:txBody>
                </p:sp>
                <p:sp>
                  <p:nvSpPr>
                    <p:cNvPr id="250" name="TextBox 249">
                      <a:extLst>
                        <a:ext uri="{FF2B5EF4-FFF2-40B4-BE49-F238E27FC236}">
                          <a16:creationId xmlns:a16="http://schemas.microsoft.com/office/drawing/2014/main" id="{1170FCDF-F8FC-4526-9D60-F41E63FCE8D4}"/>
                        </a:ext>
                      </a:extLst>
                    </p:cNvPr>
                    <p:cNvSpPr txBox="1"/>
                    <p:nvPr/>
                  </p:nvSpPr>
                  <p:spPr>
                    <a:xfrm>
                      <a:off x="1666226" y="3024920"/>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p:txBody>
                </p:sp>
              </p:grpSp>
              <p:cxnSp>
                <p:nvCxnSpPr>
                  <p:cNvPr id="246" name="Straight Connector 245">
                    <a:extLst>
                      <a:ext uri="{FF2B5EF4-FFF2-40B4-BE49-F238E27FC236}">
                        <a16:creationId xmlns:a16="http://schemas.microsoft.com/office/drawing/2014/main" id="{BCD88DBC-05EA-4D3F-B1AF-EE90A4108F4A}"/>
                      </a:ext>
                    </a:extLst>
                  </p:cNvPr>
                  <p:cNvCxnSpPr/>
                  <p:nvPr/>
                </p:nvCxnSpPr>
                <p:spPr>
                  <a:xfrm flipH="1">
                    <a:off x="9299548" y="3142679"/>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2F456725-C222-42B2-B16C-6E061582ECD2}"/>
                      </a:ext>
                    </a:extLst>
                  </p:cNvPr>
                  <p:cNvCxnSpPr>
                    <a:cxnSpLocks/>
                  </p:cNvCxnSpPr>
                  <p:nvPr/>
                </p:nvCxnSpPr>
                <p:spPr>
                  <a:xfrm>
                    <a:off x="10537546" y="2830612"/>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42AE2F1C-836C-4DF6-B7D5-75C58623CB36}"/>
                      </a:ext>
                    </a:extLst>
                  </p:cNvPr>
                  <p:cNvCxnSpPr/>
                  <p:nvPr/>
                </p:nvCxnSpPr>
                <p:spPr>
                  <a:xfrm flipH="1">
                    <a:off x="9299548" y="3624648"/>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239" name="TextBox 238">
                  <a:extLst>
                    <a:ext uri="{FF2B5EF4-FFF2-40B4-BE49-F238E27FC236}">
                      <a16:creationId xmlns:a16="http://schemas.microsoft.com/office/drawing/2014/main" id="{3BFD9CCE-26DC-40A0-8293-B2A265AA9538}"/>
                    </a:ext>
                  </a:extLst>
                </p:cNvPr>
                <p:cNvSpPr txBox="1"/>
                <p:nvPr/>
              </p:nvSpPr>
              <p:spPr>
                <a:xfrm>
                  <a:off x="6340464" y="3708881"/>
                  <a:ext cx="2299008" cy="584775"/>
                </a:xfrm>
                <a:prstGeom prst="rect">
                  <a:avLst/>
                </a:prstGeom>
                <a:noFill/>
              </p:spPr>
              <p:txBody>
                <a:bodyPr wrap="square" rtlCol="0">
                  <a:spAutoFit/>
                </a:bodyPr>
                <a:lstStyle/>
                <a:p>
                  <a:r>
                    <a:rPr lang="en-US" sz="800" b="1" dirty="0"/>
                    <a:t>Commission: USD 5.00 seller side, USD 5.00 Buyer side Per Metric Ton</a:t>
                  </a:r>
                </a:p>
                <a:p>
                  <a:r>
                    <a:rPr lang="en-US" sz="800" b="1" dirty="0">
                      <a:solidFill>
                        <a:srgbClr val="FF0000"/>
                      </a:solidFill>
                    </a:rPr>
                    <a:t>Any kind of oils, the payment method will be 30% advance and 70% LC</a:t>
                  </a:r>
                </a:p>
              </p:txBody>
            </p:sp>
          </p:grpSp>
          <p:sp>
            <p:nvSpPr>
              <p:cNvPr id="234" name="TextBox 233">
                <a:extLst>
                  <a:ext uri="{FF2B5EF4-FFF2-40B4-BE49-F238E27FC236}">
                    <a16:creationId xmlns:a16="http://schemas.microsoft.com/office/drawing/2014/main" id="{6E23FC02-9743-4517-9D33-527414C338ED}"/>
                  </a:ext>
                </a:extLst>
              </p:cNvPr>
              <p:cNvSpPr txBox="1"/>
              <p:nvPr/>
            </p:nvSpPr>
            <p:spPr>
              <a:xfrm>
                <a:off x="10468318" y="2774546"/>
                <a:ext cx="1418978" cy="400110"/>
              </a:xfrm>
              <a:prstGeom prst="rect">
                <a:avLst/>
              </a:prstGeom>
              <a:noFill/>
            </p:spPr>
            <p:txBody>
              <a:bodyPr wrap="none" rtlCol="0">
                <a:spAutoFit/>
              </a:bodyPr>
              <a:lstStyle/>
              <a:p>
                <a:pPr algn="ctr"/>
                <a:r>
                  <a:rPr lang="en-US" sz="2000" dirty="0"/>
                  <a:t>FLEXITANK</a:t>
                </a:r>
              </a:p>
            </p:txBody>
          </p:sp>
          <p:sp>
            <p:nvSpPr>
              <p:cNvPr id="235" name="TextBox 234">
                <a:extLst>
                  <a:ext uri="{FF2B5EF4-FFF2-40B4-BE49-F238E27FC236}">
                    <a16:creationId xmlns:a16="http://schemas.microsoft.com/office/drawing/2014/main" id="{2306207E-538A-4347-814D-449C79ABA92A}"/>
                  </a:ext>
                </a:extLst>
              </p:cNvPr>
              <p:cNvSpPr txBox="1"/>
              <p:nvPr/>
            </p:nvSpPr>
            <p:spPr>
              <a:xfrm>
                <a:off x="9585239" y="2771948"/>
                <a:ext cx="771366" cy="400110"/>
              </a:xfrm>
              <a:prstGeom prst="rect">
                <a:avLst/>
              </a:prstGeom>
              <a:noFill/>
            </p:spPr>
            <p:txBody>
              <a:bodyPr wrap="none" rtlCol="0">
                <a:spAutoFit/>
              </a:bodyPr>
              <a:lstStyle/>
              <a:p>
                <a:pPr algn="ctr"/>
                <a:r>
                  <a:rPr lang="en-US" sz="2000" dirty="0"/>
                  <a:t>BULK</a:t>
                </a:r>
              </a:p>
            </p:txBody>
          </p:sp>
          <p:sp>
            <p:nvSpPr>
              <p:cNvPr id="236" name="TextBox 235">
                <a:extLst>
                  <a:ext uri="{FF2B5EF4-FFF2-40B4-BE49-F238E27FC236}">
                    <a16:creationId xmlns:a16="http://schemas.microsoft.com/office/drawing/2014/main" id="{24AEDA8D-6B2E-4D53-9483-C3D477DBB459}"/>
                  </a:ext>
                </a:extLst>
              </p:cNvPr>
              <p:cNvSpPr txBox="1"/>
              <p:nvPr/>
            </p:nvSpPr>
            <p:spPr>
              <a:xfrm>
                <a:off x="9304477" y="3119432"/>
                <a:ext cx="1223412" cy="461665"/>
              </a:xfrm>
              <a:prstGeom prst="rect">
                <a:avLst/>
              </a:prstGeom>
              <a:noFill/>
            </p:spPr>
            <p:txBody>
              <a:bodyPr wrap="none" rtlCol="0">
                <a:spAutoFit/>
              </a:bodyPr>
              <a:lstStyle/>
              <a:p>
                <a:pPr algn="ctr"/>
                <a:r>
                  <a:rPr lang="en-US" sz="2400" b="1" dirty="0"/>
                  <a:t>$ 1,460</a:t>
                </a:r>
              </a:p>
            </p:txBody>
          </p:sp>
          <p:sp>
            <p:nvSpPr>
              <p:cNvPr id="237" name="TextBox 236">
                <a:extLst>
                  <a:ext uri="{FF2B5EF4-FFF2-40B4-BE49-F238E27FC236}">
                    <a16:creationId xmlns:a16="http://schemas.microsoft.com/office/drawing/2014/main" id="{7BF3D066-CB3E-44FD-AC4D-BA87DCF5B943}"/>
                  </a:ext>
                </a:extLst>
              </p:cNvPr>
              <p:cNvSpPr txBox="1"/>
              <p:nvPr/>
            </p:nvSpPr>
            <p:spPr>
              <a:xfrm>
                <a:off x="10585917" y="3114087"/>
                <a:ext cx="1223412" cy="461665"/>
              </a:xfrm>
              <a:prstGeom prst="rect">
                <a:avLst/>
              </a:prstGeom>
              <a:noFill/>
            </p:spPr>
            <p:txBody>
              <a:bodyPr wrap="none" rtlCol="0">
                <a:spAutoFit/>
              </a:bodyPr>
              <a:lstStyle/>
              <a:p>
                <a:pPr algn="ctr"/>
                <a:r>
                  <a:rPr lang="en-US" sz="2400" b="1" dirty="0"/>
                  <a:t>$ 1,470</a:t>
                </a:r>
              </a:p>
            </p:txBody>
          </p:sp>
        </p:grpSp>
        <p:sp>
          <p:nvSpPr>
            <p:cNvPr id="232" name="TextBox 231">
              <a:extLst>
                <a:ext uri="{FF2B5EF4-FFF2-40B4-BE49-F238E27FC236}">
                  <a16:creationId xmlns:a16="http://schemas.microsoft.com/office/drawing/2014/main" id="{CFFC3CAC-E267-446E-AE08-2B9443DD1C11}"/>
                </a:ext>
              </a:extLst>
            </p:cNvPr>
            <p:cNvSpPr txBox="1"/>
            <p:nvPr/>
          </p:nvSpPr>
          <p:spPr>
            <a:xfrm>
              <a:off x="3420735" y="3630160"/>
              <a:ext cx="2302233" cy="461665"/>
            </a:xfrm>
            <a:prstGeom prst="rect">
              <a:avLst/>
            </a:prstGeom>
            <a:noFill/>
          </p:spPr>
          <p:txBody>
            <a:bodyPr wrap="none" rtlCol="0">
              <a:spAutoFit/>
            </a:bodyPr>
            <a:lstStyle/>
            <a:p>
              <a:pPr algn="ctr"/>
              <a:r>
                <a:rPr lang="en-US" sz="2400" b="1" dirty="0"/>
                <a:t>bottles $ 1,500</a:t>
              </a:r>
            </a:p>
          </p:txBody>
        </p:sp>
      </p:grpSp>
      <p:grpSp>
        <p:nvGrpSpPr>
          <p:cNvPr id="123" name="Group 122">
            <a:extLst>
              <a:ext uri="{FF2B5EF4-FFF2-40B4-BE49-F238E27FC236}">
                <a16:creationId xmlns:a16="http://schemas.microsoft.com/office/drawing/2014/main" id="{C3564EC2-C90E-4772-A24A-13F93945353F}"/>
              </a:ext>
            </a:extLst>
          </p:cNvPr>
          <p:cNvGrpSpPr/>
          <p:nvPr/>
        </p:nvGrpSpPr>
        <p:grpSpPr>
          <a:xfrm>
            <a:off x="271763" y="2284223"/>
            <a:ext cx="5607201" cy="1919026"/>
            <a:chOff x="271763" y="2305386"/>
            <a:chExt cx="5607201" cy="1919026"/>
          </a:xfrm>
        </p:grpSpPr>
        <p:grpSp>
          <p:nvGrpSpPr>
            <p:cNvPr id="124" name="Group 123">
              <a:extLst>
                <a:ext uri="{FF2B5EF4-FFF2-40B4-BE49-F238E27FC236}">
                  <a16:creationId xmlns:a16="http://schemas.microsoft.com/office/drawing/2014/main" id="{E09BC72F-ED41-4E8B-8959-8FF5C1DDD3A2}"/>
                </a:ext>
              </a:extLst>
            </p:cNvPr>
            <p:cNvGrpSpPr/>
            <p:nvPr/>
          </p:nvGrpSpPr>
          <p:grpSpPr>
            <a:xfrm>
              <a:off x="271763" y="2305386"/>
              <a:ext cx="5573160" cy="1919026"/>
              <a:chOff x="271763" y="2305386"/>
              <a:chExt cx="5573160" cy="1919026"/>
            </a:xfrm>
          </p:grpSpPr>
          <p:sp>
            <p:nvSpPr>
              <p:cNvPr id="128" name="TextBox 127">
                <a:extLst>
                  <a:ext uri="{FF2B5EF4-FFF2-40B4-BE49-F238E27FC236}">
                    <a16:creationId xmlns:a16="http://schemas.microsoft.com/office/drawing/2014/main" id="{1DC10EFD-F7A2-474A-9022-F04D2D89D888}"/>
                  </a:ext>
                </a:extLst>
              </p:cNvPr>
              <p:cNvSpPr txBox="1"/>
              <p:nvPr/>
            </p:nvSpPr>
            <p:spPr>
              <a:xfrm>
                <a:off x="271763" y="3824302"/>
                <a:ext cx="4638856" cy="400110"/>
              </a:xfrm>
              <a:prstGeom prst="rect">
                <a:avLst/>
              </a:prstGeom>
              <a:noFill/>
            </p:spPr>
            <p:txBody>
              <a:bodyPr wrap="square" rtlCol="0">
                <a:spAutoFit/>
              </a:bodyPr>
              <a:lstStyle/>
              <a:p>
                <a:r>
                  <a:rPr lang="en-US" sz="1000" b="1" dirty="0"/>
                  <a:t>Commission: USD 5.00 seller side, USD 5.00 Buyer side Per Metric Ton</a:t>
                </a:r>
              </a:p>
              <a:p>
                <a:r>
                  <a:rPr lang="en-US" sz="1000" b="1" dirty="0">
                    <a:solidFill>
                      <a:srgbClr val="FF0000"/>
                    </a:solidFill>
                  </a:rPr>
                  <a:t>Any kind of oils, the payment method will be 30% advance and 70% LC</a:t>
                </a:r>
              </a:p>
            </p:txBody>
          </p:sp>
          <p:grpSp>
            <p:nvGrpSpPr>
              <p:cNvPr id="129" name="Group 128">
                <a:extLst>
                  <a:ext uri="{FF2B5EF4-FFF2-40B4-BE49-F238E27FC236}">
                    <a16:creationId xmlns:a16="http://schemas.microsoft.com/office/drawing/2014/main" id="{A9ED19D7-2FFD-4997-A15C-ADAB9EF30B22}"/>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B34D13DF-6196-4A00-8EB0-34C41EF7AFDA}"/>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523E58DF-F5CF-4E38-A23F-455D56C2D0BF}"/>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90A0B9D-191F-488B-AC96-8C905DD2F295}"/>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0D46B987-9FE3-470F-A3F0-B98F1EB324CF}"/>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$ 1,502</a:t>
                  </a:r>
                </a:p>
              </p:txBody>
            </p:sp>
            <p:grpSp>
              <p:nvGrpSpPr>
                <p:cNvPr id="134" name="Group 133">
                  <a:extLst>
                    <a:ext uri="{FF2B5EF4-FFF2-40B4-BE49-F238E27FC236}">
                      <a16:creationId xmlns:a16="http://schemas.microsoft.com/office/drawing/2014/main" id="{EDB7DC2A-37E8-418F-8F94-DB714B935501}"/>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BCE50680-A9F3-4CF5-A885-24EB161EB23F}"/>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C9E38E22-AB87-4F24-95FC-C7D84F27436B}"/>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5F0B933B-03D7-4678-9CAC-00E64FF6856B}"/>
                    </a:ext>
                  </a:extLst>
                </p:cNvPr>
                <p:cNvSpPr/>
                <p:nvPr/>
              </p:nvSpPr>
              <p:spPr>
                <a:xfrm>
                  <a:off x="351625" y="2402159"/>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2D46107E-7E8D-45AB-BA7F-9EB7746916EE}"/>
                    </a:ext>
                  </a:extLst>
                </p:cNvPr>
                <p:cNvGrpSpPr/>
                <p:nvPr/>
              </p:nvGrpSpPr>
              <p:grpSpPr>
                <a:xfrm>
                  <a:off x="1407273" y="2364817"/>
                  <a:ext cx="1941918" cy="1139470"/>
                  <a:chOff x="1658349" y="2364817"/>
                  <a:chExt cx="1941918" cy="1139470"/>
                </a:xfrm>
              </p:grpSpPr>
              <p:sp>
                <p:nvSpPr>
                  <p:cNvPr id="139" name="TextBox 138">
                    <a:extLst>
                      <a:ext uri="{FF2B5EF4-FFF2-40B4-BE49-F238E27FC236}">
                        <a16:creationId xmlns:a16="http://schemas.microsoft.com/office/drawing/2014/main" id="{743A1071-0743-4B87-A027-63E5E1411717}"/>
                      </a:ext>
                    </a:extLst>
                  </p:cNvPr>
                  <p:cNvSpPr txBox="1"/>
                  <p:nvPr/>
                </p:nvSpPr>
                <p:spPr>
                  <a:xfrm>
                    <a:off x="1957798" y="2364817"/>
                    <a:ext cx="1369286" cy="523220"/>
                  </a:xfrm>
                  <a:prstGeom prst="rect">
                    <a:avLst/>
                  </a:prstGeom>
                  <a:noFill/>
                </p:spPr>
                <p:txBody>
                  <a:bodyPr wrap="none" rtlCol="0">
                    <a:spAutoFit/>
                  </a:bodyPr>
                  <a:lstStyle/>
                  <a:p>
                    <a:pPr algn="ctr"/>
                    <a:r>
                      <a:rPr lang="de-DE" sz="1400" dirty="0"/>
                      <a:t>CRUDE SOYA </a:t>
                    </a:r>
                  </a:p>
                  <a:p>
                    <a:pPr algn="ctr"/>
                    <a:r>
                      <a:rPr lang="de-DE" sz="1400" dirty="0"/>
                      <a:t>BEAN OIL </a:t>
                    </a:r>
                  </a:p>
                </p:txBody>
              </p:sp>
              <p:sp>
                <p:nvSpPr>
                  <p:cNvPr id="140" name="TextBox 139">
                    <a:extLst>
                      <a:ext uri="{FF2B5EF4-FFF2-40B4-BE49-F238E27FC236}">
                        <a16:creationId xmlns:a16="http://schemas.microsoft.com/office/drawing/2014/main" id="{C8800AFD-A6AF-4A45-BB63-DBE78CC84B11}"/>
                      </a:ext>
                    </a:extLst>
                  </p:cNvPr>
                  <p:cNvSpPr txBox="1"/>
                  <p:nvPr/>
                </p:nvSpPr>
                <p:spPr>
                  <a:xfrm>
                    <a:off x="1658349" y="2996456"/>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p:txBody>
              </p:sp>
            </p:grpSp>
            <p:cxnSp>
              <p:nvCxnSpPr>
                <p:cNvPr id="137" name="Straight Connector 136">
                  <a:extLst>
                    <a:ext uri="{FF2B5EF4-FFF2-40B4-BE49-F238E27FC236}">
                      <a16:creationId xmlns:a16="http://schemas.microsoft.com/office/drawing/2014/main" id="{75147521-9BFE-4479-8130-7EA63CC3F017}"/>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03E49AA-8D0A-4BDE-AD51-F303A2B3C17B}"/>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54EC0C10-DA69-47EE-8136-0EAE4BCC0A2D}"/>
                </a:ext>
              </a:extLst>
            </p:cNvPr>
            <p:cNvSpPr txBox="1"/>
            <p:nvPr/>
          </p:nvSpPr>
          <p:spPr>
            <a:xfrm>
              <a:off x="4459986" y="2799165"/>
              <a:ext cx="1418978" cy="400110"/>
            </a:xfrm>
            <a:prstGeom prst="rect">
              <a:avLst/>
            </a:prstGeom>
            <a:noFill/>
          </p:spPr>
          <p:txBody>
            <a:bodyPr wrap="none" rtlCol="0">
              <a:spAutoFit/>
            </a:bodyPr>
            <a:lstStyle/>
            <a:p>
              <a:pPr algn="ctr"/>
              <a:r>
                <a:rPr lang="en-US" sz="2000" dirty="0"/>
                <a:t>FLEXITANK</a:t>
              </a:r>
            </a:p>
          </p:txBody>
        </p:sp>
        <p:sp>
          <p:nvSpPr>
            <p:cNvPr id="126" name="TextBox 125">
              <a:extLst>
                <a:ext uri="{FF2B5EF4-FFF2-40B4-BE49-F238E27FC236}">
                  <a16:creationId xmlns:a16="http://schemas.microsoft.com/office/drawing/2014/main" id="{FF18C436-BF28-4E27-874E-0C82CA6E2810}"/>
                </a:ext>
              </a:extLst>
            </p:cNvPr>
            <p:cNvSpPr txBox="1"/>
            <p:nvPr/>
          </p:nvSpPr>
          <p:spPr>
            <a:xfrm>
              <a:off x="3557300" y="2797232"/>
              <a:ext cx="771365" cy="400110"/>
            </a:xfrm>
            <a:prstGeom prst="rect">
              <a:avLst/>
            </a:prstGeom>
            <a:noFill/>
          </p:spPr>
          <p:txBody>
            <a:bodyPr wrap="none" rtlCol="0">
              <a:spAutoFit/>
            </a:bodyPr>
            <a:lstStyle/>
            <a:p>
              <a:pPr algn="ctr"/>
              <a:r>
                <a:rPr lang="en-US" sz="2000" dirty="0"/>
                <a:t>BULK</a:t>
              </a:r>
            </a:p>
          </p:txBody>
        </p:sp>
        <p:sp>
          <p:nvSpPr>
            <p:cNvPr id="127" name="TextBox 126">
              <a:extLst>
                <a:ext uri="{FF2B5EF4-FFF2-40B4-BE49-F238E27FC236}">
                  <a16:creationId xmlns:a16="http://schemas.microsoft.com/office/drawing/2014/main" id="{6F0BD7EB-95E1-416B-93D0-1E36674BFC2F}"/>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$ 1,542</a:t>
              </a:r>
            </a:p>
          </p:txBody>
        </p:sp>
      </p:grpSp>
      <p:grpSp>
        <p:nvGrpSpPr>
          <p:cNvPr id="143" name="Group 142">
            <a:extLst>
              <a:ext uri="{FF2B5EF4-FFF2-40B4-BE49-F238E27FC236}">
                <a16:creationId xmlns:a16="http://schemas.microsoft.com/office/drawing/2014/main" id="{87E3BC96-79D6-4D50-B474-E66F1F43C70A}"/>
              </a:ext>
            </a:extLst>
          </p:cNvPr>
          <p:cNvGrpSpPr/>
          <p:nvPr/>
        </p:nvGrpSpPr>
        <p:grpSpPr>
          <a:xfrm>
            <a:off x="6277083" y="4213861"/>
            <a:ext cx="5546832" cy="2013287"/>
            <a:chOff x="319342" y="2285437"/>
            <a:chExt cx="5546832" cy="2013287"/>
          </a:xfrm>
        </p:grpSpPr>
        <p:grpSp>
          <p:nvGrpSpPr>
            <p:cNvPr id="144" name="Group 143">
              <a:extLst>
                <a:ext uri="{FF2B5EF4-FFF2-40B4-BE49-F238E27FC236}">
                  <a16:creationId xmlns:a16="http://schemas.microsoft.com/office/drawing/2014/main" id="{8B289CE4-8116-45A5-BF2B-A260FFE98F19}"/>
                </a:ext>
              </a:extLst>
            </p:cNvPr>
            <p:cNvGrpSpPr/>
            <p:nvPr/>
          </p:nvGrpSpPr>
          <p:grpSpPr>
            <a:xfrm>
              <a:off x="319342" y="2285437"/>
              <a:ext cx="5546832" cy="2013287"/>
              <a:chOff x="6340464" y="2280369"/>
              <a:chExt cx="5546832" cy="2013287"/>
            </a:xfrm>
          </p:grpSpPr>
          <p:grpSp>
            <p:nvGrpSpPr>
              <p:cNvPr id="146" name="Group 145">
                <a:extLst>
                  <a:ext uri="{FF2B5EF4-FFF2-40B4-BE49-F238E27FC236}">
                    <a16:creationId xmlns:a16="http://schemas.microsoft.com/office/drawing/2014/main" id="{A09843F0-C1E4-4937-916A-FB31285B1A7D}"/>
                  </a:ext>
                </a:extLst>
              </p:cNvPr>
              <p:cNvGrpSpPr/>
              <p:nvPr/>
            </p:nvGrpSpPr>
            <p:grpSpPr>
              <a:xfrm>
                <a:off x="6340464" y="2280369"/>
                <a:ext cx="5505231" cy="2013287"/>
                <a:chOff x="6340464" y="2280369"/>
                <a:chExt cx="5505231" cy="2013287"/>
              </a:xfrm>
            </p:grpSpPr>
            <p:grpSp>
              <p:nvGrpSpPr>
                <p:cNvPr id="151" name="Group 150">
                  <a:extLst>
                    <a:ext uri="{FF2B5EF4-FFF2-40B4-BE49-F238E27FC236}">
                      <a16:creationId xmlns:a16="http://schemas.microsoft.com/office/drawing/2014/main" id="{EA4D8021-55E8-4289-9859-145B99F7C07D}"/>
                    </a:ext>
                  </a:extLst>
                </p:cNvPr>
                <p:cNvGrpSpPr/>
                <p:nvPr/>
              </p:nvGrpSpPr>
              <p:grpSpPr>
                <a:xfrm>
                  <a:off x="6352397" y="2280369"/>
                  <a:ext cx="5493298" cy="1775612"/>
                  <a:chOff x="6352397" y="2280369"/>
                  <a:chExt cx="5493298" cy="1775612"/>
                </a:xfrm>
              </p:grpSpPr>
              <p:sp>
                <p:nvSpPr>
                  <p:cNvPr id="153" name="TextBox 152">
                    <a:extLst>
                      <a:ext uri="{FF2B5EF4-FFF2-40B4-BE49-F238E27FC236}">
                        <a16:creationId xmlns:a16="http://schemas.microsoft.com/office/drawing/2014/main" id="{44525DA2-230B-4F0D-B44C-240EC8611716}"/>
                      </a:ext>
                    </a:extLst>
                  </p:cNvPr>
                  <p:cNvSpPr txBox="1"/>
                  <p:nvPr/>
                </p:nvSpPr>
                <p:spPr>
                  <a:xfrm>
                    <a:off x="10101978" y="2280369"/>
                    <a:ext cx="871136" cy="521651"/>
                  </a:xfrm>
                  <a:prstGeom prst="rect">
                    <a:avLst/>
                  </a:prstGeom>
                  <a:noFill/>
                </p:spPr>
                <p:txBody>
                  <a:bodyPr wrap="none" rtlCol="0">
                    <a:spAutoFit/>
                  </a:bodyPr>
                  <a:lstStyle/>
                  <a:p>
                    <a:pPr algn="ctr"/>
                    <a:r>
                      <a:rPr lang="en-US" sz="3200" dirty="0"/>
                      <a:t>FOB</a:t>
                    </a:r>
                  </a:p>
                </p:txBody>
              </p:sp>
              <p:sp>
                <p:nvSpPr>
                  <p:cNvPr id="154" name="Rectangle 153">
                    <a:extLst>
                      <a:ext uri="{FF2B5EF4-FFF2-40B4-BE49-F238E27FC236}">
                        <a16:creationId xmlns:a16="http://schemas.microsoft.com/office/drawing/2014/main" id="{2A564417-DD30-4C59-AB1E-0AD053BA209E}"/>
                      </a:ext>
                    </a:extLst>
                  </p:cNvPr>
                  <p:cNvSpPr/>
                  <p:nvPr/>
                </p:nvSpPr>
                <p:spPr>
                  <a:xfrm>
                    <a:off x="9299548" y="2372976"/>
                    <a:ext cx="2546147" cy="168300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Connector 154">
                    <a:extLst>
                      <a:ext uri="{FF2B5EF4-FFF2-40B4-BE49-F238E27FC236}">
                        <a16:creationId xmlns:a16="http://schemas.microsoft.com/office/drawing/2014/main" id="{6DAE73BA-3E44-43FC-BD10-41CEFDE57360}"/>
                      </a:ext>
                    </a:extLst>
                  </p:cNvPr>
                  <p:cNvCxnSpPr/>
                  <p:nvPr/>
                </p:nvCxnSpPr>
                <p:spPr>
                  <a:xfrm flipH="1">
                    <a:off x="9299548" y="2802020"/>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45ABF02A-36E7-4B35-A9D4-223766EEC1BB}"/>
                      </a:ext>
                    </a:extLst>
                  </p:cNvPr>
                  <p:cNvGrpSpPr/>
                  <p:nvPr/>
                </p:nvGrpSpPr>
                <p:grpSpPr>
                  <a:xfrm>
                    <a:off x="7500573" y="2377142"/>
                    <a:ext cx="1759124" cy="1281428"/>
                    <a:chOff x="1231735" y="2496793"/>
                    <a:chExt cx="1759124" cy="1281428"/>
                  </a:xfrm>
                </p:grpSpPr>
                <p:sp>
                  <p:nvSpPr>
                    <p:cNvPr id="167" name="Rectangle 166">
                      <a:extLst>
                        <a:ext uri="{FF2B5EF4-FFF2-40B4-BE49-F238E27FC236}">
                          <a16:creationId xmlns:a16="http://schemas.microsoft.com/office/drawing/2014/main" id="{922A942B-8DF7-4ED2-B351-5AEF9B46275B}"/>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8" name="Rectangle 167">
                      <a:extLst>
                        <a:ext uri="{FF2B5EF4-FFF2-40B4-BE49-F238E27FC236}">
                          <a16:creationId xmlns:a16="http://schemas.microsoft.com/office/drawing/2014/main" id="{D55115BF-49EE-4731-96B7-A1C9BE7AAF94}"/>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7" name="Rectangle 156">
                    <a:extLst>
                      <a:ext uri="{FF2B5EF4-FFF2-40B4-BE49-F238E27FC236}">
                        <a16:creationId xmlns:a16="http://schemas.microsoft.com/office/drawing/2014/main" id="{080FDAD8-7D9D-4B26-BF8A-E181BB9B7EB5}"/>
                      </a:ext>
                    </a:extLst>
                  </p:cNvPr>
                  <p:cNvSpPr/>
                  <p:nvPr/>
                </p:nvSpPr>
                <p:spPr>
                  <a:xfrm>
                    <a:off x="6352397" y="2377142"/>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8" name="Group 157">
                    <a:extLst>
                      <a:ext uri="{FF2B5EF4-FFF2-40B4-BE49-F238E27FC236}">
                        <a16:creationId xmlns:a16="http://schemas.microsoft.com/office/drawing/2014/main" id="{3A680BAF-2785-4204-94A0-200801FB1A10}"/>
                      </a:ext>
                    </a:extLst>
                  </p:cNvPr>
                  <p:cNvGrpSpPr/>
                  <p:nvPr/>
                </p:nvGrpSpPr>
                <p:grpSpPr>
                  <a:xfrm>
                    <a:off x="7408045" y="2338012"/>
                    <a:ext cx="1941918" cy="1167581"/>
                    <a:chOff x="1658349" y="2363029"/>
                    <a:chExt cx="1941918" cy="1167581"/>
                  </a:xfrm>
                </p:grpSpPr>
                <p:sp>
                  <p:nvSpPr>
                    <p:cNvPr id="162" name="TextBox 161">
                      <a:extLst>
                        <a:ext uri="{FF2B5EF4-FFF2-40B4-BE49-F238E27FC236}">
                          <a16:creationId xmlns:a16="http://schemas.microsoft.com/office/drawing/2014/main" id="{E0A3B7E9-98B9-4DAA-A8C1-922697FE39A0}"/>
                        </a:ext>
                      </a:extLst>
                    </p:cNvPr>
                    <p:cNvSpPr txBox="1"/>
                    <p:nvPr/>
                  </p:nvSpPr>
                  <p:spPr>
                    <a:xfrm>
                      <a:off x="1739926" y="2363029"/>
                      <a:ext cx="1837361" cy="523220"/>
                    </a:xfrm>
                    <a:prstGeom prst="rect">
                      <a:avLst/>
                    </a:prstGeom>
                    <a:noFill/>
                  </p:spPr>
                  <p:txBody>
                    <a:bodyPr wrap="none" rtlCol="0">
                      <a:spAutoFit/>
                    </a:bodyPr>
                    <a:lstStyle/>
                    <a:p>
                      <a:pPr algn="ctr"/>
                      <a:r>
                        <a:rPr lang="de-DE" sz="1400" dirty="0"/>
                        <a:t>REFINED RAPESEED </a:t>
                      </a:r>
                    </a:p>
                    <a:p>
                      <a:pPr algn="ctr"/>
                      <a:r>
                        <a:rPr lang="de-DE" sz="1400" dirty="0"/>
                        <a:t>OIL </a:t>
                      </a:r>
                      <a:endParaRPr lang="en-US" sz="1400" dirty="0"/>
                    </a:p>
                  </p:txBody>
                </p:sp>
                <p:sp>
                  <p:nvSpPr>
                    <p:cNvPr id="166" name="TextBox 165">
                      <a:extLst>
                        <a:ext uri="{FF2B5EF4-FFF2-40B4-BE49-F238E27FC236}">
                          <a16:creationId xmlns:a16="http://schemas.microsoft.com/office/drawing/2014/main" id="{119B8FB6-CF50-4B9F-ADA8-06AEDBF12402}"/>
                        </a:ext>
                      </a:extLst>
                    </p:cNvPr>
                    <p:cNvSpPr txBox="1"/>
                    <p:nvPr/>
                  </p:nvSpPr>
                  <p:spPr>
                    <a:xfrm>
                      <a:off x="1658349" y="3022779"/>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p:txBody>
                </p:sp>
              </p:grpSp>
              <p:cxnSp>
                <p:nvCxnSpPr>
                  <p:cNvPr id="159" name="Straight Connector 158">
                    <a:extLst>
                      <a:ext uri="{FF2B5EF4-FFF2-40B4-BE49-F238E27FC236}">
                        <a16:creationId xmlns:a16="http://schemas.microsoft.com/office/drawing/2014/main" id="{B7357AE0-3EDA-45E0-965F-0B6A77A02970}"/>
                      </a:ext>
                    </a:extLst>
                  </p:cNvPr>
                  <p:cNvCxnSpPr/>
                  <p:nvPr/>
                </p:nvCxnSpPr>
                <p:spPr>
                  <a:xfrm flipH="1">
                    <a:off x="9299548" y="3142679"/>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BE58416-C85D-4D75-9794-F520D5EE1341}"/>
                      </a:ext>
                    </a:extLst>
                  </p:cNvPr>
                  <p:cNvCxnSpPr>
                    <a:cxnSpLocks/>
                  </p:cNvCxnSpPr>
                  <p:nvPr/>
                </p:nvCxnSpPr>
                <p:spPr>
                  <a:xfrm>
                    <a:off x="10537546" y="2830612"/>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6819A73-AB30-4D36-A26C-AF36217CA17B}"/>
                      </a:ext>
                    </a:extLst>
                  </p:cNvPr>
                  <p:cNvCxnSpPr/>
                  <p:nvPr/>
                </p:nvCxnSpPr>
                <p:spPr>
                  <a:xfrm flipH="1">
                    <a:off x="9299548" y="3624648"/>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9F11E982-2F44-48D7-9624-6CF1300E199E}"/>
                    </a:ext>
                  </a:extLst>
                </p:cNvPr>
                <p:cNvSpPr txBox="1"/>
                <p:nvPr/>
              </p:nvSpPr>
              <p:spPr>
                <a:xfrm>
                  <a:off x="6340464" y="3708881"/>
                  <a:ext cx="2299008" cy="584775"/>
                </a:xfrm>
                <a:prstGeom prst="rect">
                  <a:avLst/>
                </a:prstGeom>
                <a:noFill/>
              </p:spPr>
              <p:txBody>
                <a:bodyPr wrap="square" rtlCol="0">
                  <a:spAutoFit/>
                </a:bodyPr>
                <a:lstStyle/>
                <a:p>
                  <a:r>
                    <a:rPr lang="en-US" sz="800" b="1" dirty="0"/>
                    <a:t>Commission: USD 5.00 seller side, USD 5.00 Buyer side Per Metric Ton</a:t>
                  </a:r>
                </a:p>
                <a:p>
                  <a:r>
                    <a:rPr lang="en-US" sz="800" b="1" dirty="0">
                      <a:solidFill>
                        <a:srgbClr val="FF0000"/>
                      </a:solidFill>
                    </a:rPr>
                    <a:t>Any kind of oils, the payment method will be 30% advance and 70% LC</a:t>
                  </a:r>
                </a:p>
              </p:txBody>
            </p:sp>
          </p:grpSp>
          <p:sp>
            <p:nvSpPr>
              <p:cNvPr id="147" name="TextBox 146">
                <a:extLst>
                  <a:ext uri="{FF2B5EF4-FFF2-40B4-BE49-F238E27FC236}">
                    <a16:creationId xmlns:a16="http://schemas.microsoft.com/office/drawing/2014/main" id="{8E9A6708-7321-4C84-95FC-F514AF63878B}"/>
                  </a:ext>
                </a:extLst>
              </p:cNvPr>
              <p:cNvSpPr txBox="1"/>
              <p:nvPr/>
            </p:nvSpPr>
            <p:spPr>
              <a:xfrm>
                <a:off x="10468318" y="2774546"/>
                <a:ext cx="1418978" cy="400110"/>
              </a:xfrm>
              <a:prstGeom prst="rect">
                <a:avLst/>
              </a:prstGeom>
              <a:noFill/>
            </p:spPr>
            <p:txBody>
              <a:bodyPr wrap="none" rtlCol="0">
                <a:spAutoFit/>
              </a:bodyPr>
              <a:lstStyle/>
              <a:p>
                <a:pPr algn="ctr"/>
                <a:r>
                  <a:rPr lang="en-US" sz="2000" dirty="0"/>
                  <a:t>FLEXITANK</a:t>
                </a:r>
              </a:p>
            </p:txBody>
          </p:sp>
          <p:sp>
            <p:nvSpPr>
              <p:cNvPr id="148" name="TextBox 147">
                <a:extLst>
                  <a:ext uri="{FF2B5EF4-FFF2-40B4-BE49-F238E27FC236}">
                    <a16:creationId xmlns:a16="http://schemas.microsoft.com/office/drawing/2014/main" id="{B7D048D8-1FAC-4689-9778-BC22C2C53748}"/>
                  </a:ext>
                </a:extLst>
              </p:cNvPr>
              <p:cNvSpPr txBox="1"/>
              <p:nvPr/>
            </p:nvSpPr>
            <p:spPr>
              <a:xfrm>
                <a:off x="9585239" y="2771948"/>
                <a:ext cx="771366" cy="400110"/>
              </a:xfrm>
              <a:prstGeom prst="rect">
                <a:avLst/>
              </a:prstGeom>
              <a:noFill/>
            </p:spPr>
            <p:txBody>
              <a:bodyPr wrap="none" rtlCol="0">
                <a:spAutoFit/>
              </a:bodyPr>
              <a:lstStyle/>
              <a:p>
                <a:pPr algn="ctr"/>
                <a:r>
                  <a:rPr lang="en-US" sz="2000" dirty="0"/>
                  <a:t>BULK</a:t>
                </a:r>
              </a:p>
            </p:txBody>
          </p:sp>
          <p:sp>
            <p:nvSpPr>
              <p:cNvPr id="149" name="TextBox 148">
                <a:extLst>
                  <a:ext uri="{FF2B5EF4-FFF2-40B4-BE49-F238E27FC236}">
                    <a16:creationId xmlns:a16="http://schemas.microsoft.com/office/drawing/2014/main" id="{F69F58CB-6DB6-4254-8FA8-539F272324E5}"/>
                  </a:ext>
                </a:extLst>
              </p:cNvPr>
              <p:cNvSpPr txBox="1"/>
              <p:nvPr/>
            </p:nvSpPr>
            <p:spPr>
              <a:xfrm>
                <a:off x="9304477" y="3119432"/>
                <a:ext cx="1223412" cy="461665"/>
              </a:xfrm>
              <a:prstGeom prst="rect">
                <a:avLst/>
              </a:prstGeom>
              <a:noFill/>
            </p:spPr>
            <p:txBody>
              <a:bodyPr wrap="none" rtlCol="0">
                <a:spAutoFit/>
              </a:bodyPr>
              <a:lstStyle/>
              <a:p>
                <a:pPr algn="ctr"/>
                <a:r>
                  <a:rPr lang="en-US" sz="2400" b="1" dirty="0"/>
                  <a:t>$ 1,810</a:t>
                </a:r>
              </a:p>
            </p:txBody>
          </p:sp>
          <p:sp>
            <p:nvSpPr>
              <p:cNvPr id="150" name="TextBox 149">
                <a:extLst>
                  <a:ext uri="{FF2B5EF4-FFF2-40B4-BE49-F238E27FC236}">
                    <a16:creationId xmlns:a16="http://schemas.microsoft.com/office/drawing/2014/main" id="{CFB50F9C-A17D-4EB2-A29A-66AD6C3046C9}"/>
                  </a:ext>
                </a:extLst>
              </p:cNvPr>
              <p:cNvSpPr txBox="1"/>
              <p:nvPr/>
            </p:nvSpPr>
            <p:spPr>
              <a:xfrm>
                <a:off x="10585917" y="3114087"/>
                <a:ext cx="1223412" cy="461665"/>
              </a:xfrm>
              <a:prstGeom prst="rect">
                <a:avLst/>
              </a:prstGeom>
              <a:noFill/>
            </p:spPr>
            <p:txBody>
              <a:bodyPr wrap="none" rtlCol="0">
                <a:spAutoFit/>
              </a:bodyPr>
              <a:lstStyle/>
              <a:p>
                <a:pPr algn="ctr"/>
                <a:r>
                  <a:rPr lang="en-US" sz="2400" b="1" dirty="0"/>
                  <a:t>$ 1,820</a:t>
                </a:r>
              </a:p>
            </p:txBody>
          </p:sp>
        </p:grpSp>
        <p:sp>
          <p:nvSpPr>
            <p:cNvPr id="145" name="TextBox 144">
              <a:extLst>
                <a:ext uri="{FF2B5EF4-FFF2-40B4-BE49-F238E27FC236}">
                  <a16:creationId xmlns:a16="http://schemas.microsoft.com/office/drawing/2014/main" id="{D20C9D2F-D5DD-41AA-B5B3-E97176DACB43}"/>
                </a:ext>
              </a:extLst>
            </p:cNvPr>
            <p:cNvSpPr txBox="1"/>
            <p:nvPr/>
          </p:nvSpPr>
          <p:spPr>
            <a:xfrm>
              <a:off x="3420735" y="3630160"/>
              <a:ext cx="2302233" cy="461665"/>
            </a:xfrm>
            <a:prstGeom prst="rect">
              <a:avLst/>
            </a:prstGeom>
            <a:noFill/>
          </p:spPr>
          <p:txBody>
            <a:bodyPr wrap="none" rtlCol="0">
              <a:spAutoFit/>
            </a:bodyPr>
            <a:lstStyle/>
            <a:p>
              <a:pPr algn="ctr"/>
              <a:r>
                <a:rPr lang="en-US" sz="2400" b="1" dirty="0"/>
                <a:t>bottles $ 1850</a:t>
              </a:r>
            </a:p>
          </p:txBody>
        </p:sp>
      </p:grpSp>
    </p:spTree>
    <p:extLst>
      <p:ext uri="{BB962C8B-B14F-4D97-AF65-F5344CB8AC3E}">
        <p14:creationId xmlns:p14="http://schemas.microsoft.com/office/powerpoint/2010/main" val="111148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791232" y="1673852"/>
            <a:ext cx="838864" cy="838864"/>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Nunito" panose="00000500000000000000" pitchFamily="2" charset="0"/>
            </a:endParaRPr>
          </a:p>
        </p:txBody>
      </p:sp>
      <p:grpSp>
        <p:nvGrpSpPr>
          <p:cNvPr id="26" name="Group 25"/>
          <p:cNvGrpSpPr/>
          <p:nvPr/>
        </p:nvGrpSpPr>
        <p:grpSpPr>
          <a:xfrm>
            <a:off x="3471929" y="1673852"/>
            <a:ext cx="1881764" cy="838864"/>
            <a:chOff x="758280" y="1616906"/>
            <a:chExt cx="1881764" cy="838864"/>
          </a:xfrm>
        </p:grpSpPr>
        <p:sp>
          <p:nvSpPr>
            <p:cNvPr id="27" name="Rounded Rectangle 26"/>
            <p:cNvSpPr/>
            <p:nvPr/>
          </p:nvSpPr>
          <p:spPr>
            <a:xfrm>
              <a:off x="758280" y="1616906"/>
              <a:ext cx="838864" cy="838864"/>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Nunito" panose="00000500000000000000" pitchFamily="2" charset="0"/>
              </a:endParaRPr>
            </a:p>
          </p:txBody>
        </p:sp>
        <p:sp>
          <p:nvSpPr>
            <p:cNvPr id="28" name="TextBox 27"/>
            <p:cNvSpPr txBox="1"/>
            <p:nvPr/>
          </p:nvSpPr>
          <p:spPr>
            <a:xfrm>
              <a:off x="1584947" y="1678540"/>
              <a:ext cx="1055097" cy="307777"/>
            </a:xfrm>
            <a:prstGeom prst="rect">
              <a:avLst/>
            </a:prstGeom>
            <a:noFill/>
          </p:spPr>
          <p:txBody>
            <a:bodyPr wrap="none" rtlCol="0">
              <a:spAutoFit/>
            </a:bodyPr>
            <a:lstStyle/>
            <a:p>
              <a:r>
                <a:rPr lang="en-US" sz="1400" dirty="0">
                  <a:latin typeface="Nunito" panose="00000500000000000000" pitchFamily="2" charset="0"/>
                </a:rPr>
                <a:t>Equipment</a:t>
              </a:r>
            </a:p>
          </p:txBody>
        </p:sp>
        <p:sp>
          <p:nvSpPr>
            <p:cNvPr id="29" name="TextBox 28"/>
            <p:cNvSpPr txBox="1"/>
            <p:nvPr/>
          </p:nvSpPr>
          <p:spPr>
            <a:xfrm>
              <a:off x="1584947" y="1898549"/>
              <a:ext cx="864339" cy="261610"/>
            </a:xfrm>
            <a:prstGeom prst="rect">
              <a:avLst/>
            </a:prstGeom>
            <a:noFill/>
          </p:spPr>
          <p:txBody>
            <a:bodyPr wrap="none" rtlCol="0">
              <a:spAutoFit/>
            </a:bodyPr>
            <a:lstStyle/>
            <a:p>
              <a:r>
                <a:rPr lang="en-US" sz="1100" dirty="0">
                  <a:solidFill>
                    <a:srgbClr val="E56863"/>
                  </a:solidFill>
                  <a:latin typeface="Nunito" panose="00000500000000000000" pitchFamily="2" charset="0"/>
                </a:rPr>
                <a:t>category</a:t>
              </a:r>
            </a:p>
          </p:txBody>
        </p:sp>
        <p:sp>
          <p:nvSpPr>
            <p:cNvPr id="30" name="TextBox 29"/>
            <p:cNvSpPr txBox="1"/>
            <p:nvPr/>
          </p:nvSpPr>
          <p:spPr>
            <a:xfrm>
              <a:off x="1584947" y="2160159"/>
              <a:ext cx="580608" cy="261610"/>
            </a:xfrm>
            <a:prstGeom prst="rect">
              <a:avLst/>
            </a:prstGeom>
            <a:noFill/>
          </p:spPr>
          <p:txBody>
            <a:bodyPr wrap="none" rtlCol="0">
              <a:spAutoFit/>
            </a:bodyPr>
            <a:lstStyle/>
            <a:p>
              <a:r>
                <a:rPr lang="en-US" sz="1100" dirty="0">
                  <a:latin typeface="Nunito" panose="00000500000000000000" pitchFamily="2" charset="0"/>
                </a:rPr>
                <a:t>Tablet</a:t>
              </a:r>
            </a:p>
          </p:txBody>
        </p:sp>
      </p:grpSp>
      <p:sp>
        <p:nvSpPr>
          <p:cNvPr id="71" name="Rounded Rectangle 70"/>
          <p:cNvSpPr/>
          <p:nvPr/>
        </p:nvSpPr>
        <p:spPr>
          <a:xfrm>
            <a:off x="9656535" y="5406956"/>
            <a:ext cx="295218" cy="29521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6863"/>
              </a:solidFill>
            </a:endParaRPr>
          </a:p>
        </p:txBody>
      </p:sp>
      <p:sp>
        <p:nvSpPr>
          <p:cNvPr id="72" name="TextBox 71"/>
          <p:cNvSpPr txBox="1"/>
          <p:nvPr/>
        </p:nvSpPr>
        <p:spPr>
          <a:xfrm>
            <a:off x="9685923" y="5459093"/>
            <a:ext cx="234360" cy="200055"/>
          </a:xfrm>
          <a:prstGeom prst="rect">
            <a:avLst/>
          </a:prstGeom>
          <a:noFill/>
        </p:spPr>
        <p:txBody>
          <a:bodyPr wrap="none" rtlCol="0">
            <a:spAutoFit/>
          </a:bodyPr>
          <a:lstStyle/>
          <a:p>
            <a:r>
              <a:rPr lang="en-US" sz="700" b="1" dirty="0"/>
              <a:t>1</a:t>
            </a:r>
          </a:p>
        </p:txBody>
      </p:sp>
      <p:sp>
        <p:nvSpPr>
          <p:cNvPr id="73" name="Rounded Rectangle 72"/>
          <p:cNvSpPr/>
          <p:nvPr/>
        </p:nvSpPr>
        <p:spPr>
          <a:xfrm>
            <a:off x="10095035" y="5411512"/>
            <a:ext cx="295218" cy="295218"/>
          </a:xfrm>
          <a:prstGeom prst="roundRect">
            <a:avLst/>
          </a:prstGeom>
          <a:solidFill>
            <a:srgbClr val="E86964"/>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4" name="TextBox 73"/>
          <p:cNvSpPr txBox="1"/>
          <p:nvPr/>
        </p:nvSpPr>
        <p:spPr>
          <a:xfrm>
            <a:off x="10132277" y="5459094"/>
            <a:ext cx="234360" cy="200055"/>
          </a:xfrm>
          <a:prstGeom prst="rect">
            <a:avLst/>
          </a:prstGeom>
          <a:noFill/>
        </p:spPr>
        <p:txBody>
          <a:bodyPr wrap="none" rtlCol="0">
            <a:spAutoFit/>
          </a:bodyPr>
          <a:lstStyle/>
          <a:p>
            <a:r>
              <a:rPr lang="en-US" sz="700" b="1" dirty="0"/>
              <a:t>2</a:t>
            </a:r>
          </a:p>
        </p:txBody>
      </p:sp>
      <p:sp>
        <p:nvSpPr>
          <p:cNvPr id="75" name="Rounded Rectangle 74"/>
          <p:cNvSpPr/>
          <p:nvPr/>
        </p:nvSpPr>
        <p:spPr>
          <a:xfrm>
            <a:off x="10554815" y="5406803"/>
            <a:ext cx="295218" cy="295218"/>
          </a:xfrm>
          <a:prstGeom prst="roundRect">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6" name="TextBox 75"/>
          <p:cNvSpPr txBox="1"/>
          <p:nvPr/>
        </p:nvSpPr>
        <p:spPr>
          <a:xfrm>
            <a:off x="10585244" y="5454384"/>
            <a:ext cx="234360" cy="200055"/>
          </a:xfrm>
          <a:prstGeom prst="rect">
            <a:avLst/>
          </a:prstGeom>
          <a:noFill/>
        </p:spPr>
        <p:txBody>
          <a:bodyPr wrap="none" rtlCol="0">
            <a:spAutoFit/>
          </a:bodyPr>
          <a:lstStyle/>
          <a:p>
            <a:r>
              <a:rPr lang="en-US" sz="700" b="1" dirty="0"/>
              <a:t>3</a:t>
            </a:r>
          </a:p>
        </p:txBody>
      </p:sp>
      <p:sp>
        <p:nvSpPr>
          <p:cNvPr id="81" name="Rounded Rectangle 80">
            <a:hlinkClick r:id="rId4" action="ppaction://hlinksldjump"/>
          </p:cNvPr>
          <p:cNvSpPr/>
          <p:nvPr/>
        </p:nvSpPr>
        <p:spPr>
          <a:xfrm>
            <a:off x="801118" y="1608846"/>
            <a:ext cx="2387079" cy="96887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ounded Rectangle 81">
            <a:hlinkClick r:id="rId5" action="ppaction://hlinksldjump"/>
          </p:cNvPr>
          <p:cNvSpPr/>
          <p:nvPr/>
        </p:nvSpPr>
        <p:spPr>
          <a:xfrm>
            <a:off x="9653664" y="5397298"/>
            <a:ext cx="311538" cy="331432"/>
          </a:xfrm>
          <a:prstGeom prst="roundRect">
            <a:avLst/>
          </a:prstGeom>
          <a:solidFill>
            <a:srgbClr val="E6686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a:extLst>
              <a:ext uri="{FF2B5EF4-FFF2-40B4-BE49-F238E27FC236}">
                <a16:creationId xmlns:a16="http://schemas.microsoft.com/office/drawing/2014/main" id="{2F63F445-08A2-4807-B106-744A2918A8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sp>
        <p:nvSpPr>
          <p:cNvPr id="84" name="TextBox 83">
            <a:extLst>
              <a:ext uri="{FF2B5EF4-FFF2-40B4-BE49-F238E27FC236}">
                <a16:creationId xmlns:a16="http://schemas.microsoft.com/office/drawing/2014/main" id="{22158AA6-0541-486C-AD3C-0C214F7A1D33}"/>
              </a:ext>
            </a:extLst>
          </p:cNvPr>
          <p:cNvSpPr txBox="1"/>
          <p:nvPr/>
        </p:nvSpPr>
        <p:spPr>
          <a:xfrm>
            <a:off x="2068417" y="6249157"/>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85" name="TextBox 84">
            <a:extLst>
              <a:ext uri="{FF2B5EF4-FFF2-40B4-BE49-F238E27FC236}">
                <a16:creationId xmlns:a16="http://schemas.microsoft.com/office/drawing/2014/main" id="{81822764-5B51-44BE-8ADA-AC8BBAC9ABC1}"/>
              </a:ext>
            </a:extLst>
          </p:cNvPr>
          <p:cNvSpPr txBox="1"/>
          <p:nvPr/>
        </p:nvSpPr>
        <p:spPr>
          <a:xfrm>
            <a:off x="2914211" y="6249157"/>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86" name="TextBox 85">
            <a:extLst>
              <a:ext uri="{FF2B5EF4-FFF2-40B4-BE49-F238E27FC236}">
                <a16:creationId xmlns:a16="http://schemas.microsoft.com/office/drawing/2014/main" id="{80C0AA29-D278-421C-A7AA-D34EEE3D47A1}"/>
              </a:ext>
            </a:extLst>
          </p:cNvPr>
          <p:cNvSpPr txBox="1"/>
          <p:nvPr/>
        </p:nvSpPr>
        <p:spPr>
          <a:xfrm>
            <a:off x="3801683" y="6249156"/>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87" name="Picture 86">
            <a:extLst>
              <a:ext uri="{FF2B5EF4-FFF2-40B4-BE49-F238E27FC236}">
                <a16:creationId xmlns:a16="http://schemas.microsoft.com/office/drawing/2014/main" id="{E49E9EDF-2B11-4BAC-AC93-7BC1550D2E94}"/>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5977434"/>
            <a:ext cx="220991" cy="220991"/>
          </a:xfrm>
          <a:prstGeom prst="rect">
            <a:avLst/>
          </a:prstGeom>
          <a:ln>
            <a:noFill/>
          </a:ln>
          <a:effectLst>
            <a:outerShdw blurRad="292100" dist="139700" dir="2700000" algn="tl" rotWithShape="0">
              <a:srgbClr val="333333">
                <a:alpha val="65000"/>
              </a:srgbClr>
            </a:outerShdw>
          </a:effectLst>
        </p:spPr>
      </p:pic>
      <p:pic>
        <p:nvPicPr>
          <p:cNvPr id="88" name="Picture 87">
            <a:extLst>
              <a:ext uri="{FF2B5EF4-FFF2-40B4-BE49-F238E27FC236}">
                <a16:creationId xmlns:a16="http://schemas.microsoft.com/office/drawing/2014/main" id="{864AC290-967E-4CD5-96D4-0A6599478CD9}"/>
              </a:ext>
            </a:extLst>
          </p:cNvPr>
          <p:cNvPicPr>
            <a:picLocks noChangeAspect="1"/>
          </p:cNvPicPr>
          <p:nvPr/>
        </p:nvPicPr>
        <p:blipFill>
          <a:blip r:embed="rId8"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5969612"/>
            <a:ext cx="228812" cy="228812"/>
          </a:xfrm>
          <a:prstGeom prst="rect">
            <a:avLst/>
          </a:prstGeom>
          <a:ln>
            <a:noFill/>
          </a:ln>
          <a:effectLst>
            <a:outerShdw blurRad="292100" dist="139700" dir="2700000" algn="tl" rotWithShape="0">
              <a:srgbClr val="333333">
                <a:alpha val="65000"/>
              </a:srgbClr>
            </a:outerShdw>
          </a:effectLst>
        </p:spPr>
      </p:pic>
      <p:pic>
        <p:nvPicPr>
          <p:cNvPr id="89" name="Picture 88">
            <a:extLst>
              <a:ext uri="{FF2B5EF4-FFF2-40B4-BE49-F238E27FC236}">
                <a16:creationId xmlns:a16="http://schemas.microsoft.com/office/drawing/2014/main" id="{3DE04349-B448-4761-975D-15AFBEA44303}"/>
              </a:ext>
            </a:extLst>
          </p:cNvPr>
          <p:cNvPicPr>
            <a:picLocks noChangeAspect="1"/>
          </p:cNvPicPr>
          <p:nvPr/>
        </p:nvPicPr>
        <p:blipFill>
          <a:blip r:embed="rId9"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5977433"/>
            <a:ext cx="220991" cy="220991"/>
          </a:xfrm>
          <a:prstGeom prst="rect">
            <a:avLst/>
          </a:prstGeom>
          <a:ln>
            <a:noFill/>
          </a:ln>
          <a:effectLst>
            <a:outerShdw blurRad="292100" dist="139700" dir="2700000" algn="tl" rotWithShape="0">
              <a:srgbClr val="333333">
                <a:alpha val="65000"/>
              </a:srgbClr>
            </a:outerShdw>
          </a:effectLst>
        </p:spPr>
      </p:pic>
      <p:sp>
        <p:nvSpPr>
          <p:cNvPr id="90" name="TextBox 89">
            <a:extLst>
              <a:ext uri="{FF2B5EF4-FFF2-40B4-BE49-F238E27FC236}">
                <a16:creationId xmlns:a16="http://schemas.microsoft.com/office/drawing/2014/main" id="{D6C630C2-F337-4F02-97F3-1CA427051133}"/>
              </a:ext>
            </a:extLst>
          </p:cNvPr>
          <p:cNvSpPr txBox="1"/>
          <p:nvPr/>
        </p:nvSpPr>
        <p:spPr>
          <a:xfrm>
            <a:off x="9475282" y="6249156"/>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91" name="Picture 90">
            <a:extLst>
              <a:ext uri="{FF2B5EF4-FFF2-40B4-BE49-F238E27FC236}">
                <a16:creationId xmlns:a16="http://schemas.microsoft.com/office/drawing/2014/main" id="{5CBC31A7-8C9E-4FE2-83D4-9A4F6FFB18DC}"/>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flipH="1">
            <a:off x="9188558" y="6206245"/>
            <a:ext cx="286723" cy="286723"/>
          </a:xfrm>
          <a:prstGeom prst="rect">
            <a:avLst/>
          </a:prstGeom>
        </p:spPr>
      </p:pic>
      <p:sp>
        <p:nvSpPr>
          <p:cNvPr id="92" name="Rounded Rectangle 76">
            <a:hlinkClick r:id="" action="ppaction://hlinkshowjump?jump=previousslide"/>
            <a:extLst>
              <a:ext uri="{FF2B5EF4-FFF2-40B4-BE49-F238E27FC236}">
                <a16:creationId xmlns:a16="http://schemas.microsoft.com/office/drawing/2014/main" id="{1C9319C1-4725-49EE-8A25-D280967B5934}"/>
              </a:ext>
            </a:extLst>
          </p:cNvPr>
          <p:cNvSpPr/>
          <p:nvPr/>
        </p:nvSpPr>
        <p:spPr>
          <a:xfrm>
            <a:off x="8940877" y="5999788"/>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79">
            <a:hlinkClick r:id="rId5" action="ppaction://hlinksldjump"/>
            <a:extLst>
              <a:ext uri="{FF2B5EF4-FFF2-40B4-BE49-F238E27FC236}">
                <a16:creationId xmlns:a16="http://schemas.microsoft.com/office/drawing/2014/main" id="{39F41F54-242F-4074-A7C5-09441927DF73}"/>
              </a:ext>
            </a:extLst>
          </p:cNvPr>
          <p:cNvSpPr/>
          <p:nvPr/>
        </p:nvSpPr>
        <p:spPr>
          <a:xfrm>
            <a:off x="2145728" y="5927667"/>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79">
            <a:hlinkClick r:id="rId11" action="ppaction://hlinksldjump"/>
            <a:extLst>
              <a:ext uri="{FF2B5EF4-FFF2-40B4-BE49-F238E27FC236}">
                <a16:creationId xmlns:a16="http://schemas.microsoft.com/office/drawing/2014/main" id="{F68354E7-0338-4FD8-B933-A445B9274AC0}"/>
              </a:ext>
            </a:extLst>
          </p:cNvPr>
          <p:cNvSpPr/>
          <p:nvPr/>
        </p:nvSpPr>
        <p:spPr>
          <a:xfrm>
            <a:off x="3038006" y="5927667"/>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79">
            <a:hlinkClick r:id="rId12" action="ppaction://hlinksldjump"/>
            <a:extLst>
              <a:ext uri="{FF2B5EF4-FFF2-40B4-BE49-F238E27FC236}">
                <a16:creationId xmlns:a16="http://schemas.microsoft.com/office/drawing/2014/main" id="{349B950F-4067-496A-A592-232573F57A76}"/>
              </a:ext>
            </a:extLst>
          </p:cNvPr>
          <p:cNvSpPr/>
          <p:nvPr/>
        </p:nvSpPr>
        <p:spPr>
          <a:xfrm>
            <a:off x="3856972" y="5875813"/>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433D3820-FE72-4BB8-A3E5-9ED353BABF2D}"/>
              </a:ext>
            </a:extLst>
          </p:cNvPr>
          <p:cNvSpPr txBox="1"/>
          <p:nvPr/>
        </p:nvSpPr>
        <p:spPr>
          <a:xfrm>
            <a:off x="1632362" y="2014862"/>
            <a:ext cx="864339" cy="261610"/>
          </a:xfrm>
          <a:prstGeom prst="rect">
            <a:avLst/>
          </a:prstGeom>
          <a:noFill/>
        </p:spPr>
        <p:txBody>
          <a:bodyPr wrap="none" rtlCol="0">
            <a:spAutoFit/>
          </a:bodyPr>
          <a:lstStyle/>
          <a:p>
            <a:r>
              <a:rPr lang="en-US" sz="1100" dirty="0">
                <a:solidFill>
                  <a:srgbClr val="E56863"/>
                </a:solidFill>
                <a:latin typeface="Nunito" panose="00000500000000000000" pitchFamily="2" charset="0"/>
              </a:rPr>
              <a:t>category</a:t>
            </a:r>
          </a:p>
        </p:txBody>
      </p:sp>
      <p:sp>
        <p:nvSpPr>
          <p:cNvPr id="97" name="TextBox 96">
            <a:extLst>
              <a:ext uri="{FF2B5EF4-FFF2-40B4-BE49-F238E27FC236}">
                <a16:creationId xmlns:a16="http://schemas.microsoft.com/office/drawing/2014/main" id="{5418346E-1AB8-4088-91D7-F0E0D67F523E}"/>
              </a:ext>
            </a:extLst>
          </p:cNvPr>
          <p:cNvSpPr txBox="1"/>
          <p:nvPr/>
        </p:nvSpPr>
        <p:spPr>
          <a:xfrm>
            <a:off x="1632362" y="2276472"/>
            <a:ext cx="580608" cy="261610"/>
          </a:xfrm>
          <a:prstGeom prst="rect">
            <a:avLst/>
          </a:prstGeom>
          <a:noFill/>
        </p:spPr>
        <p:txBody>
          <a:bodyPr wrap="none" rtlCol="0">
            <a:spAutoFit/>
          </a:bodyPr>
          <a:lstStyle/>
          <a:p>
            <a:r>
              <a:rPr lang="en-US" sz="1100" dirty="0">
                <a:latin typeface="Nunito" panose="00000500000000000000" pitchFamily="2" charset="0"/>
              </a:rPr>
              <a:t>Tablet</a:t>
            </a:r>
          </a:p>
        </p:txBody>
      </p:sp>
      <p:sp>
        <p:nvSpPr>
          <p:cNvPr id="98" name="TextBox 97">
            <a:extLst>
              <a:ext uri="{FF2B5EF4-FFF2-40B4-BE49-F238E27FC236}">
                <a16:creationId xmlns:a16="http://schemas.microsoft.com/office/drawing/2014/main" id="{34A3647B-8942-4D14-A40D-98CE9AF32C83}"/>
              </a:ext>
            </a:extLst>
          </p:cNvPr>
          <p:cNvSpPr txBox="1"/>
          <p:nvPr/>
        </p:nvSpPr>
        <p:spPr>
          <a:xfrm>
            <a:off x="1642596" y="1659108"/>
            <a:ext cx="1572866" cy="307777"/>
          </a:xfrm>
          <a:prstGeom prst="rect">
            <a:avLst/>
          </a:prstGeom>
          <a:noFill/>
        </p:spPr>
        <p:txBody>
          <a:bodyPr wrap="none" rtlCol="0">
            <a:spAutoFit/>
          </a:bodyPr>
          <a:lstStyle/>
          <a:p>
            <a:r>
              <a:rPr lang="en-US" sz="1400" dirty="0">
                <a:latin typeface="Nunito" panose="00000500000000000000" pitchFamily="2" charset="0"/>
              </a:rPr>
              <a:t>Cables and wires</a:t>
            </a:r>
          </a:p>
        </p:txBody>
      </p:sp>
      <p:pic>
        <p:nvPicPr>
          <p:cNvPr id="99" name="Picture 98">
            <a:extLst>
              <a:ext uri="{FF2B5EF4-FFF2-40B4-BE49-F238E27FC236}">
                <a16:creationId xmlns:a16="http://schemas.microsoft.com/office/drawing/2014/main" id="{F2E4AB7B-0E59-4E06-AF5B-D0A01201D7C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100" name="TextBox 99">
            <a:extLst>
              <a:ext uri="{FF2B5EF4-FFF2-40B4-BE49-F238E27FC236}">
                <a16:creationId xmlns:a16="http://schemas.microsoft.com/office/drawing/2014/main" id="{3BE2E88D-B3C4-41E7-9F2A-D253E1B26800}"/>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101" name="Rounded Rectangle 79">
            <a:hlinkClick r:id="rId4" action="ppaction://hlinksldjump"/>
            <a:extLst>
              <a:ext uri="{FF2B5EF4-FFF2-40B4-BE49-F238E27FC236}">
                <a16:creationId xmlns:a16="http://schemas.microsoft.com/office/drawing/2014/main" id="{91F527EF-5A99-499F-99C1-858BBD840C5C}"/>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04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OILS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4263799"/>
            <a:ext cx="5607201" cy="1919026"/>
            <a:chOff x="271763" y="2305386"/>
            <a:chExt cx="5607201" cy="1919026"/>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919026"/>
              <a:chOff x="271763" y="2305386"/>
              <a:chExt cx="5573160" cy="1919026"/>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638856" cy="400110"/>
              </a:xfrm>
              <a:prstGeom prst="rect">
                <a:avLst/>
              </a:prstGeom>
              <a:noFill/>
            </p:spPr>
            <p:txBody>
              <a:bodyPr wrap="square" rtlCol="0">
                <a:spAutoFit/>
              </a:bodyPr>
              <a:lstStyle/>
              <a:p>
                <a:r>
                  <a:rPr lang="en-US" sz="1000" b="1" dirty="0"/>
                  <a:t>Commission: USD 5.00 seller side, USD 5.00 Buyer side Per Metric Ton</a:t>
                </a:r>
              </a:p>
              <a:p>
                <a:r>
                  <a:rPr lang="en-US" sz="1000" b="1" dirty="0">
                    <a:solidFill>
                      <a:srgbClr val="FF0000"/>
                    </a:solidFill>
                  </a:rPr>
                  <a:t>Any kind of oils, the payment method will be 30% advance and 70% LC</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$ 1,425</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407273" y="2426300"/>
                  <a:ext cx="1941918" cy="1122321"/>
                  <a:chOff x="1658349" y="2426300"/>
                  <a:chExt cx="1941918" cy="1122321"/>
                </a:xfrm>
              </p:grpSpPr>
              <p:sp>
                <p:nvSpPr>
                  <p:cNvPr id="99" name="TextBox 98">
                    <a:extLst>
                      <a:ext uri="{FF2B5EF4-FFF2-40B4-BE49-F238E27FC236}">
                        <a16:creationId xmlns:a16="http://schemas.microsoft.com/office/drawing/2014/main" id="{09B7A9F7-2EE3-4AFA-9E8C-C17568615472}"/>
                      </a:ext>
                    </a:extLst>
                  </p:cNvPr>
                  <p:cNvSpPr txBox="1"/>
                  <p:nvPr/>
                </p:nvSpPr>
                <p:spPr>
                  <a:xfrm>
                    <a:off x="1731186" y="2426300"/>
                    <a:ext cx="1747594" cy="400110"/>
                  </a:xfrm>
                  <a:prstGeom prst="rect">
                    <a:avLst/>
                  </a:prstGeom>
                  <a:noFill/>
                </p:spPr>
                <p:txBody>
                  <a:bodyPr wrap="none" rtlCol="0">
                    <a:spAutoFit/>
                  </a:bodyPr>
                  <a:lstStyle/>
                  <a:p>
                    <a:pPr algn="ctr"/>
                    <a:r>
                      <a:rPr lang="pt-BR" sz="1000" dirty="0"/>
                      <a:t>CDRO – ISCC EU –</a:t>
                    </a:r>
                  </a:p>
                  <a:p>
                    <a:pPr algn="ctr"/>
                    <a:r>
                      <a:rPr lang="pt-BR" sz="1000" dirty="0"/>
                      <a:t>CERTIFICATE CDRO 51065</a:t>
                    </a:r>
                    <a:endParaRPr lang="en-US" sz="10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3040790"/>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459986" y="2799165"/>
              <a:ext cx="1418978" cy="400110"/>
            </a:xfrm>
            <a:prstGeom prst="rect">
              <a:avLst/>
            </a:prstGeom>
            <a:noFill/>
          </p:spPr>
          <p:txBody>
            <a:bodyPr wrap="none" rtlCol="0">
              <a:spAutoFit/>
            </a:bodyPr>
            <a:lstStyle/>
            <a:p>
              <a:pPr algn="ctr"/>
              <a:r>
                <a:rPr lang="en-US" sz="2000" dirty="0"/>
                <a:t>FLEXITANK</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576907" y="2796567"/>
              <a:ext cx="771366" cy="400110"/>
            </a:xfrm>
            <a:prstGeom prst="rect">
              <a:avLst/>
            </a:prstGeom>
            <a:noFill/>
          </p:spPr>
          <p:txBody>
            <a:bodyPr wrap="none" rtlCol="0">
              <a:spAutoFit/>
            </a:bodyPr>
            <a:lstStyle/>
            <a:p>
              <a:pPr algn="ctr"/>
              <a:r>
                <a:rPr lang="en-US" sz="2000" dirty="0"/>
                <a:t>BULK</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$ 1,465</a:t>
              </a:r>
            </a:p>
          </p:txBody>
        </p:sp>
      </p:grpSp>
      <p:grpSp>
        <p:nvGrpSpPr>
          <p:cNvPr id="230" name="Group 229">
            <a:extLst>
              <a:ext uri="{FF2B5EF4-FFF2-40B4-BE49-F238E27FC236}">
                <a16:creationId xmlns:a16="http://schemas.microsoft.com/office/drawing/2014/main" id="{A07D3DDA-6934-408A-BAD1-4EFC196A9099}"/>
              </a:ext>
            </a:extLst>
          </p:cNvPr>
          <p:cNvGrpSpPr/>
          <p:nvPr/>
        </p:nvGrpSpPr>
        <p:grpSpPr>
          <a:xfrm>
            <a:off x="6277083" y="2271312"/>
            <a:ext cx="5546832" cy="2013287"/>
            <a:chOff x="319342" y="2285437"/>
            <a:chExt cx="5546832" cy="2013287"/>
          </a:xfrm>
        </p:grpSpPr>
        <p:grpSp>
          <p:nvGrpSpPr>
            <p:cNvPr id="231" name="Group 230">
              <a:extLst>
                <a:ext uri="{FF2B5EF4-FFF2-40B4-BE49-F238E27FC236}">
                  <a16:creationId xmlns:a16="http://schemas.microsoft.com/office/drawing/2014/main" id="{DCC9D180-BC6C-4938-B605-F4F58CF8C578}"/>
                </a:ext>
              </a:extLst>
            </p:cNvPr>
            <p:cNvGrpSpPr/>
            <p:nvPr/>
          </p:nvGrpSpPr>
          <p:grpSpPr>
            <a:xfrm>
              <a:off x="319342" y="2285437"/>
              <a:ext cx="5546832" cy="2013287"/>
              <a:chOff x="6340464" y="2280369"/>
              <a:chExt cx="5546832" cy="2013287"/>
            </a:xfrm>
          </p:grpSpPr>
          <p:grpSp>
            <p:nvGrpSpPr>
              <p:cNvPr id="233" name="Group 232">
                <a:extLst>
                  <a:ext uri="{FF2B5EF4-FFF2-40B4-BE49-F238E27FC236}">
                    <a16:creationId xmlns:a16="http://schemas.microsoft.com/office/drawing/2014/main" id="{DEAE67AD-9C93-4C08-8206-9A508AB3C249}"/>
                  </a:ext>
                </a:extLst>
              </p:cNvPr>
              <p:cNvGrpSpPr/>
              <p:nvPr/>
            </p:nvGrpSpPr>
            <p:grpSpPr>
              <a:xfrm>
                <a:off x="6340464" y="2280369"/>
                <a:ext cx="5505231" cy="2013287"/>
                <a:chOff x="6340464" y="2280369"/>
                <a:chExt cx="5505231" cy="2013287"/>
              </a:xfrm>
            </p:grpSpPr>
            <p:grpSp>
              <p:nvGrpSpPr>
                <p:cNvPr id="238" name="Group 237">
                  <a:extLst>
                    <a:ext uri="{FF2B5EF4-FFF2-40B4-BE49-F238E27FC236}">
                      <a16:creationId xmlns:a16="http://schemas.microsoft.com/office/drawing/2014/main" id="{D0D52A78-1930-4B64-B709-9F923F308239}"/>
                    </a:ext>
                  </a:extLst>
                </p:cNvPr>
                <p:cNvGrpSpPr/>
                <p:nvPr/>
              </p:nvGrpSpPr>
              <p:grpSpPr>
                <a:xfrm>
                  <a:off x="6352397" y="2280369"/>
                  <a:ext cx="5493298" cy="1775612"/>
                  <a:chOff x="6352397" y="2280369"/>
                  <a:chExt cx="5493298" cy="1775612"/>
                </a:xfrm>
              </p:grpSpPr>
              <p:sp>
                <p:nvSpPr>
                  <p:cNvPr id="240" name="TextBox 239">
                    <a:extLst>
                      <a:ext uri="{FF2B5EF4-FFF2-40B4-BE49-F238E27FC236}">
                        <a16:creationId xmlns:a16="http://schemas.microsoft.com/office/drawing/2014/main" id="{EA83D460-4C1D-4EC3-A4EB-9C7A494C043D}"/>
                      </a:ext>
                    </a:extLst>
                  </p:cNvPr>
                  <p:cNvSpPr txBox="1"/>
                  <p:nvPr/>
                </p:nvSpPr>
                <p:spPr>
                  <a:xfrm>
                    <a:off x="10101978" y="2280369"/>
                    <a:ext cx="871136" cy="521651"/>
                  </a:xfrm>
                  <a:prstGeom prst="rect">
                    <a:avLst/>
                  </a:prstGeom>
                  <a:noFill/>
                </p:spPr>
                <p:txBody>
                  <a:bodyPr wrap="none" rtlCol="0">
                    <a:spAutoFit/>
                  </a:bodyPr>
                  <a:lstStyle/>
                  <a:p>
                    <a:pPr algn="ctr"/>
                    <a:r>
                      <a:rPr lang="en-US" sz="3200" dirty="0"/>
                      <a:t>FOB</a:t>
                    </a:r>
                  </a:p>
                </p:txBody>
              </p:sp>
              <p:sp>
                <p:nvSpPr>
                  <p:cNvPr id="241" name="Rectangle 240">
                    <a:extLst>
                      <a:ext uri="{FF2B5EF4-FFF2-40B4-BE49-F238E27FC236}">
                        <a16:creationId xmlns:a16="http://schemas.microsoft.com/office/drawing/2014/main" id="{D8D215DD-E161-4EB4-8CE6-EF3A83886C0C}"/>
                      </a:ext>
                    </a:extLst>
                  </p:cNvPr>
                  <p:cNvSpPr/>
                  <p:nvPr/>
                </p:nvSpPr>
                <p:spPr>
                  <a:xfrm>
                    <a:off x="9299548" y="2372976"/>
                    <a:ext cx="2546147" cy="168300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2" name="Straight Connector 241">
                    <a:extLst>
                      <a:ext uri="{FF2B5EF4-FFF2-40B4-BE49-F238E27FC236}">
                        <a16:creationId xmlns:a16="http://schemas.microsoft.com/office/drawing/2014/main" id="{551100F9-F19C-4D32-BF4F-C7AE0C5BBABC}"/>
                      </a:ext>
                    </a:extLst>
                  </p:cNvPr>
                  <p:cNvCxnSpPr/>
                  <p:nvPr/>
                </p:nvCxnSpPr>
                <p:spPr>
                  <a:xfrm flipH="1">
                    <a:off x="9299548" y="2802020"/>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A9AF59EC-A9B9-4B86-BF32-6626EC85C14B}"/>
                      </a:ext>
                    </a:extLst>
                  </p:cNvPr>
                  <p:cNvGrpSpPr/>
                  <p:nvPr/>
                </p:nvGrpSpPr>
                <p:grpSpPr>
                  <a:xfrm>
                    <a:off x="7500573" y="2377142"/>
                    <a:ext cx="1759124" cy="1281428"/>
                    <a:chOff x="1231735" y="2496793"/>
                    <a:chExt cx="1759124" cy="1281428"/>
                  </a:xfrm>
                </p:grpSpPr>
                <p:sp>
                  <p:nvSpPr>
                    <p:cNvPr id="251" name="Rectangle 250">
                      <a:extLst>
                        <a:ext uri="{FF2B5EF4-FFF2-40B4-BE49-F238E27FC236}">
                          <a16:creationId xmlns:a16="http://schemas.microsoft.com/office/drawing/2014/main" id="{144AD72E-48F2-4AEE-BFFA-65BF338B2253}"/>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52" name="Rectangle 251">
                      <a:extLst>
                        <a:ext uri="{FF2B5EF4-FFF2-40B4-BE49-F238E27FC236}">
                          <a16:creationId xmlns:a16="http://schemas.microsoft.com/office/drawing/2014/main" id="{F528BA03-69D7-4FE1-AA1C-742FA3C03E33}"/>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244" name="Rectangle 243">
                    <a:extLst>
                      <a:ext uri="{FF2B5EF4-FFF2-40B4-BE49-F238E27FC236}">
                        <a16:creationId xmlns:a16="http://schemas.microsoft.com/office/drawing/2014/main" id="{B58FA008-82F2-46CF-8B5D-25876FD19BAB}"/>
                      </a:ext>
                    </a:extLst>
                  </p:cNvPr>
                  <p:cNvSpPr/>
                  <p:nvPr/>
                </p:nvSpPr>
                <p:spPr>
                  <a:xfrm>
                    <a:off x="6352397" y="2377142"/>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45" name="Group 244">
                    <a:extLst>
                      <a:ext uri="{FF2B5EF4-FFF2-40B4-BE49-F238E27FC236}">
                        <a16:creationId xmlns:a16="http://schemas.microsoft.com/office/drawing/2014/main" id="{05B9769B-19F1-43FF-A9A9-FB92BE7CFD3D}"/>
                      </a:ext>
                    </a:extLst>
                  </p:cNvPr>
                  <p:cNvGrpSpPr/>
                  <p:nvPr/>
                </p:nvGrpSpPr>
                <p:grpSpPr>
                  <a:xfrm>
                    <a:off x="7415922" y="2456478"/>
                    <a:ext cx="1941918" cy="1189756"/>
                    <a:chOff x="1666226" y="2481495"/>
                    <a:chExt cx="1941918" cy="1189756"/>
                  </a:xfrm>
                </p:grpSpPr>
                <p:sp>
                  <p:nvSpPr>
                    <p:cNvPr id="249" name="TextBox 248">
                      <a:extLst>
                        <a:ext uri="{FF2B5EF4-FFF2-40B4-BE49-F238E27FC236}">
                          <a16:creationId xmlns:a16="http://schemas.microsoft.com/office/drawing/2014/main" id="{C4ACB25F-2A76-4AD9-8AAA-8AEADA206ACC}"/>
                        </a:ext>
                      </a:extLst>
                    </p:cNvPr>
                    <p:cNvSpPr txBox="1"/>
                    <p:nvPr/>
                  </p:nvSpPr>
                  <p:spPr>
                    <a:xfrm>
                      <a:off x="1726700" y="2481495"/>
                      <a:ext cx="1794082" cy="307777"/>
                    </a:xfrm>
                    <a:prstGeom prst="rect">
                      <a:avLst/>
                    </a:prstGeom>
                    <a:noFill/>
                  </p:spPr>
                  <p:txBody>
                    <a:bodyPr wrap="none" rtlCol="0">
                      <a:spAutoFit/>
                    </a:bodyPr>
                    <a:lstStyle/>
                    <a:p>
                      <a:pPr algn="ctr"/>
                      <a:r>
                        <a:rPr lang="de-DE" sz="1400" dirty="0"/>
                        <a:t>REFINED PALM OIL </a:t>
                      </a:r>
                    </a:p>
                  </p:txBody>
                </p:sp>
                <p:sp>
                  <p:nvSpPr>
                    <p:cNvPr id="250" name="TextBox 249">
                      <a:extLst>
                        <a:ext uri="{FF2B5EF4-FFF2-40B4-BE49-F238E27FC236}">
                          <a16:creationId xmlns:a16="http://schemas.microsoft.com/office/drawing/2014/main" id="{1170FCDF-F8FC-4526-9D60-F41E63FCE8D4}"/>
                        </a:ext>
                      </a:extLst>
                    </p:cNvPr>
                    <p:cNvSpPr txBox="1"/>
                    <p:nvPr/>
                  </p:nvSpPr>
                  <p:spPr>
                    <a:xfrm>
                      <a:off x="1666226" y="3024920"/>
                      <a:ext cx="1941918" cy="646331"/>
                    </a:xfrm>
                    <a:prstGeom prst="rect">
                      <a:avLst/>
                    </a:prstGeom>
                    <a:noFill/>
                  </p:spPr>
                  <p:txBody>
                    <a:bodyPr wrap="square" rtlCol="0">
                      <a:spAutoFit/>
                    </a:bodyPr>
                    <a:lstStyle/>
                    <a:p>
                      <a:pPr algn="ctr"/>
                      <a:r>
                        <a:rPr lang="en-US" sz="900" b="1" dirty="0"/>
                        <a:t>MAX ORDER : 5,000 –20,000  MT</a:t>
                      </a:r>
                    </a:p>
                    <a:p>
                      <a:pPr algn="ctr"/>
                      <a:r>
                        <a:rPr lang="en-US" sz="900" b="1" dirty="0"/>
                        <a:t>Origin: Russia, Indonesia , Malaysia, </a:t>
                      </a:r>
                    </a:p>
                    <a:p>
                      <a:pPr algn="ctr"/>
                      <a:r>
                        <a:rPr lang="en-US" sz="900" b="1" dirty="0"/>
                        <a:t>Thailand </a:t>
                      </a:r>
                    </a:p>
                  </p:txBody>
                </p:sp>
              </p:grpSp>
              <p:cxnSp>
                <p:nvCxnSpPr>
                  <p:cNvPr id="246" name="Straight Connector 245">
                    <a:extLst>
                      <a:ext uri="{FF2B5EF4-FFF2-40B4-BE49-F238E27FC236}">
                        <a16:creationId xmlns:a16="http://schemas.microsoft.com/office/drawing/2014/main" id="{BCD88DBC-05EA-4D3F-B1AF-EE90A4108F4A}"/>
                      </a:ext>
                    </a:extLst>
                  </p:cNvPr>
                  <p:cNvCxnSpPr/>
                  <p:nvPr/>
                </p:nvCxnSpPr>
                <p:spPr>
                  <a:xfrm flipH="1">
                    <a:off x="9299548" y="3142679"/>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2F456725-C222-42B2-B16C-6E061582ECD2}"/>
                      </a:ext>
                    </a:extLst>
                  </p:cNvPr>
                  <p:cNvCxnSpPr>
                    <a:cxnSpLocks/>
                  </p:cNvCxnSpPr>
                  <p:nvPr/>
                </p:nvCxnSpPr>
                <p:spPr>
                  <a:xfrm>
                    <a:off x="10537546" y="2830612"/>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42AE2F1C-836C-4DF6-B7D5-75C58623CB36}"/>
                      </a:ext>
                    </a:extLst>
                  </p:cNvPr>
                  <p:cNvCxnSpPr/>
                  <p:nvPr/>
                </p:nvCxnSpPr>
                <p:spPr>
                  <a:xfrm flipH="1">
                    <a:off x="9299548" y="3624648"/>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239" name="TextBox 238">
                  <a:extLst>
                    <a:ext uri="{FF2B5EF4-FFF2-40B4-BE49-F238E27FC236}">
                      <a16:creationId xmlns:a16="http://schemas.microsoft.com/office/drawing/2014/main" id="{3BFD9CCE-26DC-40A0-8293-B2A265AA9538}"/>
                    </a:ext>
                  </a:extLst>
                </p:cNvPr>
                <p:cNvSpPr txBox="1"/>
                <p:nvPr/>
              </p:nvSpPr>
              <p:spPr>
                <a:xfrm>
                  <a:off x="6340464" y="3708881"/>
                  <a:ext cx="2299008" cy="584775"/>
                </a:xfrm>
                <a:prstGeom prst="rect">
                  <a:avLst/>
                </a:prstGeom>
                <a:noFill/>
              </p:spPr>
              <p:txBody>
                <a:bodyPr wrap="square" rtlCol="0">
                  <a:spAutoFit/>
                </a:bodyPr>
                <a:lstStyle/>
                <a:p>
                  <a:r>
                    <a:rPr lang="en-US" sz="800" b="1" dirty="0"/>
                    <a:t>Commission: USD 5.00 seller side, USD 5.00 Buyer side Per Metric Ton</a:t>
                  </a:r>
                </a:p>
                <a:p>
                  <a:r>
                    <a:rPr lang="en-US" sz="800" b="1" dirty="0">
                      <a:solidFill>
                        <a:srgbClr val="FF0000"/>
                      </a:solidFill>
                    </a:rPr>
                    <a:t>Any kind of oils, the payment method will be 30% advance and 70% LC</a:t>
                  </a:r>
                </a:p>
              </p:txBody>
            </p:sp>
          </p:grpSp>
          <p:sp>
            <p:nvSpPr>
              <p:cNvPr id="234" name="TextBox 233">
                <a:extLst>
                  <a:ext uri="{FF2B5EF4-FFF2-40B4-BE49-F238E27FC236}">
                    <a16:creationId xmlns:a16="http://schemas.microsoft.com/office/drawing/2014/main" id="{6E23FC02-9743-4517-9D33-527414C338ED}"/>
                  </a:ext>
                </a:extLst>
              </p:cNvPr>
              <p:cNvSpPr txBox="1"/>
              <p:nvPr/>
            </p:nvSpPr>
            <p:spPr>
              <a:xfrm>
                <a:off x="10468318" y="2774546"/>
                <a:ext cx="1418978" cy="400110"/>
              </a:xfrm>
              <a:prstGeom prst="rect">
                <a:avLst/>
              </a:prstGeom>
              <a:noFill/>
            </p:spPr>
            <p:txBody>
              <a:bodyPr wrap="none" rtlCol="0">
                <a:spAutoFit/>
              </a:bodyPr>
              <a:lstStyle/>
              <a:p>
                <a:pPr algn="ctr"/>
                <a:r>
                  <a:rPr lang="en-US" sz="2000" dirty="0"/>
                  <a:t>FLEXITANK</a:t>
                </a:r>
              </a:p>
            </p:txBody>
          </p:sp>
          <p:sp>
            <p:nvSpPr>
              <p:cNvPr id="235" name="TextBox 234">
                <a:extLst>
                  <a:ext uri="{FF2B5EF4-FFF2-40B4-BE49-F238E27FC236}">
                    <a16:creationId xmlns:a16="http://schemas.microsoft.com/office/drawing/2014/main" id="{2306207E-538A-4347-814D-449C79ABA92A}"/>
                  </a:ext>
                </a:extLst>
              </p:cNvPr>
              <p:cNvSpPr txBox="1"/>
              <p:nvPr/>
            </p:nvSpPr>
            <p:spPr>
              <a:xfrm>
                <a:off x="9585239" y="2771948"/>
                <a:ext cx="771366" cy="400110"/>
              </a:xfrm>
              <a:prstGeom prst="rect">
                <a:avLst/>
              </a:prstGeom>
              <a:noFill/>
            </p:spPr>
            <p:txBody>
              <a:bodyPr wrap="none" rtlCol="0">
                <a:spAutoFit/>
              </a:bodyPr>
              <a:lstStyle/>
              <a:p>
                <a:pPr algn="ctr"/>
                <a:r>
                  <a:rPr lang="en-US" sz="2000" dirty="0"/>
                  <a:t>BULK</a:t>
                </a:r>
              </a:p>
            </p:txBody>
          </p:sp>
          <p:sp>
            <p:nvSpPr>
              <p:cNvPr id="236" name="TextBox 235">
                <a:extLst>
                  <a:ext uri="{FF2B5EF4-FFF2-40B4-BE49-F238E27FC236}">
                    <a16:creationId xmlns:a16="http://schemas.microsoft.com/office/drawing/2014/main" id="{24AEDA8D-6B2E-4D53-9483-C3D477DBB459}"/>
                  </a:ext>
                </a:extLst>
              </p:cNvPr>
              <p:cNvSpPr txBox="1"/>
              <p:nvPr/>
            </p:nvSpPr>
            <p:spPr>
              <a:xfrm>
                <a:off x="9304477" y="3119432"/>
                <a:ext cx="1223412" cy="461665"/>
              </a:xfrm>
              <a:prstGeom prst="rect">
                <a:avLst/>
              </a:prstGeom>
              <a:noFill/>
            </p:spPr>
            <p:txBody>
              <a:bodyPr wrap="none" rtlCol="0">
                <a:spAutoFit/>
              </a:bodyPr>
              <a:lstStyle/>
              <a:p>
                <a:pPr algn="ctr"/>
                <a:r>
                  <a:rPr lang="en-US" sz="2400" b="1" dirty="0"/>
                  <a:t>$ 1,160</a:t>
                </a:r>
              </a:p>
            </p:txBody>
          </p:sp>
          <p:sp>
            <p:nvSpPr>
              <p:cNvPr id="237" name="TextBox 236">
                <a:extLst>
                  <a:ext uri="{FF2B5EF4-FFF2-40B4-BE49-F238E27FC236}">
                    <a16:creationId xmlns:a16="http://schemas.microsoft.com/office/drawing/2014/main" id="{7BF3D066-CB3E-44FD-AC4D-BA87DCF5B943}"/>
                  </a:ext>
                </a:extLst>
              </p:cNvPr>
              <p:cNvSpPr txBox="1"/>
              <p:nvPr/>
            </p:nvSpPr>
            <p:spPr>
              <a:xfrm>
                <a:off x="10585917" y="3114087"/>
                <a:ext cx="1223412" cy="461665"/>
              </a:xfrm>
              <a:prstGeom prst="rect">
                <a:avLst/>
              </a:prstGeom>
              <a:noFill/>
            </p:spPr>
            <p:txBody>
              <a:bodyPr wrap="none" rtlCol="0">
                <a:spAutoFit/>
              </a:bodyPr>
              <a:lstStyle/>
              <a:p>
                <a:pPr algn="ctr"/>
                <a:r>
                  <a:rPr lang="en-US" sz="2400" b="1" dirty="0"/>
                  <a:t>$ 1,170</a:t>
                </a:r>
              </a:p>
            </p:txBody>
          </p:sp>
        </p:grpSp>
        <p:sp>
          <p:nvSpPr>
            <p:cNvPr id="232" name="TextBox 231">
              <a:extLst>
                <a:ext uri="{FF2B5EF4-FFF2-40B4-BE49-F238E27FC236}">
                  <a16:creationId xmlns:a16="http://schemas.microsoft.com/office/drawing/2014/main" id="{CFFC3CAC-E267-446E-AE08-2B9443DD1C11}"/>
                </a:ext>
              </a:extLst>
            </p:cNvPr>
            <p:cNvSpPr txBox="1"/>
            <p:nvPr/>
          </p:nvSpPr>
          <p:spPr>
            <a:xfrm>
              <a:off x="3420735" y="3630160"/>
              <a:ext cx="2302233" cy="461665"/>
            </a:xfrm>
            <a:prstGeom prst="rect">
              <a:avLst/>
            </a:prstGeom>
            <a:noFill/>
          </p:spPr>
          <p:txBody>
            <a:bodyPr wrap="none" rtlCol="0">
              <a:spAutoFit/>
            </a:bodyPr>
            <a:lstStyle/>
            <a:p>
              <a:pPr algn="ctr"/>
              <a:r>
                <a:rPr lang="en-US" sz="2400" b="1" dirty="0"/>
                <a:t>bottles $ 1,200</a:t>
              </a:r>
            </a:p>
          </p:txBody>
        </p:sp>
      </p:grpSp>
      <p:grpSp>
        <p:nvGrpSpPr>
          <p:cNvPr id="123" name="Group 122">
            <a:extLst>
              <a:ext uri="{FF2B5EF4-FFF2-40B4-BE49-F238E27FC236}">
                <a16:creationId xmlns:a16="http://schemas.microsoft.com/office/drawing/2014/main" id="{C3564EC2-C90E-4772-A24A-13F93945353F}"/>
              </a:ext>
            </a:extLst>
          </p:cNvPr>
          <p:cNvGrpSpPr/>
          <p:nvPr/>
        </p:nvGrpSpPr>
        <p:grpSpPr>
          <a:xfrm>
            <a:off x="271763" y="2284223"/>
            <a:ext cx="5607201" cy="1919026"/>
            <a:chOff x="271763" y="2305386"/>
            <a:chExt cx="5607201" cy="1919026"/>
          </a:xfrm>
        </p:grpSpPr>
        <p:grpSp>
          <p:nvGrpSpPr>
            <p:cNvPr id="124" name="Group 123">
              <a:extLst>
                <a:ext uri="{FF2B5EF4-FFF2-40B4-BE49-F238E27FC236}">
                  <a16:creationId xmlns:a16="http://schemas.microsoft.com/office/drawing/2014/main" id="{E09BC72F-ED41-4E8B-8959-8FF5C1DDD3A2}"/>
                </a:ext>
              </a:extLst>
            </p:cNvPr>
            <p:cNvGrpSpPr/>
            <p:nvPr/>
          </p:nvGrpSpPr>
          <p:grpSpPr>
            <a:xfrm>
              <a:off x="271763" y="2305386"/>
              <a:ext cx="5573160" cy="1919026"/>
              <a:chOff x="271763" y="2305386"/>
              <a:chExt cx="5573160" cy="1919026"/>
            </a:xfrm>
          </p:grpSpPr>
          <p:sp>
            <p:nvSpPr>
              <p:cNvPr id="128" name="TextBox 127">
                <a:extLst>
                  <a:ext uri="{FF2B5EF4-FFF2-40B4-BE49-F238E27FC236}">
                    <a16:creationId xmlns:a16="http://schemas.microsoft.com/office/drawing/2014/main" id="{1DC10EFD-F7A2-474A-9022-F04D2D89D888}"/>
                  </a:ext>
                </a:extLst>
              </p:cNvPr>
              <p:cNvSpPr txBox="1"/>
              <p:nvPr/>
            </p:nvSpPr>
            <p:spPr>
              <a:xfrm>
                <a:off x="271763" y="3824302"/>
                <a:ext cx="4638856" cy="400110"/>
              </a:xfrm>
              <a:prstGeom prst="rect">
                <a:avLst/>
              </a:prstGeom>
              <a:noFill/>
            </p:spPr>
            <p:txBody>
              <a:bodyPr wrap="square" rtlCol="0">
                <a:spAutoFit/>
              </a:bodyPr>
              <a:lstStyle/>
              <a:p>
                <a:r>
                  <a:rPr lang="en-US" sz="1000" b="1" dirty="0"/>
                  <a:t>Commission: USD 5.00 seller side, USD 5.00 Buyer side Per Metric Ton</a:t>
                </a:r>
              </a:p>
              <a:p>
                <a:r>
                  <a:rPr lang="en-US" sz="1000" b="1" dirty="0">
                    <a:solidFill>
                      <a:srgbClr val="FF0000"/>
                    </a:solidFill>
                  </a:rPr>
                  <a:t>Any kind of oils, the payment method will be 30% advance and 70% LC</a:t>
                </a:r>
              </a:p>
            </p:txBody>
          </p:sp>
          <p:grpSp>
            <p:nvGrpSpPr>
              <p:cNvPr id="129" name="Group 128">
                <a:extLst>
                  <a:ext uri="{FF2B5EF4-FFF2-40B4-BE49-F238E27FC236}">
                    <a16:creationId xmlns:a16="http://schemas.microsoft.com/office/drawing/2014/main" id="{A9ED19D7-2FFD-4997-A15C-ADAB9EF30B22}"/>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B34D13DF-6196-4A00-8EB0-34C41EF7AFDA}"/>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523E58DF-F5CF-4E38-A23F-455D56C2D0BF}"/>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90A0B9D-191F-488B-AC96-8C905DD2F295}"/>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0D46B987-9FE3-470F-A3F0-B98F1EB324CF}"/>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$ 1,325</a:t>
                  </a:r>
                </a:p>
              </p:txBody>
            </p:sp>
            <p:grpSp>
              <p:nvGrpSpPr>
                <p:cNvPr id="134" name="Group 133">
                  <a:extLst>
                    <a:ext uri="{FF2B5EF4-FFF2-40B4-BE49-F238E27FC236}">
                      <a16:creationId xmlns:a16="http://schemas.microsoft.com/office/drawing/2014/main" id="{EDB7DC2A-37E8-418F-8F94-DB714B935501}"/>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BCE50680-A9F3-4CF5-A885-24EB161EB23F}"/>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C9E38E22-AB87-4F24-95FC-C7D84F27436B}"/>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5F0B933B-03D7-4678-9CAC-00E64FF6856B}"/>
                    </a:ext>
                  </a:extLst>
                </p:cNvPr>
                <p:cNvSpPr/>
                <p:nvPr/>
              </p:nvSpPr>
              <p:spPr>
                <a:xfrm>
                  <a:off x="351625" y="2402159"/>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2D46107E-7E8D-45AB-BA7F-9EB7746916EE}"/>
                    </a:ext>
                  </a:extLst>
                </p:cNvPr>
                <p:cNvGrpSpPr/>
                <p:nvPr/>
              </p:nvGrpSpPr>
              <p:grpSpPr>
                <a:xfrm>
                  <a:off x="1407273" y="2464433"/>
                  <a:ext cx="1941918" cy="1039854"/>
                  <a:chOff x="1658349" y="2464433"/>
                  <a:chExt cx="1941918" cy="1039854"/>
                </a:xfrm>
              </p:grpSpPr>
              <p:sp>
                <p:nvSpPr>
                  <p:cNvPr id="139" name="TextBox 138">
                    <a:extLst>
                      <a:ext uri="{FF2B5EF4-FFF2-40B4-BE49-F238E27FC236}">
                        <a16:creationId xmlns:a16="http://schemas.microsoft.com/office/drawing/2014/main" id="{743A1071-0743-4B87-A027-63E5E1411717}"/>
                      </a:ext>
                    </a:extLst>
                  </p:cNvPr>
                  <p:cNvSpPr txBox="1"/>
                  <p:nvPr/>
                </p:nvSpPr>
                <p:spPr>
                  <a:xfrm>
                    <a:off x="1873641" y="2464433"/>
                    <a:ext cx="1537600" cy="307777"/>
                  </a:xfrm>
                  <a:prstGeom prst="rect">
                    <a:avLst/>
                  </a:prstGeom>
                  <a:noFill/>
                </p:spPr>
                <p:txBody>
                  <a:bodyPr wrap="none" rtlCol="0">
                    <a:spAutoFit/>
                  </a:bodyPr>
                  <a:lstStyle/>
                  <a:p>
                    <a:pPr algn="ctr"/>
                    <a:r>
                      <a:rPr lang="de-DE" sz="1400" dirty="0"/>
                      <a:t>CDRO NO ISCC</a:t>
                    </a:r>
                  </a:p>
                </p:txBody>
              </p:sp>
              <p:sp>
                <p:nvSpPr>
                  <p:cNvPr id="140" name="TextBox 139">
                    <a:extLst>
                      <a:ext uri="{FF2B5EF4-FFF2-40B4-BE49-F238E27FC236}">
                        <a16:creationId xmlns:a16="http://schemas.microsoft.com/office/drawing/2014/main" id="{C8800AFD-A6AF-4A45-BB63-DBE78CC84B11}"/>
                      </a:ext>
                    </a:extLst>
                  </p:cNvPr>
                  <p:cNvSpPr txBox="1"/>
                  <p:nvPr/>
                </p:nvSpPr>
                <p:spPr>
                  <a:xfrm>
                    <a:off x="1658349" y="2996456"/>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a:t>
                    </a:r>
                  </a:p>
                </p:txBody>
              </p:sp>
            </p:grpSp>
            <p:cxnSp>
              <p:nvCxnSpPr>
                <p:cNvPr id="137" name="Straight Connector 136">
                  <a:extLst>
                    <a:ext uri="{FF2B5EF4-FFF2-40B4-BE49-F238E27FC236}">
                      <a16:creationId xmlns:a16="http://schemas.microsoft.com/office/drawing/2014/main" id="{75147521-9BFE-4479-8130-7EA63CC3F017}"/>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03E49AA-8D0A-4BDE-AD51-F303A2B3C17B}"/>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54EC0C10-DA69-47EE-8136-0EAE4BCC0A2D}"/>
                </a:ext>
              </a:extLst>
            </p:cNvPr>
            <p:cNvSpPr txBox="1"/>
            <p:nvPr/>
          </p:nvSpPr>
          <p:spPr>
            <a:xfrm>
              <a:off x="4459986" y="2799165"/>
              <a:ext cx="1418978" cy="400110"/>
            </a:xfrm>
            <a:prstGeom prst="rect">
              <a:avLst/>
            </a:prstGeom>
            <a:noFill/>
          </p:spPr>
          <p:txBody>
            <a:bodyPr wrap="none" rtlCol="0">
              <a:spAutoFit/>
            </a:bodyPr>
            <a:lstStyle/>
            <a:p>
              <a:pPr algn="ctr"/>
              <a:r>
                <a:rPr lang="en-US" sz="2000" dirty="0"/>
                <a:t>FLEXITANK</a:t>
              </a:r>
            </a:p>
          </p:txBody>
        </p:sp>
        <p:sp>
          <p:nvSpPr>
            <p:cNvPr id="126" name="TextBox 125">
              <a:extLst>
                <a:ext uri="{FF2B5EF4-FFF2-40B4-BE49-F238E27FC236}">
                  <a16:creationId xmlns:a16="http://schemas.microsoft.com/office/drawing/2014/main" id="{FF18C436-BF28-4E27-874E-0C82CA6E2810}"/>
                </a:ext>
              </a:extLst>
            </p:cNvPr>
            <p:cNvSpPr txBox="1"/>
            <p:nvPr/>
          </p:nvSpPr>
          <p:spPr>
            <a:xfrm>
              <a:off x="3557300" y="2797232"/>
              <a:ext cx="771365" cy="400110"/>
            </a:xfrm>
            <a:prstGeom prst="rect">
              <a:avLst/>
            </a:prstGeom>
            <a:noFill/>
          </p:spPr>
          <p:txBody>
            <a:bodyPr wrap="none" rtlCol="0">
              <a:spAutoFit/>
            </a:bodyPr>
            <a:lstStyle/>
            <a:p>
              <a:pPr algn="ctr"/>
              <a:r>
                <a:rPr lang="en-US" sz="2000" dirty="0"/>
                <a:t>BULK</a:t>
              </a:r>
            </a:p>
          </p:txBody>
        </p:sp>
        <p:sp>
          <p:nvSpPr>
            <p:cNvPr id="127" name="TextBox 126">
              <a:extLst>
                <a:ext uri="{FF2B5EF4-FFF2-40B4-BE49-F238E27FC236}">
                  <a16:creationId xmlns:a16="http://schemas.microsoft.com/office/drawing/2014/main" id="{6F0BD7EB-95E1-416B-93D0-1E36674BFC2F}"/>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$ 1,365</a:t>
              </a:r>
            </a:p>
          </p:txBody>
        </p:sp>
      </p:grpSp>
      <p:grpSp>
        <p:nvGrpSpPr>
          <p:cNvPr id="110" name="Group 109">
            <a:extLst>
              <a:ext uri="{FF2B5EF4-FFF2-40B4-BE49-F238E27FC236}">
                <a16:creationId xmlns:a16="http://schemas.microsoft.com/office/drawing/2014/main" id="{F78882C2-F929-499A-97A5-4CA1DEBE6CBD}"/>
              </a:ext>
            </a:extLst>
          </p:cNvPr>
          <p:cNvGrpSpPr/>
          <p:nvPr/>
        </p:nvGrpSpPr>
        <p:grpSpPr>
          <a:xfrm>
            <a:off x="6193470" y="4245738"/>
            <a:ext cx="5607201" cy="1919026"/>
            <a:chOff x="271763" y="2305386"/>
            <a:chExt cx="5607201" cy="1919026"/>
          </a:xfrm>
        </p:grpSpPr>
        <p:grpSp>
          <p:nvGrpSpPr>
            <p:cNvPr id="169" name="Group 168">
              <a:extLst>
                <a:ext uri="{FF2B5EF4-FFF2-40B4-BE49-F238E27FC236}">
                  <a16:creationId xmlns:a16="http://schemas.microsoft.com/office/drawing/2014/main" id="{285535AA-196A-449C-8DEC-DBEEC5F84ED6}"/>
                </a:ext>
              </a:extLst>
            </p:cNvPr>
            <p:cNvGrpSpPr/>
            <p:nvPr/>
          </p:nvGrpSpPr>
          <p:grpSpPr>
            <a:xfrm>
              <a:off x="271763" y="2305386"/>
              <a:ext cx="5573160" cy="1919026"/>
              <a:chOff x="271763" y="2305386"/>
              <a:chExt cx="5573160" cy="1919026"/>
            </a:xfrm>
          </p:grpSpPr>
          <p:sp>
            <p:nvSpPr>
              <p:cNvPr id="173" name="TextBox 172">
                <a:extLst>
                  <a:ext uri="{FF2B5EF4-FFF2-40B4-BE49-F238E27FC236}">
                    <a16:creationId xmlns:a16="http://schemas.microsoft.com/office/drawing/2014/main" id="{4BFEF6D3-E491-4BE3-B930-96DE1CFD80A7}"/>
                  </a:ext>
                </a:extLst>
              </p:cNvPr>
              <p:cNvSpPr txBox="1"/>
              <p:nvPr/>
            </p:nvSpPr>
            <p:spPr>
              <a:xfrm>
                <a:off x="271763" y="3824302"/>
                <a:ext cx="4638856" cy="400110"/>
              </a:xfrm>
              <a:prstGeom prst="rect">
                <a:avLst/>
              </a:prstGeom>
              <a:noFill/>
            </p:spPr>
            <p:txBody>
              <a:bodyPr wrap="square" rtlCol="0">
                <a:spAutoFit/>
              </a:bodyPr>
              <a:lstStyle/>
              <a:p>
                <a:r>
                  <a:rPr lang="en-US" sz="1000" b="1" dirty="0"/>
                  <a:t>Commission: USD 5.00 seller side, USD 5.00 Buyer side Per Metric Ton</a:t>
                </a:r>
              </a:p>
              <a:p>
                <a:r>
                  <a:rPr lang="en-US" sz="1000" b="1" dirty="0">
                    <a:solidFill>
                      <a:srgbClr val="FF0000"/>
                    </a:solidFill>
                  </a:rPr>
                  <a:t>Any kind of oils, the payment method will be 30% advance and 70% LC</a:t>
                </a:r>
              </a:p>
            </p:txBody>
          </p:sp>
          <p:grpSp>
            <p:nvGrpSpPr>
              <p:cNvPr id="174" name="Group 173">
                <a:extLst>
                  <a:ext uri="{FF2B5EF4-FFF2-40B4-BE49-F238E27FC236}">
                    <a16:creationId xmlns:a16="http://schemas.microsoft.com/office/drawing/2014/main" id="{62E93166-35A1-433B-B07B-72BC0DC1BC5B}"/>
                  </a:ext>
                </a:extLst>
              </p:cNvPr>
              <p:cNvGrpSpPr/>
              <p:nvPr/>
            </p:nvGrpSpPr>
            <p:grpSpPr>
              <a:xfrm>
                <a:off x="351625" y="2305386"/>
                <a:ext cx="5493298" cy="1391794"/>
                <a:chOff x="351625" y="2305386"/>
                <a:chExt cx="5493298" cy="1391794"/>
              </a:xfrm>
            </p:grpSpPr>
            <p:sp>
              <p:nvSpPr>
                <p:cNvPr id="175" name="TextBox 174">
                  <a:extLst>
                    <a:ext uri="{FF2B5EF4-FFF2-40B4-BE49-F238E27FC236}">
                      <a16:creationId xmlns:a16="http://schemas.microsoft.com/office/drawing/2014/main" id="{991C4A9C-2EDF-49E7-8CD9-FD4F74886AA2}"/>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6" name="Rectangle 175">
                  <a:extLst>
                    <a:ext uri="{FF2B5EF4-FFF2-40B4-BE49-F238E27FC236}">
                      <a16:creationId xmlns:a16="http://schemas.microsoft.com/office/drawing/2014/main" id="{1F24C5A3-FC6A-44F2-A306-AE0B578A9575}"/>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7" name="Straight Connector 176">
                  <a:extLst>
                    <a:ext uri="{FF2B5EF4-FFF2-40B4-BE49-F238E27FC236}">
                      <a16:creationId xmlns:a16="http://schemas.microsoft.com/office/drawing/2014/main" id="{B727D6A5-12AA-4CAC-8904-F12022FDE237}"/>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62A1A56F-BBB1-494F-81DA-B0EDC2E13A4A}"/>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$ 1,325</a:t>
                  </a:r>
                </a:p>
              </p:txBody>
            </p:sp>
            <p:grpSp>
              <p:nvGrpSpPr>
                <p:cNvPr id="179" name="Group 178">
                  <a:extLst>
                    <a:ext uri="{FF2B5EF4-FFF2-40B4-BE49-F238E27FC236}">
                      <a16:creationId xmlns:a16="http://schemas.microsoft.com/office/drawing/2014/main" id="{AAFF14E2-A3C6-4304-9E98-3CF5F2B79EA9}"/>
                    </a:ext>
                  </a:extLst>
                </p:cNvPr>
                <p:cNvGrpSpPr/>
                <p:nvPr/>
              </p:nvGrpSpPr>
              <p:grpSpPr>
                <a:xfrm>
                  <a:off x="1499801" y="2402159"/>
                  <a:ext cx="1759124" cy="1281428"/>
                  <a:chOff x="1231735" y="2496793"/>
                  <a:chExt cx="1759124" cy="1281428"/>
                </a:xfrm>
              </p:grpSpPr>
              <p:sp>
                <p:nvSpPr>
                  <p:cNvPr id="186" name="Rectangle 185">
                    <a:extLst>
                      <a:ext uri="{FF2B5EF4-FFF2-40B4-BE49-F238E27FC236}">
                        <a16:creationId xmlns:a16="http://schemas.microsoft.com/office/drawing/2014/main" id="{50186838-A7EC-4AB1-B569-5BBE4760FF1C}"/>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7" name="Rectangle 186">
                    <a:extLst>
                      <a:ext uri="{FF2B5EF4-FFF2-40B4-BE49-F238E27FC236}">
                        <a16:creationId xmlns:a16="http://schemas.microsoft.com/office/drawing/2014/main" id="{8B1C2C92-AAD4-4671-834E-4FC13EC7FBFB}"/>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80" name="Rectangle 179">
                  <a:extLst>
                    <a:ext uri="{FF2B5EF4-FFF2-40B4-BE49-F238E27FC236}">
                      <a16:creationId xmlns:a16="http://schemas.microsoft.com/office/drawing/2014/main" id="{B3559AA3-2C4F-4C70-9E66-D595FFAC4C7A}"/>
                    </a:ext>
                  </a:extLst>
                </p:cNvPr>
                <p:cNvSpPr/>
                <p:nvPr/>
              </p:nvSpPr>
              <p:spPr>
                <a:xfrm>
                  <a:off x="351625" y="2402159"/>
                  <a:ext cx="1106062" cy="1295021"/>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81" name="Group 180">
                  <a:extLst>
                    <a:ext uri="{FF2B5EF4-FFF2-40B4-BE49-F238E27FC236}">
                      <a16:creationId xmlns:a16="http://schemas.microsoft.com/office/drawing/2014/main" id="{7093FC70-B233-4477-A06A-5FFE8D9B9E12}"/>
                    </a:ext>
                  </a:extLst>
                </p:cNvPr>
                <p:cNvGrpSpPr/>
                <p:nvPr/>
              </p:nvGrpSpPr>
              <p:grpSpPr>
                <a:xfrm>
                  <a:off x="1407273" y="2444361"/>
                  <a:ext cx="1941918" cy="1104260"/>
                  <a:chOff x="1658349" y="2444361"/>
                  <a:chExt cx="1941918" cy="1104260"/>
                </a:xfrm>
              </p:grpSpPr>
              <p:sp>
                <p:nvSpPr>
                  <p:cNvPr id="184" name="TextBox 183">
                    <a:extLst>
                      <a:ext uri="{FF2B5EF4-FFF2-40B4-BE49-F238E27FC236}">
                        <a16:creationId xmlns:a16="http://schemas.microsoft.com/office/drawing/2014/main" id="{52667059-9FEF-49A4-88AE-FFF5150F44A0}"/>
                      </a:ext>
                    </a:extLst>
                  </p:cNvPr>
                  <p:cNvSpPr txBox="1"/>
                  <p:nvPr/>
                </p:nvSpPr>
                <p:spPr>
                  <a:xfrm>
                    <a:off x="1795306" y="2444361"/>
                    <a:ext cx="1619354" cy="400110"/>
                  </a:xfrm>
                  <a:prstGeom prst="rect">
                    <a:avLst/>
                  </a:prstGeom>
                  <a:noFill/>
                </p:spPr>
                <p:txBody>
                  <a:bodyPr wrap="none" rtlCol="0">
                    <a:spAutoFit/>
                  </a:bodyPr>
                  <a:lstStyle/>
                  <a:p>
                    <a:pPr algn="ctr"/>
                    <a:r>
                      <a:rPr lang="pt-BR" sz="1000" dirty="0"/>
                      <a:t>PALM RBD CP 8 / CP 10</a:t>
                    </a:r>
                  </a:p>
                  <a:p>
                    <a:pPr algn="ctr"/>
                    <a:r>
                      <a:rPr lang="pt-BR" sz="1000" dirty="0"/>
                      <a:t>CRUDE PALM OIL</a:t>
                    </a:r>
                    <a:endParaRPr lang="en-US" sz="1000" dirty="0"/>
                  </a:p>
                </p:txBody>
              </p:sp>
              <p:sp>
                <p:nvSpPr>
                  <p:cNvPr id="185" name="TextBox 184">
                    <a:extLst>
                      <a:ext uri="{FF2B5EF4-FFF2-40B4-BE49-F238E27FC236}">
                        <a16:creationId xmlns:a16="http://schemas.microsoft.com/office/drawing/2014/main" id="{27EBAA36-8D64-41A5-A45E-2B05CB05BD6D}"/>
                      </a:ext>
                    </a:extLst>
                  </p:cNvPr>
                  <p:cNvSpPr txBox="1"/>
                  <p:nvPr/>
                </p:nvSpPr>
                <p:spPr>
                  <a:xfrm>
                    <a:off x="1658349" y="3040790"/>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p:txBody>
              </p:sp>
            </p:grpSp>
            <p:cxnSp>
              <p:nvCxnSpPr>
                <p:cNvPr id="182" name="Straight Connector 181">
                  <a:extLst>
                    <a:ext uri="{FF2B5EF4-FFF2-40B4-BE49-F238E27FC236}">
                      <a16:creationId xmlns:a16="http://schemas.microsoft.com/office/drawing/2014/main" id="{D2B13888-7D50-4324-AC57-1AA0744468D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D9022A80-F914-4806-BA17-53F77475D787}"/>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0" name="TextBox 169">
              <a:extLst>
                <a:ext uri="{FF2B5EF4-FFF2-40B4-BE49-F238E27FC236}">
                  <a16:creationId xmlns:a16="http://schemas.microsoft.com/office/drawing/2014/main" id="{CF028756-0B8A-468E-83C8-DD4ABE8CFDA1}"/>
                </a:ext>
              </a:extLst>
            </p:cNvPr>
            <p:cNvSpPr txBox="1"/>
            <p:nvPr/>
          </p:nvSpPr>
          <p:spPr>
            <a:xfrm>
              <a:off x="4459986" y="2799165"/>
              <a:ext cx="1418978" cy="400110"/>
            </a:xfrm>
            <a:prstGeom prst="rect">
              <a:avLst/>
            </a:prstGeom>
            <a:noFill/>
          </p:spPr>
          <p:txBody>
            <a:bodyPr wrap="none" rtlCol="0">
              <a:spAutoFit/>
            </a:bodyPr>
            <a:lstStyle/>
            <a:p>
              <a:pPr algn="ctr"/>
              <a:r>
                <a:rPr lang="en-US" sz="2000" dirty="0"/>
                <a:t>FLEXITANK</a:t>
              </a:r>
            </a:p>
          </p:txBody>
        </p:sp>
        <p:sp>
          <p:nvSpPr>
            <p:cNvPr id="171" name="TextBox 170">
              <a:extLst>
                <a:ext uri="{FF2B5EF4-FFF2-40B4-BE49-F238E27FC236}">
                  <a16:creationId xmlns:a16="http://schemas.microsoft.com/office/drawing/2014/main" id="{E66DB5EC-C701-440F-9BD1-63592E99F304}"/>
                </a:ext>
              </a:extLst>
            </p:cNvPr>
            <p:cNvSpPr txBox="1"/>
            <p:nvPr/>
          </p:nvSpPr>
          <p:spPr>
            <a:xfrm>
              <a:off x="3576907" y="2796567"/>
              <a:ext cx="771366" cy="400110"/>
            </a:xfrm>
            <a:prstGeom prst="rect">
              <a:avLst/>
            </a:prstGeom>
            <a:noFill/>
          </p:spPr>
          <p:txBody>
            <a:bodyPr wrap="none" rtlCol="0">
              <a:spAutoFit/>
            </a:bodyPr>
            <a:lstStyle/>
            <a:p>
              <a:pPr algn="ctr"/>
              <a:r>
                <a:rPr lang="en-US" sz="2000" dirty="0"/>
                <a:t>BULK</a:t>
              </a:r>
            </a:p>
          </p:txBody>
        </p:sp>
        <p:sp>
          <p:nvSpPr>
            <p:cNvPr id="172" name="TextBox 171">
              <a:extLst>
                <a:ext uri="{FF2B5EF4-FFF2-40B4-BE49-F238E27FC236}">
                  <a16:creationId xmlns:a16="http://schemas.microsoft.com/office/drawing/2014/main" id="{269ECA9C-B2B6-4AAC-AD83-C586ADC61216}"/>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$ 1,365</a:t>
              </a:r>
            </a:p>
          </p:txBody>
        </p:sp>
      </p:grpSp>
    </p:spTree>
    <p:extLst>
      <p:ext uri="{BB962C8B-B14F-4D97-AF65-F5344CB8AC3E}">
        <p14:creationId xmlns:p14="http://schemas.microsoft.com/office/powerpoint/2010/main" val="139569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OILS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4245832"/>
            <a:ext cx="5607201" cy="1919026"/>
            <a:chOff x="271763" y="2305386"/>
            <a:chExt cx="5607201" cy="1919026"/>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919026"/>
              <a:chOff x="271763" y="2305386"/>
              <a:chExt cx="5573160" cy="1919026"/>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638856" cy="400110"/>
              </a:xfrm>
              <a:prstGeom prst="rect">
                <a:avLst/>
              </a:prstGeom>
              <a:noFill/>
            </p:spPr>
            <p:txBody>
              <a:bodyPr wrap="square" rtlCol="0">
                <a:spAutoFit/>
              </a:bodyPr>
              <a:lstStyle/>
              <a:p>
                <a:r>
                  <a:rPr lang="en-US" sz="1000" b="1" dirty="0"/>
                  <a:t>Commission: USD 5.00 seller side, USD 5.00 Buyer side Per Metric Ton</a:t>
                </a:r>
              </a:p>
              <a:p>
                <a:r>
                  <a:rPr lang="en-US" sz="1000" b="1" dirty="0">
                    <a:solidFill>
                      <a:srgbClr val="FF0000"/>
                    </a:solidFill>
                  </a:rPr>
                  <a:t>Any kind of oils, the payment method will be 30% advance and 70% LC</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$ 920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407273" y="2462494"/>
                  <a:ext cx="1941918" cy="1224627"/>
                  <a:chOff x="1658349" y="2462494"/>
                  <a:chExt cx="1941918" cy="1224627"/>
                </a:xfrm>
              </p:grpSpPr>
              <p:sp>
                <p:nvSpPr>
                  <p:cNvPr id="99" name="TextBox 98">
                    <a:extLst>
                      <a:ext uri="{FF2B5EF4-FFF2-40B4-BE49-F238E27FC236}">
                        <a16:creationId xmlns:a16="http://schemas.microsoft.com/office/drawing/2014/main" id="{09B7A9F7-2EE3-4AFA-9E8C-C17568615472}"/>
                      </a:ext>
                    </a:extLst>
                  </p:cNvPr>
                  <p:cNvSpPr txBox="1"/>
                  <p:nvPr/>
                </p:nvSpPr>
                <p:spPr>
                  <a:xfrm>
                    <a:off x="1831374" y="2462494"/>
                    <a:ext cx="1547218" cy="307777"/>
                  </a:xfrm>
                  <a:prstGeom prst="rect">
                    <a:avLst/>
                  </a:prstGeom>
                  <a:noFill/>
                </p:spPr>
                <p:txBody>
                  <a:bodyPr wrap="none" rtlCol="0">
                    <a:spAutoFit/>
                  </a:bodyPr>
                  <a:lstStyle/>
                  <a:p>
                    <a:pPr algn="ctr"/>
                    <a:r>
                      <a:rPr lang="de-DE" sz="1400" dirty="0"/>
                      <a:t>PEPPERMINT OIL</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3040790"/>
                    <a:ext cx="1941918" cy="646331"/>
                  </a:xfrm>
                  <a:prstGeom prst="rect">
                    <a:avLst/>
                  </a:prstGeom>
                  <a:noFill/>
                </p:spPr>
                <p:txBody>
                  <a:bodyPr wrap="square" rtlCol="0">
                    <a:spAutoFit/>
                  </a:bodyPr>
                  <a:lstStyle/>
                  <a:p>
                    <a:pPr algn="ctr"/>
                    <a:r>
                      <a:rPr lang="en-US" sz="900" b="1" dirty="0"/>
                      <a:t>MAX ORDER : 5,000 –20,000  MT</a:t>
                    </a:r>
                  </a:p>
                  <a:p>
                    <a:pPr algn="ctr"/>
                    <a:r>
                      <a:rPr lang="en-US" sz="900" b="1" dirty="0"/>
                      <a:t>Origin: Russia, Indonesia , Malaysia, </a:t>
                    </a:r>
                  </a:p>
                  <a:p>
                    <a:pPr algn="ctr"/>
                    <a:r>
                      <a:rPr lang="en-US" sz="900" b="1" dirty="0"/>
                      <a:t>Thailand </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459986" y="2799165"/>
              <a:ext cx="1418978" cy="400110"/>
            </a:xfrm>
            <a:prstGeom prst="rect">
              <a:avLst/>
            </a:prstGeom>
            <a:noFill/>
          </p:spPr>
          <p:txBody>
            <a:bodyPr wrap="none" rtlCol="0">
              <a:spAutoFit/>
            </a:bodyPr>
            <a:lstStyle/>
            <a:p>
              <a:pPr algn="ctr"/>
              <a:r>
                <a:rPr lang="en-US" sz="2000" dirty="0"/>
                <a:t>FLEXITANK</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576907" y="2796567"/>
              <a:ext cx="771366" cy="400110"/>
            </a:xfrm>
            <a:prstGeom prst="rect">
              <a:avLst/>
            </a:prstGeom>
            <a:noFill/>
          </p:spPr>
          <p:txBody>
            <a:bodyPr wrap="none" rtlCol="0">
              <a:spAutoFit/>
            </a:bodyPr>
            <a:lstStyle/>
            <a:p>
              <a:pPr algn="ctr"/>
              <a:r>
                <a:rPr lang="en-US" sz="2000" dirty="0"/>
                <a:t>BULK</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$ 960</a:t>
              </a:r>
            </a:p>
          </p:txBody>
        </p:sp>
      </p:grpSp>
      <p:grpSp>
        <p:nvGrpSpPr>
          <p:cNvPr id="230" name="Group 229">
            <a:extLst>
              <a:ext uri="{FF2B5EF4-FFF2-40B4-BE49-F238E27FC236}">
                <a16:creationId xmlns:a16="http://schemas.microsoft.com/office/drawing/2014/main" id="{A07D3DDA-6934-408A-BAD1-4EFC196A9099}"/>
              </a:ext>
            </a:extLst>
          </p:cNvPr>
          <p:cNvGrpSpPr/>
          <p:nvPr/>
        </p:nvGrpSpPr>
        <p:grpSpPr>
          <a:xfrm>
            <a:off x="6277083" y="2271312"/>
            <a:ext cx="5546832" cy="2013287"/>
            <a:chOff x="319342" y="2285437"/>
            <a:chExt cx="5546832" cy="2013287"/>
          </a:xfrm>
        </p:grpSpPr>
        <p:grpSp>
          <p:nvGrpSpPr>
            <p:cNvPr id="231" name="Group 230">
              <a:extLst>
                <a:ext uri="{FF2B5EF4-FFF2-40B4-BE49-F238E27FC236}">
                  <a16:creationId xmlns:a16="http://schemas.microsoft.com/office/drawing/2014/main" id="{DCC9D180-BC6C-4938-B605-F4F58CF8C578}"/>
                </a:ext>
              </a:extLst>
            </p:cNvPr>
            <p:cNvGrpSpPr/>
            <p:nvPr/>
          </p:nvGrpSpPr>
          <p:grpSpPr>
            <a:xfrm>
              <a:off x="319342" y="2285437"/>
              <a:ext cx="5546832" cy="2013287"/>
              <a:chOff x="6340464" y="2280369"/>
              <a:chExt cx="5546832" cy="2013287"/>
            </a:xfrm>
          </p:grpSpPr>
          <p:grpSp>
            <p:nvGrpSpPr>
              <p:cNvPr id="233" name="Group 232">
                <a:extLst>
                  <a:ext uri="{FF2B5EF4-FFF2-40B4-BE49-F238E27FC236}">
                    <a16:creationId xmlns:a16="http://schemas.microsoft.com/office/drawing/2014/main" id="{DEAE67AD-9C93-4C08-8206-9A508AB3C249}"/>
                  </a:ext>
                </a:extLst>
              </p:cNvPr>
              <p:cNvGrpSpPr/>
              <p:nvPr/>
            </p:nvGrpSpPr>
            <p:grpSpPr>
              <a:xfrm>
                <a:off x="6340464" y="2280369"/>
                <a:ext cx="5505231" cy="2013287"/>
                <a:chOff x="6340464" y="2280369"/>
                <a:chExt cx="5505231" cy="2013287"/>
              </a:xfrm>
            </p:grpSpPr>
            <p:grpSp>
              <p:nvGrpSpPr>
                <p:cNvPr id="238" name="Group 237">
                  <a:extLst>
                    <a:ext uri="{FF2B5EF4-FFF2-40B4-BE49-F238E27FC236}">
                      <a16:creationId xmlns:a16="http://schemas.microsoft.com/office/drawing/2014/main" id="{D0D52A78-1930-4B64-B709-9F923F308239}"/>
                    </a:ext>
                  </a:extLst>
                </p:cNvPr>
                <p:cNvGrpSpPr/>
                <p:nvPr/>
              </p:nvGrpSpPr>
              <p:grpSpPr>
                <a:xfrm>
                  <a:off x="6352397" y="2280369"/>
                  <a:ext cx="5493298" cy="1775612"/>
                  <a:chOff x="6352397" y="2280369"/>
                  <a:chExt cx="5493298" cy="1775612"/>
                </a:xfrm>
              </p:grpSpPr>
              <p:sp>
                <p:nvSpPr>
                  <p:cNvPr id="240" name="TextBox 239">
                    <a:extLst>
                      <a:ext uri="{FF2B5EF4-FFF2-40B4-BE49-F238E27FC236}">
                        <a16:creationId xmlns:a16="http://schemas.microsoft.com/office/drawing/2014/main" id="{EA83D460-4C1D-4EC3-A4EB-9C7A494C043D}"/>
                      </a:ext>
                    </a:extLst>
                  </p:cNvPr>
                  <p:cNvSpPr txBox="1"/>
                  <p:nvPr/>
                </p:nvSpPr>
                <p:spPr>
                  <a:xfrm>
                    <a:off x="10101978" y="2280369"/>
                    <a:ext cx="871136" cy="521651"/>
                  </a:xfrm>
                  <a:prstGeom prst="rect">
                    <a:avLst/>
                  </a:prstGeom>
                  <a:noFill/>
                </p:spPr>
                <p:txBody>
                  <a:bodyPr wrap="none" rtlCol="0">
                    <a:spAutoFit/>
                  </a:bodyPr>
                  <a:lstStyle/>
                  <a:p>
                    <a:pPr algn="ctr"/>
                    <a:r>
                      <a:rPr lang="en-US" sz="3200" dirty="0"/>
                      <a:t>FOB</a:t>
                    </a:r>
                  </a:p>
                </p:txBody>
              </p:sp>
              <p:sp>
                <p:nvSpPr>
                  <p:cNvPr id="241" name="Rectangle 240">
                    <a:extLst>
                      <a:ext uri="{FF2B5EF4-FFF2-40B4-BE49-F238E27FC236}">
                        <a16:creationId xmlns:a16="http://schemas.microsoft.com/office/drawing/2014/main" id="{D8D215DD-E161-4EB4-8CE6-EF3A83886C0C}"/>
                      </a:ext>
                    </a:extLst>
                  </p:cNvPr>
                  <p:cNvSpPr/>
                  <p:nvPr/>
                </p:nvSpPr>
                <p:spPr>
                  <a:xfrm>
                    <a:off x="9299548" y="2372976"/>
                    <a:ext cx="2546147" cy="168300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2" name="Straight Connector 241">
                    <a:extLst>
                      <a:ext uri="{FF2B5EF4-FFF2-40B4-BE49-F238E27FC236}">
                        <a16:creationId xmlns:a16="http://schemas.microsoft.com/office/drawing/2014/main" id="{551100F9-F19C-4D32-BF4F-C7AE0C5BBABC}"/>
                      </a:ext>
                    </a:extLst>
                  </p:cNvPr>
                  <p:cNvCxnSpPr/>
                  <p:nvPr/>
                </p:nvCxnSpPr>
                <p:spPr>
                  <a:xfrm flipH="1">
                    <a:off x="9299548" y="2802020"/>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A9AF59EC-A9B9-4B86-BF32-6626EC85C14B}"/>
                      </a:ext>
                    </a:extLst>
                  </p:cNvPr>
                  <p:cNvGrpSpPr/>
                  <p:nvPr/>
                </p:nvGrpSpPr>
                <p:grpSpPr>
                  <a:xfrm>
                    <a:off x="7500573" y="2377142"/>
                    <a:ext cx="1759124" cy="1281428"/>
                    <a:chOff x="1231735" y="2496793"/>
                    <a:chExt cx="1759124" cy="1281428"/>
                  </a:xfrm>
                </p:grpSpPr>
                <p:sp>
                  <p:nvSpPr>
                    <p:cNvPr id="251" name="Rectangle 250">
                      <a:extLst>
                        <a:ext uri="{FF2B5EF4-FFF2-40B4-BE49-F238E27FC236}">
                          <a16:creationId xmlns:a16="http://schemas.microsoft.com/office/drawing/2014/main" id="{144AD72E-48F2-4AEE-BFFA-65BF338B2253}"/>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52" name="Rectangle 251">
                      <a:extLst>
                        <a:ext uri="{FF2B5EF4-FFF2-40B4-BE49-F238E27FC236}">
                          <a16:creationId xmlns:a16="http://schemas.microsoft.com/office/drawing/2014/main" id="{F528BA03-69D7-4FE1-AA1C-742FA3C03E33}"/>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244" name="Rectangle 243">
                    <a:extLst>
                      <a:ext uri="{FF2B5EF4-FFF2-40B4-BE49-F238E27FC236}">
                        <a16:creationId xmlns:a16="http://schemas.microsoft.com/office/drawing/2014/main" id="{B58FA008-82F2-46CF-8B5D-25876FD19BAB}"/>
                      </a:ext>
                    </a:extLst>
                  </p:cNvPr>
                  <p:cNvSpPr/>
                  <p:nvPr/>
                </p:nvSpPr>
                <p:spPr>
                  <a:xfrm>
                    <a:off x="6352397" y="2377142"/>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45" name="Group 244">
                    <a:extLst>
                      <a:ext uri="{FF2B5EF4-FFF2-40B4-BE49-F238E27FC236}">
                        <a16:creationId xmlns:a16="http://schemas.microsoft.com/office/drawing/2014/main" id="{05B9769B-19F1-43FF-A9A9-FB92BE7CFD3D}"/>
                      </a:ext>
                    </a:extLst>
                  </p:cNvPr>
                  <p:cNvGrpSpPr/>
                  <p:nvPr/>
                </p:nvGrpSpPr>
                <p:grpSpPr>
                  <a:xfrm>
                    <a:off x="7415922" y="2330316"/>
                    <a:ext cx="1941918" cy="1177418"/>
                    <a:chOff x="1666226" y="2355333"/>
                    <a:chExt cx="1941918" cy="1177418"/>
                  </a:xfrm>
                </p:grpSpPr>
                <p:sp>
                  <p:nvSpPr>
                    <p:cNvPr id="249" name="TextBox 248">
                      <a:extLst>
                        <a:ext uri="{FF2B5EF4-FFF2-40B4-BE49-F238E27FC236}">
                          <a16:creationId xmlns:a16="http://schemas.microsoft.com/office/drawing/2014/main" id="{C4ACB25F-2A76-4AD9-8AAA-8AEADA206ACC}"/>
                        </a:ext>
                      </a:extLst>
                    </p:cNvPr>
                    <p:cNvSpPr txBox="1"/>
                    <p:nvPr/>
                  </p:nvSpPr>
                  <p:spPr>
                    <a:xfrm>
                      <a:off x="1742730" y="2355333"/>
                      <a:ext cx="1762021" cy="523220"/>
                    </a:xfrm>
                    <a:prstGeom prst="rect">
                      <a:avLst/>
                    </a:prstGeom>
                    <a:noFill/>
                  </p:spPr>
                  <p:txBody>
                    <a:bodyPr wrap="none" rtlCol="0">
                      <a:spAutoFit/>
                    </a:bodyPr>
                    <a:lstStyle/>
                    <a:p>
                      <a:pPr algn="ctr"/>
                      <a:r>
                        <a:rPr lang="de-DE" sz="1400" dirty="0"/>
                        <a:t>REFINED CANOLA </a:t>
                      </a:r>
                    </a:p>
                    <a:p>
                      <a:pPr algn="ctr"/>
                      <a:r>
                        <a:rPr lang="de-DE" sz="1400" dirty="0"/>
                        <a:t>OIL </a:t>
                      </a:r>
                    </a:p>
                  </p:txBody>
                </p:sp>
                <p:sp>
                  <p:nvSpPr>
                    <p:cNvPr id="250" name="TextBox 249">
                      <a:extLst>
                        <a:ext uri="{FF2B5EF4-FFF2-40B4-BE49-F238E27FC236}">
                          <a16:creationId xmlns:a16="http://schemas.microsoft.com/office/drawing/2014/main" id="{1170FCDF-F8FC-4526-9D60-F41E63FCE8D4}"/>
                        </a:ext>
                      </a:extLst>
                    </p:cNvPr>
                    <p:cNvSpPr txBox="1"/>
                    <p:nvPr/>
                  </p:nvSpPr>
                  <p:spPr>
                    <a:xfrm>
                      <a:off x="1666226" y="3024920"/>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p:txBody>
                </p:sp>
              </p:grpSp>
              <p:cxnSp>
                <p:nvCxnSpPr>
                  <p:cNvPr id="246" name="Straight Connector 245">
                    <a:extLst>
                      <a:ext uri="{FF2B5EF4-FFF2-40B4-BE49-F238E27FC236}">
                        <a16:creationId xmlns:a16="http://schemas.microsoft.com/office/drawing/2014/main" id="{BCD88DBC-05EA-4D3F-B1AF-EE90A4108F4A}"/>
                      </a:ext>
                    </a:extLst>
                  </p:cNvPr>
                  <p:cNvCxnSpPr/>
                  <p:nvPr/>
                </p:nvCxnSpPr>
                <p:spPr>
                  <a:xfrm flipH="1">
                    <a:off x="9299548" y="3142679"/>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2F456725-C222-42B2-B16C-6E061582ECD2}"/>
                      </a:ext>
                    </a:extLst>
                  </p:cNvPr>
                  <p:cNvCxnSpPr>
                    <a:cxnSpLocks/>
                  </p:cNvCxnSpPr>
                  <p:nvPr/>
                </p:nvCxnSpPr>
                <p:spPr>
                  <a:xfrm>
                    <a:off x="10537546" y="2830612"/>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42AE2F1C-836C-4DF6-B7D5-75C58623CB36}"/>
                      </a:ext>
                    </a:extLst>
                  </p:cNvPr>
                  <p:cNvCxnSpPr/>
                  <p:nvPr/>
                </p:nvCxnSpPr>
                <p:spPr>
                  <a:xfrm flipH="1">
                    <a:off x="9299548" y="3624648"/>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239" name="TextBox 238">
                  <a:extLst>
                    <a:ext uri="{FF2B5EF4-FFF2-40B4-BE49-F238E27FC236}">
                      <a16:creationId xmlns:a16="http://schemas.microsoft.com/office/drawing/2014/main" id="{3BFD9CCE-26DC-40A0-8293-B2A265AA9538}"/>
                    </a:ext>
                  </a:extLst>
                </p:cNvPr>
                <p:cNvSpPr txBox="1"/>
                <p:nvPr/>
              </p:nvSpPr>
              <p:spPr>
                <a:xfrm>
                  <a:off x="6340464" y="3708881"/>
                  <a:ext cx="2299008" cy="584775"/>
                </a:xfrm>
                <a:prstGeom prst="rect">
                  <a:avLst/>
                </a:prstGeom>
                <a:noFill/>
              </p:spPr>
              <p:txBody>
                <a:bodyPr wrap="square" rtlCol="0">
                  <a:spAutoFit/>
                </a:bodyPr>
                <a:lstStyle/>
                <a:p>
                  <a:r>
                    <a:rPr lang="en-US" sz="800" b="1" dirty="0"/>
                    <a:t>Commission: USD 5.00 seller side, USD 5.00 Buyer side Per Metric Ton</a:t>
                  </a:r>
                </a:p>
                <a:p>
                  <a:r>
                    <a:rPr lang="en-US" sz="800" b="1" dirty="0">
                      <a:solidFill>
                        <a:srgbClr val="FF0000"/>
                      </a:solidFill>
                    </a:rPr>
                    <a:t>Any kind of oils, the payment method will be 30% advance and 70% LC</a:t>
                  </a:r>
                </a:p>
              </p:txBody>
            </p:sp>
          </p:grpSp>
          <p:sp>
            <p:nvSpPr>
              <p:cNvPr id="234" name="TextBox 233">
                <a:extLst>
                  <a:ext uri="{FF2B5EF4-FFF2-40B4-BE49-F238E27FC236}">
                    <a16:creationId xmlns:a16="http://schemas.microsoft.com/office/drawing/2014/main" id="{6E23FC02-9743-4517-9D33-527414C338ED}"/>
                  </a:ext>
                </a:extLst>
              </p:cNvPr>
              <p:cNvSpPr txBox="1"/>
              <p:nvPr/>
            </p:nvSpPr>
            <p:spPr>
              <a:xfrm>
                <a:off x="10468318" y="2774546"/>
                <a:ext cx="1418978" cy="400110"/>
              </a:xfrm>
              <a:prstGeom prst="rect">
                <a:avLst/>
              </a:prstGeom>
              <a:noFill/>
            </p:spPr>
            <p:txBody>
              <a:bodyPr wrap="none" rtlCol="0">
                <a:spAutoFit/>
              </a:bodyPr>
              <a:lstStyle/>
              <a:p>
                <a:pPr algn="ctr"/>
                <a:r>
                  <a:rPr lang="en-US" sz="2000" dirty="0"/>
                  <a:t>FLEXITANK</a:t>
                </a:r>
              </a:p>
            </p:txBody>
          </p:sp>
          <p:sp>
            <p:nvSpPr>
              <p:cNvPr id="235" name="TextBox 234">
                <a:extLst>
                  <a:ext uri="{FF2B5EF4-FFF2-40B4-BE49-F238E27FC236}">
                    <a16:creationId xmlns:a16="http://schemas.microsoft.com/office/drawing/2014/main" id="{2306207E-538A-4347-814D-449C79ABA92A}"/>
                  </a:ext>
                </a:extLst>
              </p:cNvPr>
              <p:cNvSpPr txBox="1"/>
              <p:nvPr/>
            </p:nvSpPr>
            <p:spPr>
              <a:xfrm>
                <a:off x="9585239" y="2771948"/>
                <a:ext cx="771366" cy="400110"/>
              </a:xfrm>
              <a:prstGeom prst="rect">
                <a:avLst/>
              </a:prstGeom>
              <a:noFill/>
            </p:spPr>
            <p:txBody>
              <a:bodyPr wrap="none" rtlCol="0">
                <a:spAutoFit/>
              </a:bodyPr>
              <a:lstStyle/>
              <a:p>
                <a:pPr algn="ctr"/>
                <a:r>
                  <a:rPr lang="en-US" sz="2000" dirty="0"/>
                  <a:t>BULK</a:t>
                </a:r>
              </a:p>
            </p:txBody>
          </p:sp>
          <p:sp>
            <p:nvSpPr>
              <p:cNvPr id="236" name="TextBox 235">
                <a:extLst>
                  <a:ext uri="{FF2B5EF4-FFF2-40B4-BE49-F238E27FC236}">
                    <a16:creationId xmlns:a16="http://schemas.microsoft.com/office/drawing/2014/main" id="{24AEDA8D-6B2E-4D53-9483-C3D477DBB459}"/>
                  </a:ext>
                </a:extLst>
              </p:cNvPr>
              <p:cNvSpPr txBox="1"/>
              <p:nvPr/>
            </p:nvSpPr>
            <p:spPr>
              <a:xfrm>
                <a:off x="9304477" y="3119432"/>
                <a:ext cx="1223412" cy="461665"/>
              </a:xfrm>
              <a:prstGeom prst="rect">
                <a:avLst/>
              </a:prstGeom>
              <a:noFill/>
            </p:spPr>
            <p:txBody>
              <a:bodyPr wrap="none" rtlCol="0">
                <a:spAutoFit/>
              </a:bodyPr>
              <a:lstStyle/>
              <a:p>
                <a:pPr algn="ctr"/>
                <a:r>
                  <a:rPr lang="en-US" sz="2400" b="1" dirty="0"/>
                  <a:t>$ 1,136</a:t>
                </a:r>
              </a:p>
            </p:txBody>
          </p:sp>
          <p:sp>
            <p:nvSpPr>
              <p:cNvPr id="237" name="TextBox 236">
                <a:extLst>
                  <a:ext uri="{FF2B5EF4-FFF2-40B4-BE49-F238E27FC236}">
                    <a16:creationId xmlns:a16="http://schemas.microsoft.com/office/drawing/2014/main" id="{7BF3D066-CB3E-44FD-AC4D-BA87DCF5B943}"/>
                  </a:ext>
                </a:extLst>
              </p:cNvPr>
              <p:cNvSpPr txBox="1"/>
              <p:nvPr/>
            </p:nvSpPr>
            <p:spPr>
              <a:xfrm>
                <a:off x="10585917" y="3114087"/>
                <a:ext cx="1223412" cy="461665"/>
              </a:xfrm>
              <a:prstGeom prst="rect">
                <a:avLst/>
              </a:prstGeom>
              <a:noFill/>
            </p:spPr>
            <p:txBody>
              <a:bodyPr wrap="none" rtlCol="0">
                <a:spAutoFit/>
              </a:bodyPr>
              <a:lstStyle/>
              <a:p>
                <a:pPr algn="ctr"/>
                <a:r>
                  <a:rPr lang="en-US" sz="2400" b="1" dirty="0"/>
                  <a:t>$ 1,146</a:t>
                </a:r>
              </a:p>
            </p:txBody>
          </p:sp>
        </p:grpSp>
        <p:sp>
          <p:nvSpPr>
            <p:cNvPr id="232" name="TextBox 231">
              <a:extLst>
                <a:ext uri="{FF2B5EF4-FFF2-40B4-BE49-F238E27FC236}">
                  <a16:creationId xmlns:a16="http://schemas.microsoft.com/office/drawing/2014/main" id="{CFFC3CAC-E267-446E-AE08-2B9443DD1C11}"/>
                </a:ext>
              </a:extLst>
            </p:cNvPr>
            <p:cNvSpPr txBox="1"/>
            <p:nvPr/>
          </p:nvSpPr>
          <p:spPr>
            <a:xfrm>
              <a:off x="3420735" y="3630160"/>
              <a:ext cx="2302233" cy="461665"/>
            </a:xfrm>
            <a:prstGeom prst="rect">
              <a:avLst/>
            </a:prstGeom>
            <a:noFill/>
          </p:spPr>
          <p:txBody>
            <a:bodyPr wrap="none" rtlCol="0">
              <a:spAutoFit/>
            </a:bodyPr>
            <a:lstStyle/>
            <a:p>
              <a:pPr algn="ctr"/>
              <a:r>
                <a:rPr lang="en-US" sz="2400" b="1" dirty="0"/>
                <a:t>bottles $ 1,176</a:t>
              </a:r>
            </a:p>
          </p:txBody>
        </p:sp>
      </p:grpSp>
      <p:grpSp>
        <p:nvGrpSpPr>
          <p:cNvPr id="123" name="Group 122">
            <a:extLst>
              <a:ext uri="{FF2B5EF4-FFF2-40B4-BE49-F238E27FC236}">
                <a16:creationId xmlns:a16="http://schemas.microsoft.com/office/drawing/2014/main" id="{C3564EC2-C90E-4772-A24A-13F93945353F}"/>
              </a:ext>
            </a:extLst>
          </p:cNvPr>
          <p:cNvGrpSpPr/>
          <p:nvPr/>
        </p:nvGrpSpPr>
        <p:grpSpPr>
          <a:xfrm>
            <a:off x="271763" y="2284223"/>
            <a:ext cx="5607201" cy="1919026"/>
            <a:chOff x="271763" y="2305386"/>
            <a:chExt cx="5607201" cy="1919026"/>
          </a:xfrm>
        </p:grpSpPr>
        <p:grpSp>
          <p:nvGrpSpPr>
            <p:cNvPr id="124" name="Group 123">
              <a:extLst>
                <a:ext uri="{FF2B5EF4-FFF2-40B4-BE49-F238E27FC236}">
                  <a16:creationId xmlns:a16="http://schemas.microsoft.com/office/drawing/2014/main" id="{E09BC72F-ED41-4E8B-8959-8FF5C1DDD3A2}"/>
                </a:ext>
              </a:extLst>
            </p:cNvPr>
            <p:cNvGrpSpPr/>
            <p:nvPr/>
          </p:nvGrpSpPr>
          <p:grpSpPr>
            <a:xfrm>
              <a:off x="271763" y="2305386"/>
              <a:ext cx="5573160" cy="1919026"/>
              <a:chOff x="271763" y="2305386"/>
              <a:chExt cx="5573160" cy="1919026"/>
            </a:xfrm>
          </p:grpSpPr>
          <p:sp>
            <p:nvSpPr>
              <p:cNvPr id="128" name="TextBox 127">
                <a:extLst>
                  <a:ext uri="{FF2B5EF4-FFF2-40B4-BE49-F238E27FC236}">
                    <a16:creationId xmlns:a16="http://schemas.microsoft.com/office/drawing/2014/main" id="{1DC10EFD-F7A2-474A-9022-F04D2D89D888}"/>
                  </a:ext>
                </a:extLst>
              </p:cNvPr>
              <p:cNvSpPr txBox="1"/>
              <p:nvPr/>
            </p:nvSpPr>
            <p:spPr>
              <a:xfrm>
                <a:off x="271763" y="3824302"/>
                <a:ext cx="4638856" cy="400110"/>
              </a:xfrm>
              <a:prstGeom prst="rect">
                <a:avLst/>
              </a:prstGeom>
              <a:noFill/>
            </p:spPr>
            <p:txBody>
              <a:bodyPr wrap="square" rtlCol="0">
                <a:spAutoFit/>
              </a:bodyPr>
              <a:lstStyle/>
              <a:p>
                <a:r>
                  <a:rPr lang="en-US" sz="1000" b="1" dirty="0"/>
                  <a:t>Commission: USD 5.00 seller side, USD 5.00 Buyer side Per Metric Ton</a:t>
                </a:r>
              </a:p>
              <a:p>
                <a:r>
                  <a:rPr lang="en-US" sz="1000" b="1" dirty="0">
                    <a:solidFill>
                      <a:srgbClr val="FF0000"/>
                    </a:solidFill>
                  </a:rPr>
                  <a:t>Any kind of oils, the payment method will be 30% advance and 70% LC</a:t>
                </a:r>
              </a:p>
            </p:txBody>
          </p:sp>
          <p:grpSp>
            <p:nvGrpSpPr>
              <p:cNvPr id="129" name="Group 128">
                <a:extLst>
                  <a:ext uri="{FF2B5EF4-FFF2-40B4-BE49-F238E27FC236}">
                    <a16:creationId xmlns:a16="http://schemas.microsoft.com/office/drawing/2014/main" id="{A9ED19D7-2FFD-4997-A15C-ADAB9EF30B22}"/>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B34D13DF-6196-4A00-8EB0-34C41EF7AFDA}"/>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523E58DF-F5CF-4E38-A23F-455D56C2D0BF}"/>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90A0B9D-191F-488B-AC96-8C905DD2F295}"/>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0D46B987-9FE3-470F-A3F0-B98F1EB324C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$ 986</a:t>
                  </a:r>
                </a:p>
              </p:txBody>
            </p:sp>
            <p:grpSp>
              <p:nvGrpSpPr>
                <p:cNvPr id="134" name="Group 133">
                  <a:extLst>
                    <a:ext uri="{FF2B5EF4-FFF2-40B4-BE49-F238E27FC236}">
                      <a16:creationId xmlns:a16="http://schemas.microsoft.com/office/drawing/2014/main" id="{EDB7DC2A-37E8-418F-8F94-DB714B935501}"/>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BCE50680-A9F3-4CF5-A885-24EB161EB23F}"/>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C9E38E22-AB87-4F24-95FC-C7D84F27436B}"/>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5F0B933B-03D7-4678-9CAC-00E64FF6856B}"/>
                    </a:ext>
                  </a:extLst>
                </p:cNvPr>
                <p:cNvSpPr/>
                <p:nvPr/>
              </p:nvSpPr>
              <p:spPr>
                <a:xfrm>
                  <a:off x="351625" y="2402159"/>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2D46107E-7E8D-45AB-BA7F-9EB7746916EE}"/>
                    </a:ext>
                  </a:extLst>
                </p:cNvPr>
                <p:cNvGrpSpPr/>
                <p:nvPr/>
              </p:nvGrpSpPr>
              <p:grpSpPr>
                <a:xfrm>
                  <a:off x="1392534" y="2472353"/>
                  <a:ext cx="1997663" cy="1031934"/>
                  <a:chOff x="1643610" y="2472353"/>
                  <a:chExt cx="1997663" cy="1031934"/>
                </a:xfrm>
              </p:grpSpPr>
              <p:sp>
                <p:nvSpPr>
                  <p:cNvPr id="139" name="TextBox 138">
                    <a:extLst>
                      <a:ext uri="{FF2B5EF4-FFF2-40B4-BE49-F238E27FC236}">
                        <a16:creationId xmlns:a16="http://schemas.microsoft.com/office/drawing/2014/main" id="{743A1071-0743-4B87-A027-63E5E1411717}"/>
                      </a:ext>
                    </a:extLst>
                  </p:cNvPr>
                  <p:cNvSpPr txBox="1"/>
                  <p:nvPr/>
                </p:nvSpPr>
                <p:spPr>
                  <a:xfrm>
                    <a:off x="1643610" y="2472353"/>
                    <a:ext cx="1997663" cy="307777"/>
                  </a:xfrm>
                  <a:prstGeom prst="rect">
                    <a:avLst/>
                  </a:prstGeom>
                  <a:noFill/>
                </p:spPr>
                <p:txBody>
                  <a:bodyPr wrap="none" rtlCol="0">
                    <a:spAutoFit/>
                  </a:bodyPr>
                  <a:lstStyle/>
                  <a:p>
                    <a:pPr algn="ctr"/>
                    <a:r>
                      <a:rPr lang="de-DE" sz="1400" dirty="0"/>
                      <a:t>CRUDE CANOLA OIL </a:t>
                    </a:r>
                  </a:p>
                </p:txBody>
              </p:sp>
              <p:sp>
                <p:nvSpPr>
                  <p:cNvPr id="140" name="TextBox 139">
                    <a:extLst>
                      <a:ext uri="{FF2B5EF4-FFF2-40B4-BE49-F238E27FC236}">
                        <a16:creationId xmlns:a16="http://schemas.microsoft.com/office/drawing/2014/main" id="{C8800AFD-A6AF-4A45-BB63-DBE78CC84B11}"/>
                      </a:ext>
                    </a:extLst>
                  </p:cNvPr>
                  <p:cNvSpPr txBox="1"/>
                  <p:nvPr/>
                </p:nvSpPr>
                <p:spPr>
                  <a:xfrm>
                    <a:off x="1658349" y="2996456"/>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p:txBody>
              </p:sp>
            </p:grpSp>
            <p:cxnSp>
              <p:nvCxnSpPr>
                <p:cNvPr id="137" name="Straight Connector 136">
                  <a:extLst>
                    <a:ext uri="{FF2B5EF4-FFF2-40B4-BE49-F238E27FC236}">
                      <a16:creationId xmlns:a16="http://schemas.microsoft.com/office/drawing/2014/main" id="{75147521-9BFE-4479-8130-7EA63CC3F017}"/>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03E49AA-8D0A-4BDE-AD51-F303A2B3C17B}"/>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54EC0C10-DA69-47EE-8136-0EAE4BCC0A2D}"/>
                </a:ext>
              </a:extLst>
            </p:cNvPr>
            <p:cNvSpPr txBox="1"/>
            <p:nvPr/>
          </p:nvSpPr>
          <p:spPr>
            <a:xfrm>
              <a:off x="4459986" y="2799165"/>
              <a:ext cx="1418978" cy="400110"/>
            </a:xfrm>
            <a:prstGeom prst="rect">
              <a:avLst/>
            </a:prstGeom>
            <a:noFill/>
          </p:spPr>
          <p:txBody>
            <a:bodyPr wrap="none" rtlCol="0">
              <a:spAutoFit/>
            </a:bodyPr>
            <a:lstStyle/>
            <a:p>
              <a:pPr algn="ctr"/>
              <a:r>
                <a:rPr lang="en-US" sz="2000" dirty="0"/>
                <a:t>FLEXITANK</a:t>
              </a:r>
            </a:p>
          </p:txBody>
        </p:sp>
        <p:sp>
          <p:nvSpPr>
            <p:cNvPr id="126" name="TextBox 125">
              <a:extLst>
                <a:ext uri="{FF2B5EF4-FFF2-40B4-BE49-F238E27FC236}">
                  <a16:creationId xmlns:a16="http://schemas.microsoft.com/office/drawing/2014/main" id="{FF18C436-BF28-4E27-874E-0C82CA6E2810}"/>
                </a:ext>
              </a:extLst>
            </p:cNvPr>
            <p:cNvSpPr txBox="1"/>
            <p:nvPr/>
          </p:nvSpPr>
          <p:spPr>
            <a:xfrm>
              <a:off x="3557300" y="2797232"/>
              <a:ext cx="771365" cy="400110"/>
            </a:xfrm>
            <a:prstGeom prst="rect">
              <a:avLst/>
            </a:prstGeom>
            <a:noFill/>
          </p:spPr>
          <p:txBody>
            <a:bodyPr wrap="none" rtlCol="0">
              <a:spAutoFit/>
            </a:bodyPr>
            <a:lstStyle/>
            <a:p>
              <a:pPr algn="ctr"/>
              <a:r>
                <a:rPr lang="en-US" sz="2000" dirty="0"/>
                <a:t>BULK</a:t>
              </a:r>
            </a:p>
          </p:txBody>
        </p:sp>
        <p:sp>
          <p:nvSpPr>
            <p:cNvPr id="127" name="TextBox 126">
              <a:extLst>
                <a:ext uri="{FF2B5EF4-FFF2-40B4-BE49-F238E27FC236}">
                  <a16:creationId xmlns:a16="http://schemas.microsoft.com/office/drawing/2014/main" id="{6F0BD7EB-95E1-416B-93D0-1E36674BFC2F}"/>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$ 1,026</a:t>
              </a:r>
            </a:p>
          </p:txBody>
        </p:sp>
      </p:grpSp>
      <p:grpSp>
        <p:nvGrpSpPr>
          <p:cNvPr id="143" name="Group 142">
            <a:extLst>
              <a:ext uri="{FF2B5EF4-FFF2-40B4-BE49-F238E27FC236}">
                <a16:creationId xmlns:a16="http://schemas.microsoft.com/office/drawing/2014/main" id="{87E3BC96-79D6-4D50-B474-E66F1F43C70A}"/>
              </a:ext>
            </a:extLst>
          </p:cNvPr>
          <p:cNvGrpSpPr/>
          <p:nvPr/>
        </p:nvGrpSpPr>
        <p:grpSpPr>
          <a:xfrm>
            <a:off x="6277083" y="4213861"/>
            <a:ext cx="5546832" cy="2013287"/>
            <a:chOff x="319342" y="2285437"/>
            <a:chExt cx="5546832" cy="2013287"/>
          </a:xfrm>
        </p:grpSpPr>
        <p:grpSp>
          <p:nvGrpSpPr>
            <p:cNvPr id="144" name="Group 143">
              <a:extLst>
                <a:ext uri="{FF2B5EF4-FFF2-40B4-BE49-F238E27FC236}">
                  <a16:creationId xmlns:a16="http://schemas.microsoft.com/office/drawing/2014/main" id="{8B289CE4-8116-45A5-BF2B-A260FFE98F19}"/>
                </a:ext>
              </a:extLst>
            </p:cNvPr>
            <p:cNvGrpSpPr/>
            <p:nvPr/>
          </p:nvGrpSpPr>
          <p:grpSpPr>
            <a:xfrm>
              <a:off x="319342" y="2285437"/>
              <a:ext cx="5546832" cy="2013287"/>
              <a:chOff x="6340464" y="2280369"/>
              <a:chExt cx="5546832" cy="2013287"/>
            </a:xfrm>
          </p:grpSpPr>
          <p:grpSp>
            <p:nvGrpSpPr>
              <p:cNvPr id="146" name="Group 145">
                <a:extLst>
                  <a:ext uri="{FF2B5EF4-FFF2-40B4-BE49-F238E27FC236}">
                    <a16:creationId xmlns:a16="http://schemas.microsoft.com/office/drawing/2014/main" id="{A09843F0-C1E4-4937-916A-FB31285B1A7D}"/>
                  </a:ext>
                </a:extLst>
              </p:cNvPr>
              <p:cNvGrpSpPr/>
              <p:nvPr/>
            </p:nvGrpSpPr>
            <p:grpSpPr>
              <a:xfrm>
                <a:off x="6340464" y="2280369"/>
                <a:ext cx="5505231" cy="2013287"/>
                <a:chOff x="6340464" y="2280369"/>
                <a:chExt cx="5505231" cy="2013287"/>
              </a:xfrm>
            </p:grpSpPr>
            <p:grpSp>
              <p:nvGrpSpPr>
                <p:cNvPr id="151" name="Group 150">
                  <a:extLst>
                    <a:ext uri="{FF2B5EF4-FFF2-40B4-BE49-F238E27FC236}">
                      <a16:creationId xmlns:a16="http://schemas.microsoft.com/office/drawing/2014/main" id="{EA4D8021-55E8-4289-9859-145B99F7C07D}"/>
                    </a:ext>
                  </a:extLst>
                </p:cNvPr>
                <p:cNvGrpSpPr/>
                <p:nvPr/>
              </p:nvGrpSpPr>
              <p:grpSpPr>
                <a:xfrm>
                  <a:off x="6352397" y="2280369"/>
                  <a:ext cx="5493298" cy="1775612"/>
                  <a:chOff x="6352397" y="2280369"/>
                  <a:chExt cx="5493298" cy="1775612"/>
                </a:xfrm>
              </p:grpSpPr>
              <p:sp>
                <p:nvSpPr>
                  <p:cNvPr id="153" name="TextBox 152">
                    <a:extLst>
                      <a:ext uri="{FF2B5EF4-FFF2-40B4-BE49-F238E27FC236}">
                        <a16:creationId xmlns:a16="http://schemas.microsoft.com/office/drawing/2014/main" id="{44525DA2-230B-4F0D-B44C-240EC8611716}"/>
                      </a:ext>
                    </a:extLst>
                  </p:cNvPr>
                  <p:cNvSpPr txBox="1"/>
                  <p:nvPr/>
                </p:nvSpPr>
                <p:spPr>
                  <a:xfrm>
                    <a:off x="10101978" y="2280369"/>
                    <a:ext cx="871136" cy="521651"/>
                  </a:xfrm>
                  <a:prstGeom prst="rect">
                    <a:avLst/>
                  </a:prstGeom>
                  <a:noFill/>
                </p:spPr>
                <p:txBody>
                  <a:bodyPr wrap="none" rtlCol="0">
                    <a:spAutoFit/>
                  </a:bodyPr>
                  <a:lstStyle/>
                  <a:p>
                    <a:pPr algn="ctr"/>
                    <a:r>
                      <a:rPr lang="en-US" sz="3200" dirty="0"/>
                      <a:t>FOB</a:t>
                    </a:r>
                  </a:p>
                </p:txBody>
              </p:sp>
              <p:sp>
                <p:nvSpPr>
                  <p:cNvPr id="154" name="Rectangle 153">
                    <a:extLst>
                      <a:ext uri="{FF2B5EF4-FFF2-40B4-BE49-F238E27FC236}">
                        <a16:creationId xmlns:a16="http://schemas.microsoft.com/office/drawing/2014/main" id="{2A564417-DD30-4C59-AB1E-0AD053BA209E}"/>
                      </a:ext>
                    </a:extLst>
                  </p:cNvPr>
                  <p:cNvSpPr/>
                  <p:nvPr/>
                </p:nvSpPr>
                <p:spPr>
                  <a:xfrm>
                    <a:off x="9299548" y="2372976"/>
                    <a:ext cx="2546147" cy="168300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Connector 154">
                    <a:extLst>
                      <a:ext uri="{FF2B5EF4-FFF2-40B4-BE49-F238E27FC236}">
                        <a16:creationId xmlns:a16="http://schemas.microsoft.com/office/drawing/2014/main" id="{6DAE73BA-3E44-43FC-BD10-41CEFDE57360}"/>
                      </a:ext>
                    </a:extLst>
                  </p:cNvPr>
                  <p:cNvCxnSpPr/>
                  <p:nvPr/>
                </p:nvCxnSpPr>
                <p:spPr>
                  <a:xfrm flipH="1">
                    <a:off x="9299548" y="2802020"/>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45ABF02A-36E7-4B35-A9D4-223766EEC1BB}"/>
                      </a:ext>
                    </a:extLst>
                  </p:cNvPr>
                  <p:cNvGrpSpPr/>
                  <p:nvPr/>
                </p:nvGrpSpPr>
                <p:grpSpPr>
                  <a:xfrm>
                    <a:off x="7500573" y="2377142"/>
                    <a:ext cx="1759124" cy="1281428"/>
                    <a:chOff x="1231735" y="2496793"/>
                    <a:chExt cx="1759124" cy="1281428"/>
                  </a:xfrm>
                </p:grpSpPr>
                <p:sp>
                  <p:nvSpPr>
                    <p:cNvPr id="167" name="Rectangle 166">
                      <a:extLst>
                        <a:ext uri="{FF2B5EF4-FFF2-40B4-BE49-F238E27FC236}">
                          <a16:creationId xmlns:a16="http://schemas.microsoft.com/office/drawing/2014/main" id="{922A942B-8DF7-4ED2-B351-5AEF9B46275B}"/>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8" name="Rectangle 167">
                      <a:extLst>
                        <a:ext uri="{FF2B5EF4-FFF2-40B4-BE49-F238E27FC236}">
                          <a16:creationId xmlns:a16="http://schemas.microsoft.com/office/drawing/2014/main" id="{D55115BF-49EE-4731-96B7-A1C9BE7AAF94}"/>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7" name="Rectangle 156">
                    <a:extLst>
                      <a:ext uri="{FF2B5EF4-FFF2-40B4-BE49-F238E27FC236}">
                        <a16:creationId xmlns:a16="http://schemas.microsoft.com/office/drawing/2014/main" id="{080FDAD8-7D9D-4B26-BF8A-E181BB9B7EB5}"/>
                      </a:ext>
                    </a:extLst>
                  </p:cNvPr>
                  <p:cNvSpPr/>
                  <p:nvPr/>
                </p:nvSpPr>
                <p:spPr>
                  <a:xfrm>
                    <a:off x="6352397" y="2377142"/>
                    <a:ext cx="1106062" cy="1295021"/>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58" name="Group 157">
                    <a:extLst>
                      <a:ext uri="{FF2B5EF4-FFF2-40B4-BE49-F238E27FC236}">
                        <a16:creationId xmlns:a16="http://schemas.microsoft.com/office/drawing/2014/main" id="{3A680BAF-2785-4204-94A0-200801FB1A10}"/>
                      </a:ext>
                    </a:extLst>
                  </p:cNvPr>
                  <p:cNvGrpSpPr/>
                  <p:nvPr/>
                </p:nvGrpSpPr>
                <p:grpSpPr>
                  <a:xfrm>
                    <a:off x="7408045" y="2437243"/>
                    <a:ext cx="1941918" cy="956436"/>
                    <a:chOff x="1658349" y="2462260"/>
                    <a:chExt cx="1941918" cy="956436"/>
                  </a:xfrm>
                </p:grpSpPr>
                <p:sp>
                  <p:nvSpPr>
                    <p:cNvPr id="162" name="TextBox 161">
                      <a:extLst>
                        <a:ext uri="{FF2B5EF4-FFF2-40B4-BE49-F238E27FC236}">
                          <a16:creationId xmlns:a16="http://schemas.microsoft.com/office/drawing/2014/main" id="{E0A3B7E9-98B9-4DAA-A8C1-922697FE39A0}"/>
                        </a:ext>
                      </a:extLst>
                    </p:cNvPr>
                    <p:cNvSpPr txBox="1"/>
                    <p:nvPr/>
                  </p:nvSpPr>
                  <p:spPr>
                    <a:xfrm>
                      <a:off x="2126249" y="2462260"/>
                      <a:ext cx="1064715" cy="307777"/>
                    </a:xfrm>
                    <a:prstGeom prst="rect">
                      <a:avLst/>
                    </a:prstGeom>
                    <a:noFill/>
                  </p:spPr>
                  <p:txBody>
                    <a:bodyPr wrap="none" rtlCol="0">
                      <a:spAutoFit/>
                    </a:bodyPr>
                    <a:lstStyle/>
                    <a:p>
                      <a:pPr algn="ctr"/>
                      <a:r>
                        <a:rPr lang="de-DE" sz="1400" dirty="0"/>
                        <a:t>OLIVE OIL </a:t>
                      </a:r>
                      <a:endParaRPr lang="en-US" sz="1400" dirty="0"/>
                    </a:p>
                  </p:txBody>
                </p:sp>
                <p:sp>
                  <p:nvSpPr>
                    <p:cNvPr id="166" name="TextBox 165">
                      <a:extLst>
                        <a:ext uri="{FF2B5EF4-FFF2-40B4-BE49-F238E27FC236}">
                          <a16:creationId xmlns:a16="http://schemas.microsoft.com/office/drawing/2014/main" id="{119B8FB6-CF50-4B9F-ADA8-06AEDBF12402}"/>
                        </a:ext>
                      </a:extLst>
                    </p:cNvPr>
                    <p:cNvSpPr txBox="1"/>
                    <p:nvPr/>
                  </p:nvSpPr>
                  <p:spPr>
                    <a:xfrm>
                      <a:off x="1658349" y="3049364"/>
                      <a:ext cx="1941918" cy="369332"/>
                    </a:xfrm>
                    <a:prstGeom prst="rect">
                      <a:avLst/>
                    </a:prstGeom>
                    <a:noFill/>
                  </p:spPr>
                  <p:txBody>
                    <a:bodyPr wrap="square" rtlCol="0">
                      <a:spAutoFit/>
                    </a:bodyPr>
                    <a:lstStyle/>
                    <a:p>
                      <a:pPr algn="ctr"/>
                      <a:r>
                        <a:rPr lang="en-US" sz="900" b="1" dirty="0"/>
                        <a:t>MAX ORDER : 500 –5000  MT</a:t>
                      </a:r>
                    </a:p>
                    <a:p>
                      <a:pPr algn="ctr"/>
                      <a:r>
                        <a:rPr lang="en-US" sz="900" b="1" dirty="0"/>
                        <a:t>Origin: Tunisia, Egypt, Syria </a:t>
                      </a:r>
                    </a:p>
                  </p:txBody>
                </p:sp>
              </p:grpSp>
              <p:cxnSp>
                <p:nvCxnSpPr>
                  <p:cNvPr id="159" name="Straight Connector 158">
                    <a:extLst>
                      <a:ext uri="{FF2B5EF4-FFF2-40B4-BE49-F238E27FC236}">
                        <a16:creationId xmlns:a16="http://schemas.microsoft.com/office/drawing/2014/main" id="{B7357AE0-3EDA-45E0-965F-0B6A77A02970}"/>
                      </a:ext>
                    </a:extLst>
                  </p:cNvPr>
                  <p:cNvCxnSpPr/>
                  <p:nvPr/>
                </p:nvCxnSpPr>
                <p:spPr>
                  <a:xfrm flipH="1">
                    <a:off x="9299548" y="3142679"/>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BE58416-C85D-4D75-9794-F520D5EE1341}"/>
                      </a:ext>
                    </a:extLst>
                  </p:cNvPr>
                  <p:cNvCxnSpPr>
                    <a:cxnSpLocks/>
                  </p:cNvCxnSpPr>
                  <p:nvPr/>
                </p:nvCxnSpPr>
                <p:spPr>
                  <a:xfrm>
                    <a:off x="10537546" y="2830612"/>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6819A73-AB30-4D36-A26C-AF36217CA17B}"/>
                      </a:ext>
                    </a:extLst>
                  </p:cNvPr>
                  <p:cNvCxnSpPr/>
                  <p:nvPr/>
                </p:nvCxnSpPr>
                <p:spPr>
                  <a:xfrm flipH="1">
                    <a:off x="9299548" y="3624648"/>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9F11E982-2F44-48D7-9624-6CF1300E199E}"/>
                    </a:ext>
                  </a:extLst>
                </p:cNvPr>
                <p:cNvSpPr txBox="1"/>
                <p:nvPr/>
              </p:nvSpPr>
              <p:spPr>
                <a:xfrm>
                  <a:off x="6340464" y="3708881"/>
                  <a:ext cx="2299008" cy="584775"/>
                </a:xfrm>
                <a:prstGeom prst="rect">
                  <a:avLst/>
                </a:prstGeom>
                <a:noFill/>
              </p:spPr>
              <p:txBody>
                <a:bodyPr wrap="square" rtlCol="0">
                  <a:spAutoFit/>
                </a:bodyPr>
                <a:lstStyle/>
                <a:p>
                  <a:r>
                    <a:rPr lang="en-US" sz="800" b="1" dirty="0"/>
                    <a:t>Commission: USD 5.00 seller side, USD 5.00 Buyer side Per Metric Ton</a:t>
                  </a:r>
                </a:p>
                <a:p>
                  <a:r>
                    <a:rPr lang="en-US" sz="800" b="1" dirty="0">
                      <a:solidFill>
                        <a:srgbClr val="FF0000"/>
                      </a:solidFill>
                    </a:rPr>
                    <a:t>Any kind of oils, the payment method will be 30% advance and 70% LC</a:t>
                  </a:r>
                </a:p>
              </p:txBody>
            </p:sp>
          </p:grpSp>
          <p:sp>
            <p:nvSpPr>
              <p:cNvPr id="147" name="TextBox 146">
                <a:extLst>
                  <a:ext uri="{FF2B5EF4-FFF2-40B4-BE49-F238E27FC236}">
                    <a16:creationId xmlns:a16="http://schemas.microsoft.com/office/drawing/2014/main" id="{8E9A6708-7321-4C84-95FC-F514AF63878B}"/>
                  </a:ext>
                </a:extLst>
              </p:cNvPr>
              <p:cNvSpPr txBox="1"/>
              <p:nvPr/>
            </p:nvSpPr>
            <p:spPr>
              <a:xfrm>
                <a:off x="10468318" y="2774546"/>
                <a:ext cx="1418978" cy="400110"/>
              </a:xfrm>
              <a:prstGeom prst="rect">
                <a:avLst/>
              </a:prstGeom>
              <a:noFill/>
            </p:spPr>
            <p:txBody>
              <a:bodyPr wrap="none" rtlCol="0">
                <a:spAutoFit/>
              </a:bodyPr>
              <a:lstStyle/>
              <a:p>
                <a:pPr algn="ctr"/>
                <a:r>
                  <a:rPr lang="en-US" sz="2000" dirty="0"/>
                  <a:t>FLEXITANK</a:t>
                </a:r>
              </a:p>
            </p:txBody>
          </p:sp>
          <p:sp>
            <p:nvSpPr>
              <p:cNvPr id="148" name="TextBox 147">
                <a:extLst>
                  <a:ext uri="{FF2B5EF4-FFF2-40B4-BE49-F238E27FC236}">
                    <a16:creationId xmlns:a16="http://schemas.microsoft.com/office/drawing/2014/main" id="{B7D048D8-1FAC-4689-9778-BC22C2C53748}"/>
                  </a:ext>
                </a:extLst>
              </p:cNvPr>
              <p:cNvSpPr txBox="1"/>
              <p:nvPr/>
            </p:nvSpPr>
            <p:spPr>
              <a:xfrm>
                <a:off x="9585239" y="2771948"/>
                <a:ext cx="771366" cy="400110"/>
              </a:xfrm>
              <a:prstGeom prst="rect">
                <a:avLst/>
              </a:prstGeom>
              <a:noFill/>
            </p:spPr>
            <p:txBody>
              <a:bodyPr wrap="none" rtlCol="0">
                <a:spAutoFit/>
              </a:bodyPr>
              <a:lstStyle/>
              <a:p>
                <a:pPr algn="ctr"/>
                <a:r>
                  <a:rPr lang="en-US" sz="2000" dirty="0"/>
                  <a:t>BULK</a:t>
                </a:r>
              </a:p>
            </p:txBody>
          </p:sp>
          <p:sp>
            <p:nvSpPr>
              <p:cNvPr id="149" name="TextBox 148">
                <a:extLst>
                  <a:ext uri="{FF2B5EF4-FFF2-40B4-BE49-F238E27FC236}">
                    <a16:creationId xmlns:a16="http://schemas.microsoft.com/office/drawing/2014/main" id="{F69F58CB-6DB6-4254-8FA8-539F272324E5}"/>
                  </a:ext>
                </a:extLst>
              </p:cNvPr>
              <p:cNvSpPr txBox="1"/>
              <p:nvPr/>
            </p:nvSpPr>
            <p:spPr>
              <a:xfrm>
                <a:off x="9304477" y="3119432"/>
                <a:ext cx="1223412" cy="461665"/>
              </a:xfrm>
              <a:prstGeom prst="rect">
                <a:avLst/>
              </a:prstGeom>
              <a:noFill/>
            </p:spPr>
            <p:txBody>
              <a:bodyPr wrap="none" rtlCol="0">
                <a:spAutoFit/>
              </a:bodyPr>
              <a:lstStyle/>
              <a:p>
                <a:pPr algn="ctr"/>
                <a:r>
                  <a:rPr lang="en-US" sz="2400" b="1" dirty="0"/>
                  <a:t>$ 4,326</a:t>
                </a:r>
              </a:p>
            </p:txBody>
          </p:sp>
          <p:sp>
            <p:nvSpPr>
              <p:cNvPr id="150" name="TextBox 149">
                <a:extLst>
                  <a:ext uri="{FF2B5EF4-FFF2-40B4-BE49-F238E27FC236}">
                    <a16:creationId xmlns:a16="http://schemas.microsoft.com/office/drawing/2014/main" id="{CFB50F9C-A17D-4EB2-A29A-66AD6C3046C9}"/>
                  </a:ext>
                </a:extLst>
              </p:cNvPr>
              <p:cNvSpPr txBox="1"/>
              <p:nvPr/>
            </p:nvSpPr>
            <p:spPr>
              <a:xfrm>
                <a:off x="10585917" y="3114087"/>
                <a:ext cx="1223412" cy="461665"/>
              </a:xfrm>
              <a:prstGeom prst="rect">
                <a:avLst/>
              </a:prstGeom>
              <a:noFill/>
            </p:spPr>
            <p:txBody>
              <a:bodyPr wrap="none" rtlCol="0">
                <a:spAutoFit/>
              </a:bodyPr>
              <a:lstStyle/>
              <a:p>
                <a:pPr algn="ctr"/>
                <a:r>
                  <a:rPr lang="en-US" sz="2400" b="1" dirty="0"/>
                  <a:t>$ 4,336</a:t>
                </a:r>
              </a:p>
            </p:txBody>
          </p:sp>
        </p:grpSp>
        <p:sp>
          <p:nvSpPr>
            <p:cNvPr id="145" name="TextBox 144">
              <a:extLst>
                <a:ext uri="{FF2B5EF4-FFF2-40B4-BE49-F238E27FC236}">
                  <a16:creationId xmlns:a16="http://schemas.microsoft.com/office/drawing/2014/main" id="{D20C9D2F-D5DD-41AA-B5B3-E97176DACB43}"/>
                </a:ext>
              </a:extLst>
            </p:cNvPr>
            <p:cNvSpPr txBox="1"/>
            <p:nvPr/>
          </p:nvSpPr>
          <p:spPr>
            <a:xfrm>
              <a:off x="3420735" y="3630160"/>
              <a:ext cx="2302233" cy="461665"/>
            </a:xfrm>
            <a:prstGeom prst="rect">
              <a:avLst/>
            </a:prstGeom>
            <a:noFill/>
          </p:spPr>
          <p:txBody>
            <a:bodyPr wrap="none" rtlCol="0">
              <a:spAutoFit/>
            </a:bodyPr>
            <a:lstStyle/>
            <a:p>
              <a:pPr algn="ctr"/>
              <a:r>
                <a:rPr lang="en-US" sz="2400" b="1" dirty="0"/>
                <a:t>bottles $ 4,366</a:t>
              </a:r>
            </a:p>
          </p:txBody>
        </p:sp>
      </p:grpSp>
    </p:spTree>
    <p:extLst>
      <p:ext uri="{BB962C8B-B14F-4D97-AF65-F5344CB8AC3E}">
        <p14:creationId xmlns:p14="http://schemas.microsoft.com/office/powerpoint/2010/main" val="305608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OILS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6713901-9C46-4596-8AD0-B18C54DFF1D2}"/>
              </a:ext>
            </a:extLst>
          </p:cNvPr>
          <p:cNvGrpSpPr/>
          <p:nvPr/>
        </p:nvGrpSpPr>
        <p:grpSpPr>
          <a:xfrm>
            <a:off x="271763" y="4245832"/>
            <a:ext cx="5607201" cy="1919026"/>
            <a:chOff x="271763" y="2305386"/>
            <a:chExt cx="5607201" cy="1919026"/>
          </a:xfrm>
        </p:grpSpPr>
        <p:grpSp>
          <p:nvGrpSpPr>
            <p:cNvPr id="14" name="Group 13">
              <a:extLst>
                <a:ext uri="{FF2B5EF4-FFF2-40B4-BE49-F238E27FC236}">
                  <a16:creationId xmlns:a16="http://schemas.microsoft.com/office/drawing/2014/main" id="{F789C979-8ED4-4630-B170-257F4E6AA144}"/>
                </a:ext>
              </a:extLst>
            </p:cNvPr>
            <p:cNvGrpSpPr/>
            <p:nvPr/>
          </p:nvGrpSpPr>
          <p:grpSpPr>
            <a:xfrm>
              <a:off x="271763" y="2305386"/>
              <a:ext cx="5573160" cy="1919026"/>
              <a:chOff x="271763" y="2305386"/>
              <a:chExt cx="5573160" cy="1919026"/>
            </a:xfrm>
          </p:grpSpPr>
          <p:sp>
            <p:nvSpPr>
              <p:cNvPr id="101" name="TextBox 100">
                <a:extLst>
                  <a:ext uri="{FF2B5EF4-FFF2-40B4-BE49-F238E27FC236}">
                    <a16:creationId xmlns:a16="http://schemas.microsoft.com/office/drawing/2014/main" id="{0A74F313-6A9D-4D08-98BD-153F13B5896C}"/>
                  </a:ext>
                </a:extLst>
              </p:cNvPr>
              <p:cNvSpPr txBox="1"/>
              <p:nvPr/>
            </p:nvSpPr>
            <p:spPr>
              <a:xfrm>
                <a:off x="271763" y="3824302"/>
                <a:ext cx="4638856" cy="400110"/>
              </a:xfrm>
              <a:prstGeom prst="rect">
                <a:avLst/>
              </a:prstGeom>
              <a:noFill/>
            </p:spPr>
            <p:txBody>
              <a:bodyPr wrap="square" rtlCol="0">
                <a:spAutoFit/>
              </a:bodyPr>
              <a:lstStyle/>
              <a:p>
                <a:r>
                  <a:rPr lang="en-US" sz="1000" b="1" dirty="0"/>
                  <a:t>Commission: USD 5.00 seller side, USD 5.00 Buyer side Per Metric Ton</a:t>
                </a:r>
              </a:p>
              <a:p>
                <a:r>
                  <a:rPr lang="en-US" sz="1000" b="1" dirty="0">
                    <a:solidFill>
                      <a:srgbClr val="FF0000"/>
                    </a:solidFill>
                  </a:rPr>
                  <a:t>Any kind of oils, the payment method will be 30% advance and 70% LC</a:t>
                </a:r>
              </a:p>
            </p:txBody>
          </p:sp>
          <p:grpSp>
            <p:nvGrpSpPr>
              <p:cNvPr id="13" name="Group 12">
                <a:extLst>
                  <a:ext uri="{FF2B5EF4-FFF2-40B4-BE49-F238E27FC236}">
                    <a16:creationId xmlns:a16="http://schemas.microsoft.com/office/drawing/2014/main" id="{D34036D2-C081-4D20-81EE-F87206D3EC73}"/>
                  </a:ext>
                </a:extLst>
              </p:cNvPr>
              <p:cNvGrpSpPr/>
              <p:nvPr/>
            </p:nvGrpSpPr>
            <p:grpSpPr>
              <a:xfrm>
                <a:off x="351625" y="2305386"/>
                <a:ext cx="5493298" cy="1391794"/>
                <a:chOff x="351625" y="2305386"/>
                <a:chExt cx="5493298" cy="1391794"/>
              </a:xfrm>
            </p:grpSpPr>
            <p:sp>
              <p:nvSpPr>
                <p:cNvPr id="12" name="TextBox 11"/>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28" name="Rectangle 27">
                  <a:extLst>
                    <a:ext uri="{FF2B5EF4-FFF2-40B4-BE49-F238E27FC236}">
                      <a16:creationId xmlns:a16="http://schemas.microsoft.com/office/drawing/2014/main" id="{729C33AC-0922-4750-A6A7-2F8054191723}"/>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EAC774-356F-4046-A2C5-350DB6D2884F}"/>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$ 7,460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499801" y="2402159"/>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 name="Group 1">
                  <a:extLst>
                    <a:ext uri="{FF2B5EF4-FFF2-40B4-BE49-F238E27FC236}">
                      <a16:creationId xmlns:a16="http://schemas.microsoft.com/office/drawing/2014/main" id="{397D88CD-2A94-4991-A0FC-1B49BEDAD51A}"/>
                    </a:ext>
                  </a:extLst>
                </p:cNvPr>
                <p:cNvGrpSpPr/>
                <p:nvPr/>
              </p:nvGrpSpPr>
              <p:grpSpPr>
                <a:xfrm>
                  <a:off x="1407273" y="2462494"/>
                  <a:ext cx="1941918" cy="1086127"/>
                  <a:chOff x="1658349" y="2462494"/>
                  <a:chExt cx="1941918" cy="1086127"/>
                </a:xfrm>
              </p:grpSpPr>
              <p:sp>
                <p:nvSpPr>
                  <p:cNvPr id="99" name="TextBox 98">
                    <a:extLst>
                      <a:ext uri="{FF2B5EF4-FFF2-40B4-BE49-F238E27FC236}">
                        <a16:creationId xmlns:a16="http://schemas.microsoft.com/office/drawing/2014/main" id="{09B7A9F7-2EE3-4AFA-9E8C-C17568615472}"/>
                      </a:ext>
                    </a:extLst>
                  </p:cNvPr>
                  <p:cNvSpPr txBox="1"/>
                  <p:nvPr/>
                </p:nvSpPr>
                <p:spPr>
                  <a:xfrm>
                    <a:off x="1684324" y="2462494"/>
                    <a:ext cx="1898277" cy="307777"/>
                  </a:xfrm>
                  <a:prstGeom prst="rect">
                    <a:avLst/>
                  </a:prstGeom>
                  <a:noFill/>
                </p:spPr>
                <p:txBody>
                  <a:bodyPr wrap="none" rtlCol="0">
                    <a:spAutoFit/>
                  </a:bodyPr>
                  <a:lstStyle/>
                  <a:p>
                    <a:pPr algn="ctr"/>
                    <a:r>
                      <a:rPr lang="de-DE" sz="1400" dirty="0"/>
                      <a:t>SWEET ALMOND OIL</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3040790"/>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p:txBody>
              </p:sp>
            </p:grpSp>
            <p:cxnSp>
              <p:nvCxnSpPr>
                <p:cNvPr id="88" name="Straight Connector 87">
                  <a:extLst>
                    <a:ext uri="{FF2B5EF4-FFF2-40B4-BE49-F238E27FC236}">
                      <a16:creationId xmlns:a16="http://schemas.microsoft.com/office/drawing/2014/main" id="{05C64D57-F7C2-41FB-A959-FD014E653B26}"/>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5BE72A-5F77-4FAE-85AC-34705E0ABAF2}"/>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7" name="TextBox 196">
              <a:extLst>
                <a:ext uri="{FF2B5EF4-FFF2-40B4-BE49-F238E27FC236}">
                  <a16:creationId xmlns:a16="http://schemas.microsoft.com/office/drawing/2014/main" id="{4D83B68E-2D36-460E-B9BE-E68C7FBB91C6}"/>
                </a:ext>
              </a:extLst>
            </p:cNvPr>
            <p:cNvSpPr txBox="1"/>
            <p:nvPr/>
          </p:nvSpPr>
          <p:spPr>
            <a:xfrm>
              <a:off x="4459986" y="2799165"/>
              <a:ext cx="1418978" cy="400110"/>
            </a:xfrm>
            <a:prstGeom prst="rect">
              <a:avLst/>
            </a:prstGeom>
            <a:noFill/>
          </p:spPr>
          <p:txBody>
            <a:bodyPr wrap="none" rtlCol="0">
              <a:spAutoFit/>
            </a:bodyPr>
            <a:lstStyle/>
            <a:p>
              <a:pPr algn="ctr"/>
              <a:r>
                <a:rPr lang="en-US" sz="2000" dirty="0"/>
                <a:t>FLEXITANK</a:t>
              </a:r>
            </a:p>
          </p:txBody>
        </p:sp>
        <p:sp>
          <p:nvSpPr>
            <p:cNvPr id="198" name="TextBox 197">
              <a:extLst>
                <a:ext uri="{FF2B5EF4-FFF2-40B4-BE49-F238E27FC236}">
                  <a16:creationId xmlns:a16="http://schemas.microsoft.com/office/drawing/2014/main" id="{E5C97FB6-5C28-41C0-9819-9F2594D6E311}"/>
                </a:ext>
              </a:extLst>
            </p:cNvPr>
            <p:cNvSpPr txBox="1"/>
            <p:nvPr/>
          </p:nvSpPr>
          <p:spPr>
            <a:xfrm>
              <a:off x="3576907" y="2796567"/>
              <a:ext cx="771366" cy="400110"/>
            </a:xfrm>
            <a:prstGeom prst="rect">
              <a:avLst/>
            </a:prstGeom>
            <a:noFill/>
          </p:spPr>
          <p:txBody>
            <a:bodyPr wrap="none" rtlCol="0">
              <a:spAutoFit/>
            </a:bodyPr>
            <a:lstStyle/>
            <a:p>
              <a:pPr algn="ctr"/>
              <a:r>
                <a:rPr lang="en-US" sz="2000" dirty="0"/>
                <a:t>BULK</a:t>
              </a:r>
            </a:p>
          </p:txBody>
        </p:sp>
        <p:sp>
          <p:nvSpPr>
            <p:cNvPr id="203" name="TextBox 202">
              <a:extLst>
                <a:ext uri="{FF2B5EF4-FFF2-40B4-BE49-F238E27FC236}">
                  <a16:creationId xmlns:a16="http://schemas.microsoft.com/office/drawing/2014/main" id="{0E1BDEBB-5074-4BF0-AA8F-8FE027BA7FB3}"/>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$ 7,500</a:t>
              </a:r>
            </a:p>
          </p:txBody>
        </p:sp>
      </p:grpSp>
      <p:grpSp>
        <p:nvGrpSpPr>
          <p:cNvPr id="123" name="Group 122">
            <a:extLst>
              <a:ext uri="{FF2B5EF4-FFF2-40B4-BE49-F238E27FC236}">
                <a16:creationId xmlns:a16="http://schemas.microsoft.com/office/drawing/2014/main" id="{C3564EC2-C90E-4772-A24A-13F93945353F}"/>
              </a:ext>
            </a:extLst>
          </p:cNvPr>
          <p:cNvGrpSpPr/>
          <p:nvPr/>
        </p:nvGrpSpPr>
        <p:grpSpPr>
          <a:xfrm>
            <a:off x="271763" y="2284223"/>
            <a:ext cx="5607201" cy="1919026"/>
            <a:chOff x="271763" y="2305386"/>
            <a:chExt cx="5607201" cy="1919026"/>
          </a:xfrm>
        </p:grpSpPr>
        <p:grpSp>
          <p:nvGrpSpPr>
            <p:cNvPr id="124" name="Group 123">
              <a:extLst>
                <a:ext uri="{FF2B5EF4-FFF2-40B4-BE49-F238E27FC236}">
                  <a16:creationId xmlns:a16="http://schemas.microsoft.com/office/drawing/2014/main" id="{E09BC72F-ED41-4E8B-8959-8FF5C1DDD3A2}"/>
                </a:ext>
              </a:extLst>
            </p:cNvPr>
            <p:cNvGrpSpPr/>
            <p:nvPr/>
          </p:nvGrpSpPr>
          <p:grpSpPr>
            <a:xfrm>
              <a:off x="271763" y="2305386"/>
              <a:ext cx="5573160" cy="1919026"/>
              <a:chOff x="271763" y="2305386"/>
              <a:chExt cx="5573160" cy="1919026"/>
            </a:xfrm>
          </p:grpSpPr>
          <p:sp>
            <p:nvSpPr>
              <p:cNvPr id="128" name="TextBox 127">
                <a:extLst>
                  <a:ext uri="{FF2B5EF4-FFF2-40B4-BE49-F238E27FC236}">
                    <a16:creationId xmlns:a16="http://schemas.microsoft.com/office/drawing/2014/main" id="{1DC10EFD-F7A2-474A-9022-F04D2D89D888}"/>
                  </a:ext>
                </a:extLst>
              </p:cNvPr>
              <p:cNvSpPr txBox="1"/>
              <p:nvPr/>
            </p:nvSpPr>
            <p:spPr>
              <a:xfrm>
                <a:off x="271763" y="3824302"/>
                <a:ext cx="4638856" cy="400110"/>
              </a:xfrm>
              <a:prstGeom prst="rect">
                <a:avLst/>
              </a:prstGeom>
              <a:noFill/>
            </p:spPr>
            <p:txBody>
              <a:bodyPr wrap="square" rtlCol="0">
                <a:spAutoFit/>
              </a:bodyPr>
              <a:lstStyle/>
              <a:p>
                <a:r>
                  <a:rPr lang="en-US" sz="1000" b="1" dirty="0"/>
                  <a:t>Commission: USD 5.00 seller side, USD 5.00 Buyer side Per Metric Ton</a:t>
                </a:r>
              </a:p>
              <a:p>
                <a:r>
                  <a:rPr lang="en-US" sz="1000" b="1" dirty="0">
                    <a:solidFill>
                      <a:srgbClr val="FF0000"/>
                    </a:solidFill>
                  </a:rPr>
                  <a:t>Any kind of oils, the payment method will be 30% advance and 70% LC</a:t>
                </a:r>
              </a:p>
            </p:txBody>
          </p:sp>
          <p:grpSp>
            <p:nvGrpSpPr>
              <p:cNvPr id="129" name="Group 128">
                <a:extLst>
                  <a:ext uri="{FF2B5EF4-FFF2-40B4-BE49-F238E27FC236}">
                    <a16:creationId xmlns:a16="http://schemas.microsoft.com/office/drawing/2014/main" id="{A9ED19D7-2FFD-4997-A15C-ADAB9EF30B22}"/>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B34D13DF-6196-4A00-8EB0-34C41EF7AFDA}"/>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523E58DF-F5CF-4E38-A23F-455D56C2D0BF}"/>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90A0B9D-191F-488B-AC96-8C905DD2F295}"/>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0D46B987-9FE3-470F-A3F0-B98F1EB324C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$ 986</a:t>
                  </a:r>
                </a:p>
              </p:txBody>
            </p:sp>
            <p:grpSp>
              <p:nvGrpSpPr>
                <p:cNvPr id="134" name="Group 133">
                  <a:extLst>
                    <a:ext uri="{FF2B5EF4-FFF2-40B4-BE49-F238E27FC236}">
                      <a16:creationId xmlns:a16="http://schemas.microsoft.com/office/drawing/2014/main" id="{EDB7DC2A-37E8-418F-8F94-DB714B935501}"/>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BCE50680-A9F3-4CF5-A885-24EB161EB23F}"/>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C9E38E22-AB87-4F24-95FC-C7D84F27436B}"/>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5F0B933B-03D7-4678-9CAC-00E64FF6856B}"/>
                    </a:ext>
                  </a:extLst>
                </p:cNvPr>
                <p:cNvSpPr/>
                <p:nvPr/>
              </p:nvSpPr>
              <p:spPr>
                <a:xfrm>
                  <a:off x="351625" y="2402159"/>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2D46107E-7E8D-45AB-BA7F-9EB7746916EE}"/>
                    </a:ext>
                  </a:extLst>
                </p:cNvPr>
                <p:cNvGrpSpPr/>
                <p:nvPr/>
              </p:nvGrpSpPr>
              <p:grpSpPr>
                <a:xfrm>
                  <a:off x="1407273" y="2472353"/>
                  <a:ext cx="1941918" cy="1031934"/>
                  <a:chOff x="1658349" y="2472353"/>
                  <a:chExt cx="1941918" cy="1031934"/>
                </a:xfrm>
              </p:grpSpPr>
              <p:sp>
                <p:nvSpPr>
                  <p:cNvPr id="139" name="TextBox 138">
                    <a:extLst>
                      <a:ext uri="{FF2B5EF4-FFF2-40B4-BE49-F238E27FC236}">
                        <a16:creationId xmlns:a16="http://schemas.microsoft.com/office/drawing/2014/main" id="{743A1071-0743-4B87-A027-63E5E1411717}"/>
                      </a:ext>
                    </a:extLst>
                  </p:cNvPr>
                  <p:cNvSpPr txBox="1"/>
                  <p:nvPr/>
                </p:nvSpPr>
                <p:spPr>
                  <a:xfrm>
                    <a:off x="1843184" y="2472353"/>
                    <a:ext cx="1598515" cy="307777"/>
                  </a:xfrm>
                  <a:prstGeom prst="rect">
                    <a:avLst/>
                  </a:prstGeom>
                  <a:noFill/>
                </p:spPr>
                <p:txBody>
                  <a:bodyPr wrap="none" rtlCol="0">
                    <a:spAutoFit/>
                  </a:bodyPr>
                  <a:lstStyle/>
                  <a:p>
                    <a:pPr algn="ctr"/>
                    <a:r>
                      <a:rPr lang="de-DE" sz="1400" dirty="0"/>
                      <a:t>SESAMESEED OIL</a:t>
                    </a:r>
                  </a:p>
                </p:txBody>
              </p:sp>
              <p:sp>
                <p:nvSpPr>
                  <p:cNvPr id="140" name="TextBox 139">
                    <a:extLst>
                      <a:ext uri="{FF2B5EF4-FFF2-40B4-BE49-F238E27FC236}">
                        <a16:creationId xmlns:a16="http://schemas.microsoft.com/office/drawing/2014/main" id="{C8800AFD-A6AF-4A45-BB63-DBE78CC84B11}"/>
                      </a:ext>
                    </a:extLst>
                  </p:cNvPr>
                  <p:cNvSpPr txBox="1"/>
                  <p:nvPr/>
                </p:nvSpPr>
                <p:spPr>
                  <a:xfrm>
                    <a:off x="1658349" y="2996456"/>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p:txBody>
              </p:sp>
            </p:grpSp>
            <p:cxnSp>
              <p:nvCxnSpPr>
                <p:cNvPr id="137" name="Straight Connector 136">
                  <a:extLst>
                    <a:ext uri="{FF2B5EF4-FFF2-40B4-BE49-F238E27FC236}">
                      <a16:creationId xmlns:a16="http://schemas.microsoft.com/office/drawing/2014/main" id="{75147521-9BFE-4479-8130-7EA63CC3F017}"/>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03E49AA-8D0A-4BDE-AD51-F303A2B3C17B}"/>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54EC0C10-DA69-47EE-8136-0EAE4BCC0A2D}"/>
                </a:ext>
              </a:extLst>
            </p:cNvPr>
            <p:cNvSpPr txBox="1"/>
            <p:nvPr/>
          </p:nvSpPr>
          <p:spPr>
            <a:xfrm>
              <a:off x="4459986" y="2799165"/>
              <a:ext cx="1418978" cy="400110"/>
            </a:xfrm>
            <a:prstGeom prst="rect">
              <a:avLst/>
            </a:prstGeom>
            <a:noFill/>
          </p:spPr>
          <p:txBody>
            <a:bodyPr wrap="none" rtlCol="0">
              <a:spAutoFit/>
            </a:bodyPr>
            <a:lstStyle/>
            <a:p>
              <a:pPr algn="ctr"/>
              <a:r>
                <a:rPr lang="en-US" sz="2000" dirty="0"/>
                <a:t>FLEXITANK</a:t>
              </a:r>
            </a:p>
          </p:txBody>
        </p:sp>
        <p:sp>
          <p:nvSpPr>
            <p:cNvPr id="126" name="TextBox 125">
              <a:extLst>
                <a:ext uri="{FF2B5EF4-FFF2-40B4-BE49-F238E27FC236}">
                  <a16:creationId xmlns:a16="http://schemas.microsoft.com/office/drawing/2014/main" id="{FF18C436-BF28-4E27-874E-0C82CA6E2810}"/>
                </a:ext>
              </a:extLst>
            </p:cNvPr>
            <p:cNvSpPr txBox="1"/>
            <p:nvPr/>
          </p:nvSpPr>
          <p:spPr>
            <a:xfrm>
              <a:off x="3557300" y="2797232"/>
              <a:ext cx="771365" cy="400110"/>
            </a:xfrm>
            <a:prstGeom prst="rect">
              <a:avLst/>
            </a:prstGeom>
            <a:noFill/>
          </p:spPr>
          <p:txBody>
            <a:bodyPr wrap="none" rtlCol="0">
              <a:spAutoFit/>
            </a:bodyPr>
            <a:lstStyle/>
            <a:p>
              <a:pPr algn="ctr"/>
              <a:r>
                <a:rPr lang="en-US" sz="2000" dirty="0"/>
                <a:t>BULK</a:t>
              </a:r>
            </a:p>
          </p:txBody>
        </p:sp>
        <p:sp>
          <p:nvSpPr>
            <p:cNvPr id="127" name="TextBox 126">
              <a:extLst>
                <a:ext uri="{FF2B5EF4-FFF2-40B4-BE49-F238E27FC236}">
                  <a16:creationId xmlns:a16="http://schemas.microsoft.com/office/drawing/2014/main" id="{6F0BD7EB-95E1-416B-93D0-1E36674BFC2F}"/>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$ 1,026</a:t>
              </a:r>
            </a:p>
          </p:txBody>
        </p:sp>
      </p:grpSp>
      <p:grpSp>
        <p:nvGrpSpPr>
          <p:cNvPr id="110" name="Group 109">
            <a:extLst>
              <a:ext uri="{FF2B5EF4-FFF2-40B4-BE49-F238E27FC236}">
                <a16:creationId xmlns:a16="http://schemas.microsoft.com/office/drawing/2014/main" id="{09F04286-1813-446C-89B4-06E9E83E3A72}"/>
              </a:ext>
            </a:extLst>
          </p:cNvPr>
          <p:cNvGrpSpPr/>
          <p:nvPr/>
        </p:nvGrpSpPr>
        <p:grpSpPr>
          <a:xfrm>
            <a:off x="6210340" y="4218627"/>
            <a:ext cx="5607201" cy="1919026"/>
            <a:chOff x="271763" y="2305386"/>
            <a:chExt cx="5607201" cy="1919026"/>
          </a:xfrm>
        </p:grpSpPr>
        <p:grpSp>
          <p:nvGrpSpPr>
            <p:cNvPr id="169" name="Group 168">
              <a:extLst>
                <a:ext uri="{FF2B5EF4-FFF2-40B4-BE49-F238E27FC236}">
                  <a16:creationId xmlns:a16="http://schemas.microsoft.com/office/drawing/2014/main" id="{848243C9-BBCB-45E1-92E2-62B3626FF72E}"/>
                </a:ext>
              </a:extLst>
            </p:cNvPr>
            <p:cNvGrpSpPr/>
            <p:nvPr/>
          </p:nvGrpSpPr>
          <p:grpSpPr>
            <a:xfrm>
              <a:off x="271763" y="2305386"/>
              <a:ext cx="5573160" cy="1919026"/>
              <a:chOff x="271763" y="2305386"/>
              <a:chExt cx="5573160" cy="1919026"/>
            </a:xfrm>
          </p:grpSpPr>
          <p:sp>
            <p:nvSpPr>
              <p:cNvPr id="173" name="TextBox 172">
                <a:extLst>
                  <a:ext uri="{FF2B5EF4-FFF2-40B4-BE49-F238E27FC236}">
                    <a16:creationId xmlns:a16="http://schemas.microsoft.com/office/drawing/2014/main" id="{5DA0C2C3-741B-4195-9AD2-61E72FB6BBD8}"/>
                  </a:ext>
                </a:extLst>
              </p:cNvPr>
              <p:cNvSpPr txBox="1"/>
              <p:nvPr/>
            </p:nvSpPr>
            <p:spPr>
              <a:xfrm>
                <a:off x="271763" y="3824302"/>
                <a:ext cx="4638856" cy="400110"/>
              </a:xfrm>
              <a:prstGeom prst="rect">
                <a:avLst/>
              </a:prstGeom>
              <a:noFill/>
            </p:spPr>
            <p:txBody>
              <a:bodyPr wrap="square" rtlCol="0">
                <a:spAutoFit/>
              </a:bodyPr>
              <a:lstStyle/>
              <a:p>
                <a:r>
                  <a:rPr lang="en-US" sz="1000" b="1" dirty="0"/>
                  <a:t>Commission: USD 5.00 seller side, USD 5.00 Buyer side Per Metric Ton</a:t>
                </a:r>
              </a:p>
              <a:p>
                <a:r>
                  <a:rPr lang="en-US" sz="1000" b="1" dirty="0">
                    <a:solidFill>
                      <a:srgbClr val="FF0000"/>
                    </a:solidFill>
                  </a:rPr>
                  <a:t>Any kind of oils, the payment method will be 30% advance and 70% LC</a:t>
                </a:r>
              </a:p>
            </p:txBody>
          </p:sp>
          <p:grpSp>
            <p:nvGrpSpPr>
              <p:cNvPr id="174" name="Group 173">
                <a:extLst>
                  <a:ext uri="{FF2B5EF4-FFF2-40B4-BE49-F238E27FC236}">
                    <a16:creationId xmlns:a16="http://schemas.microsoft.com/office/drawing/2014/main" id="{C9A2529F-62C8-4783-8A6D-355EE414092D}"/>
                  </a:ext>
                </a:extLst>
              </p:cNvPr>
              <p:cNvGrpSpPr/>
              <p:nvPr/>
            </p:nvGrpSpPr>
            <p:grpSpPr>
              <a:xfrm>
                <a:off x="351625" y="2305386"/>
                <a:ext cx="5493298" cy="1391794"/>
                <a:chOff x="351625" y="2305386"/>
                <a:chExt cx="5493298" cy="1391794"/>
              </a:xfrm>
            </p:grpSpPr>
            <p:sp>
              <p:nvSpPr>
                <p:cNvPr id="175" name="TextBox 174">
                  <a:extLst>
                    <a:ext uri="{FF2B5EF4-FFF2-40B4-BE49-F238E27FC236}">
                      <a16:creationId xmlns:a16="http://schemas.microsoft.com/office/drawing/2014/main" id="{BA0B701D-A8BA-4E5F-ABF3-ED3AE4F8C43F}"/>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76" name="Rectangle 175">
                  <a:extLst>
                    <a:ext uri="{FF2B5EF4-FFF2-40B4-BE49-F238E27FC236}">
                      <a16:creationId xmlns:a16="http://schemas.microsoft.com/office/drawing/2014/main" id="{E4E8E0A5-5E4F-4C8C-AD7D-E88E92D7C36D}"/>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7" name="Straight Connector 176">
                  <a:extLst>
                    <a:ext uri="{FF2B5EF4-FFF2-40B4-BE49-F238E27FC236}">
                      <a16:creationId xmlns:a16="http://schemas.microsoft.com/office/drawing/2014/main" id="{40F7B1A0-1118-4F7D-8E81-511FCA318159}"/>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C2AF9332-8691-4A47-85D5-998E2AC330F1}"/>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$ 1,880</a:t>
                  </a:r>
                </a:p>
              </p:txBody>
            </p:sp>
            <p:grpSp>
              <p:nvGrpSpPr>
                <p:cNvPr id="179" name="Group 178">
                  <a:extLst>
                    <a:ext uri="{FF2B5EF4-FFF2-40B4-BE49-F238E27FC236}">
                      <a16:creationId xmlns:a16="http://schemas.microsoft.com/office/drawing/2014/main" id="{BD16A743-0BD2-45D8-AEBA-94CFDF847741}"/>
                    </a:ext>
                  </a:extLst>
                </p:cNvPr>
                <p:cNvGrpSpPr/>
                <p:nvPr/>
              </p:nvGrpSpPr>
              <p:grpSpPr>
                <a:xfrm>
                  <a:off x="1499801" y="2402159"/>
                  <a:ext cx="1759124" cy="1281428"/>
                  <a:chOff x="1231735" y="2496793"/>
                  <a:chExt cx="1759124" cy="1281428"/>
                </a:xfrm>
              </p:grpSpPr>
              <p:sp>
                <p:nvSpPr>
                  <p:cNvPr id="186" name="Rectangle 185">
                    <a:extLst>
                      <a:ext uri="{FF2B5EF4-FFF2-40B4-BE49-F238E27FC236}">
                        <a16:creationId xmlns:a16="http://schemas.microsoft.com/office/drawing/2014/main" id="{94AC5CA9-0520-45ED-81A5-A3ED44A81710}"/>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7" name="Rectangle 186">
                    <a:extLst>
                      <a:ext uri="{FF2B5EF4-FFF2-40B4-BE49-F238E27FC236}">
                        <a16:creationId xmlns:a16="http://schemas.microsoft.com/office/drawing/2014/main" id="{61FEFEA5-5645-4514-A22A-81A90BD41A9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80" name="Rectangle 179">
                  <a:extLst>
                    <a:ext uri="{FF2B5EF4-FFF2-40B4-BE49-F238E27FC236}">
                      <a16:creationId xmlns:a16="http://schemas.microsoft.com/office/drawing/2014/main" id="{C9C3B65A-D03F-416D-9DEF-E6C5ABC3CCF9}"/>
                    </a:ext>
                  </a:extLst>
                </p:cNvPr>
                <p:cNvSpPr/>
                <p:nvPr/>
              </p:nvSpPr>
              <p:spPr>
                <a:xfrm>
                  <a:off x="351625" y="2402159"/>
                  <a:ext cx="1106062"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81" name="Group 180">
                  <a:extLst>
                    <a:ext uri="{FF2B5EF4-FFF2-40B4-BE49-F238E27FC236}">
                      <a16:creationId xmlns:a16="http://schemas.microsoft.com/office/drawing/2014/main" id="{013AD268-B6FB-41B0-BE83-F0C39672BF3E}"/>
                    </a:ext>
                  </a:extLst>
                </p:cNvPr>
                <p:cNvGrpSpPr/>
                <p:nvPr/>
              </p:nvGrpSpPr>
              <p:grpSpPr>
                <a:xfrm>
                  <a:off x="1407273" y="2462494"/>
                  <a:ext cx="1941918" cy="1086127"/>
                  <a:chOff x="1658349" y="2462494"/>
                  <a:chExt cx="1941918" cy="1086127"/>
                </a:xfrm>
              </p:grpSpPr>
              <p:sp>
                <p:nvSpPr>
                  <p:cNvPr id="184" name="TextBox 183">
                    <a:extLst>
                      <a:ext uri="{FF2B5EF4-FFF2-40B4-BE49-F238E27FC236}">
                        <a16:creationId xmlns:a16="http://schemas.microsoft.com/office/drawing/2014/main" id="{127E21D7-1292-44AB-A79B-CFAD42631AFB}"/>
                      </a:ext>
                    </a:extLst>
                  </p:cNvPr>
                  <p:cNvSpPr txBox="1"/>
                  <p:nvPr/>
                </p:nvSpPr>
                <p:spPr>
                  <a:xfrm>
                    <a:off x="2152776" y="2462494"/>
                    <a:ext cx="904414" cy="307777"/>
                  </a:xfrm>
                  <a:prstGeom prst="rect">
                    <a:avLst/>
                  </a:prstGeom>
                  <a:noFill/>
                </p:spPr>
                <p:txBody>
                  <a:bodyPr wrap="none" rtlCol="0">
                    <a:spAutoFit/>
                  </a:bodyPr>
                  <a:lstStyle/>
                  <a:p>
                    <a:pPr algn="ctr"/>
                    <a:r>
                      <a:rPr lang="de-DE" sz="1400" dirty="0"/>
                      <a:t>RICE OIL</a:t>
                    </a:r>
                    <a:endParaRPr lang="en-US" sz="1400" dirty="0"/>
                  </a:p>
                </p:txBody>
              </p:sp>
              <p:sp>
                <p:nvSpPr>
                  <p:cNvPr id="185" name="TextBox 184">
                    <a:extLst>
                      <a:ext uri="{FF2B5EF4-FFF2-40B4-BE49-F238E27FC236}">
                        <a16:creationId xmlns:a16="http://schemas.microsoft.com/office/drawing/2014/main" id="{7BFB7370-E533-43C4-979F-A0A2806A438D}"/>
                      </a:ext>
                    </a:extLst>
                  </p:cNvPr>
                  <p:cNvSpPr txBox="1"/>
                  <p:nvPr/>
                </p:nvSpPr>
                <p:spPr>
                  <a:xfrm>
                    <a:off x="1658349" y="3040790"/>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p:txBody>
              </p:sp>
            </p:grpSp>
            <p:cxnSp>
              <p:nvCxnSpPr>
                <p:cNvPr id="182" name="Straight Connector 181">
                  <a:extLst>
                    <a:ext uri="{FF2B5EF4-FFF2-40B4-BE49-F238E27FC236}">
                      <a16:creationId xmlns:a16="http://schemas.microsoft.com/office/drawing/2014/main" id="{729CBE5F-7A91-471A-A542-BDAE8711CAE8}"/>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4B3D4FD-589B-491F-BE82-150D6B8A3C56}"/>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0" name="TextBox 169">
              <a:extLst>
                <a:ext uri="{FF2B5EF4-FFF2-40B4-BE49-F238E27FC236}">
                  <a16:creationId xmlns:a16="http://schemas.microsoft.com/office/drawing/2014/main" id="{C332C788-3431-4BA8-8D78-83F97C675A27}"/>
                </a:ext>
              </a:extLst>
            </p:cNvPr>
            <p:cNvSpPr txBox="1"/>
            <p:nvPr/>
          </p:nvSpPr>
          <p:spPr>
            <a:xfrm>
              <a:off x="4459986" y="2799165"/>
              <a:ext cx="1418978" cy="400110"/>
            </a:xfrm>
            <a:prstGeom prst="rect">
              <a:avLst/>
            </a:prstGeom>
            <a:noFill/>
          </p:spPr>
          <p:txBody>
            <a:bodyPr wrap="none" rtlCol="0">
              <a:spAutoFit/>
            </a:bodyPr>
            <a:lstStyle/>
            <a:p>
              <a:pPr algn="ctr"/>
              <a:r>
                <a:rPr lang="en-US" sz="2000" dirty="0"/>
                <a:t>FLEXITANK</a:t>
              </a:r>
            </a:p>
          </p:txBody>
        </p:sp>
        <p:sp>
          <p:nvSpPr>
            <p:cNvPr id="171" name="TextBox 170">
              <a:extLst>
                <a:ext uri="{FF2B5EF4-FFF2-40B4-BE49-F238E27FC236}">
                  <a16:creationId xmlns:a16="http://schemas.microsoft.com/office/drawing/2014/main" id="{651A31D5-4219-42E5-8D81-0A5335F46F88}"/>
                </a:ext>
              </a:extLst>
            </p:cNvPr>
            <p:cNvSpPr txBox="1"/>
            <p:nvPr/>
          </p:nvSpPr>
          <p:spPr>
            <a:xfrm>
              <a:off x="3576907" y="2796567"/>
              <a:ext cx="771366" cy="400110"/>
            </a:xfrm>
            <a:prstGeom prst="rect">
              <a:avLst/>
            </a:prstGeom>
            <a:noFill/>
          </p:spPr>
          <p:txBody>
            <a:bodyPr wrap="none" rtlCol="0">
              <a:spAutoFit/>
            </a:bodyPr>
            <a:lstStyle/>
            <a:p>
              <a:pPr algn="ctr"/>
              <a:r>
                <a:rPr lang="en-US" sz="2000" dirty="0"/>
                <a:t>BULK</a:t>
              </a:r>
            </a:p>
          </p:txBody>
        </p:sp>
        <p:sp>
          <p:nvSpPr>
            <p:cNvPr id="172" name="TextBox 171">
              <a:extLst>
                <a:ext uri="{FF2B5EF4-FFF2-40B4-BE49-F238E27FC236}">
                  <a16:creationId xmlns:a16="http://schemas.microsoft.com/office/drawing/2014/main" id="{2AE19BE6-3570-40A5-97E0-F683338E21C0}"/>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$ 1,920</a:t>
              </a:r>
            </a:p>
          </p:txBody>
        </p:sp>
      </p:grpSp>
      <p:grpSp>
        <p:nvGrpSpPr>
          <p:cNvPr id="188" name="Group 187">
            <a:extLst>
              <a:ext uri="{FF2B5EF4-FFF2-40B4-BE49-F238E27FC236}">
                <a16:creationId xmlns:a16="http://schemas.microsoft.com/office/drawing/2014/main" id="{BBE8002D-B7F8-456F-BE92-064BE54BE4CF}"/>
              </a:ext>
            </a:extLst>
          </p:cNvPr>
          <p:cNvGrpSpPr/>
          <p:nvPr/>
        </p:nvGrpSpPr>
        <p:grpSpPr>
          <a:xfrm>
            <a:off x="6210340" y="2257018"/>
            <a:ext cx="5607201" cy="1919026"/>
            <a:chOff x="271763" y="2305386"/>
            <a:chExt cx="5607201" cy="1919026"/>
          </a:xfrm>
        </p:grpSpPr>
        <p:grpSp>
          <p:nvGrpSpPr>
            <p:cNvPr id="189" name="Group 188">
              <a:extLst>
                <a:ext uri="{FF2B5EF4-FFF2-40B4-BE49-F238E27FC236}">
                  <a16:creationId xmlns:a16="http://schemas.microsoft.com/office/drawing/2014/main" id="{ADA550F6-CD3E-4534-9C31-715840AC5C47}"/>
                </a:ext>
              </a:extLst>
            </p:cNvPr>
            <p:cNvGrpSpPr/>
            <p:nvPr/>
          </p:nvGrpSpPr>
          <p:grpSpPr>
            <a:xfrm>
              <a:off x="271763" y="2305386"/>
              <a:ext cx="5573160" cy="1919026"/>
              <a:chOff x="271763" y="2305386"/>
              <a:chExt cx="5573160" cy="1919026"/>
            </a:xfrm>
          </p:grpSpPr>
          <p:sp>
            <p:nvSpPr>
              <p:cNvPr id="193" name="TextBox 192">
                <a:extLst>
                  <a:ext uri="{FF2B5EF4-FFF2-40B4-BE49-F238E27FC236}">
                    <a16:creationId xmlns:a16="http://schemas.microsoft.com/office/drawing/2014/main" id="{23265324-876E-40E3-99D3-CBB5DD95F702}"/>
                  </a:ext>
                </a:extLst>
              </p:cNvPr>
              <p:cNvSpPr txBox="1"/>
              <p:nvPr/>
            </p:nvSpPr>
            <p:spPr>
              <a:xfrm>
                <a:off x="271763" y="3824302"/>
                <a:ext cx="4638856" cy="400110"/>
              </a:xfrm>
              <a:prstGeom prst="rect">
                <a:avLst/>
              </a:prstGeom>
              <a:noFill/>
            </p:spPr>
            <p:txBody>
              <a:bodyPr wrap="square" rtlCol="0">
                <a:spAutoFit/>
              </a:bodyPr>
              <a:lstStyle/>
              <a:p>
                <a:r>
                  <a:rPr lang="en-US" sz="1000" b="1" dirty="0"/>
                  <a:t>Commission: USD 5.00 seller side, USD 5.00 Buyer side Per Metric Ton</a:t>
                </a:r>
              </a:p>
              <a:p>
                <a:r>
                  <a:rPr lang="en-US" sz="1000" b="1" dirty="0">
                    <a:solidFill>
                      <a:srgbClr val="FF0000"/>
                    </a:solidFill>
                  </a:rPr>
                  <a:t>Any kind of oils, the payment method will be 30% advance and 70% LC</a:t>
                </a:r>
              </a:p>
            </p:txBody>
          </p:sp>
          <p:grpSp>
            <p:nvGrpSpPr>
              <p:cNvPr id="194" name="Group 193">
                <a:extLst>
                  <a:ext uri="{FF2B5EF4-FFF2-40B4-BE49-F238E27FC236}">
                    <a16:creationId xmlns:a16="http://schemas.microsoft.com/office/drawing/2014/main" id="{99D2728A-76C9-4B1F-8F49-0BA19243AAE6}"/>
                  </a:ext>
                </a:extLst>
              </p:cNvPr>
              <p:cNvGrpSpPr/>
              <p:nvPr/>
            </p:nvGrpSpPr>
            <p:grpSpPr>
              <a:xfrm>
                <a:off x="351625" y="2305386"/>
                <a:ext cx="5493298" cy="1391794"/>
                <a:chOff x="351625" y="2305386"/>
                <a:chExt cx="5493298" cy="1391794"/>
              </a:xfrm>
            </p:grpSpPr>
            <p:sp>
              <p:nvSpPr>
                <p:cNvPr id="195" name="TextBox 194">
                  <a:extLst>
                    <a:ext uri="{FF2B5EF4-FFF2-40B4-BE49-F238E27FC236}">
                      <a16:creationId xmlns:a16="http://schemas.microsoft.com/office/drawing/2014/main" id="{D582EB9A-0A09-4DD7-B03E-7195A3A8EACF}"/>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96" name="Rectangle 195">
                  <a:extLst>
                    <a:ext uri="{FF2B5EF4-FFF2-40B4-BE49-F238E27FC236}">
                      <a16:creationId xmlns:a16="http://schemas.microsoft.com/office/drawing/2014/main" id="{3CB9849C-7038-47FD-903C-DC1EEF2764B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9" name="Straight Connector 198">
                  <a:extLst>
                    <a:ext uri="{FF2B5EF4-FFF2-40B4-BE49-F238E27FC236}">
                      <a16:creationId xmlns:a16="http://schemas.microsoft.com/office/drawing/2014/main" id="{226D1FB0-5051-4B8E-9D76-BAABBECCFF73}"/>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507219F0-FF6D-4192-B49B-C6439AD1D119}"/>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$ 1,940</a:t>
                  </a:r>
                </a:p>
              </p:txBody>
            </p:sp>
            <p:grpSp>
              <p:nvGrpSpPr>
                <p:cNvPr id="201" name="Group 200">
                  <a:extLst>
                    <a:ext uri="{FF2B5EF4-FFF2-40B4-BE49-F238E27FC236}">
                      <a16:creationId xmlns:a16="http://schemas.microsoft.com/office/drawing/2014/main" id="{F38F5E60-2426-4EEB-808C-D92F504DF681}"/>
                    </a:ext>
                  </a:extLst>
                </p:cNvPr>
                <p:cNvGrpSpPr/>
                <p:nvPr/>
              </p:nvGrpSpPr>
              <p:grpSpPr>
                <a:xfrm>
                  <a:off x="1499801" y="2402159"/>
                  <a:ext cx="1759124" cy="1281428"/>
                  <a:chOff x="1231735" y="2496793"/>
                  <a:chExt cx="1759124" cy="1281428"/>
                </a:xfrm>
              </p:grpSpPr>
              <p:sp>
                <p:nvSpPr>
                  <p:cNvPr id="209" name="Rectangle 208">
                    <a:extLst>
                      <a:ext uri="{FF2B5EF4-FFF2-40B4-BE49-F238E27FC236}">
                        <a16:creationId xmlns:a16="http://schemas.microsoft.com/office/drawing/2014/main" id="{24E04442-38AD-4AA6-9921-38FCD98625C4}"/>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10" name="Rectangle 209">
                    <a:extLst>
                      <a:ext uri="{FF2B5EF4-FFF2-40B4-BE49-F238E27FC236}">
                        <a16:creationId xmlns:a16="http://schemas.microsoft.com/office/drawing/2014/main" id="{6BA99C84-F96C-4E6D-995D-4131B0DFCF6B}"/>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202" name="Rectangle 201">
                  <a:extLst>
                    <a:ext uri="{FF2B5EF4-FFF2-40B4-BE49-F238E27FC236}">
                      <a16:creationId xmlns:a16="http://schemas.microsoft.com/office/drawing/2014/main" id="{B0FFEB8C-914D-477B-9534-AE51F7A2C9AF}"/>
                    </a:ext>
                  </a:extLst>
                </p:cNvPr>
                <p:cNvSpPr/>
                <p:nvPr/>
              </p:nvSpPr>
              <p:spPr>
                <a:xfrm>
                  <a:off x="351625" y="2402159"/>
                  <a:ext cx="1106062"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04" name="Group 203">
                  <a:extLst>
                    <a:ext uri="{FF2B5EF4-FFF2-40B4-BE49-F238E27FC236}">
                      <a16:creationId xmlns:a16="http://schemas.microsoft.com/office/drawing/2014/main" id="{C55B408C-BD11-4262-A538-6FC65487702F}"/>
                    </a:ext>
                  </a:extLst>
                </p:cNvPr>
                <p:cNvGrpSpPr/>
                <p:nvPr/>
              </p:nvGrpSpPr>
              <p:grpSpPr>
                <a:xfrm>
                  <a:off x="1407273" y="2472353"/>
                  <a:ext cx="1941918" cy="1031934"/>
                  <a:chOff x="1658349" y="2472353"/>
                  <a:chExt cx="1941918" cy="1031934"/>
                </a:xfrm>
              </p:grpSpPr>
              <p:sp>
                <p:nvSpPr>
                  <p:cNvPr id="207" name="TextBox 206">
                    <a:extLst>
                      <a:ext uri="{FF2B5EF4-FFF2-40B4-BE49-F238E27FC236}">
                        <a16:creationId xmlns:a16="http://schemas.microsoft.com/office/drawing/2014/main" id="{AACAC012-5A52-4560-9CCD-B763163B59E8}"/>
                      </a:ext>
                    </a:extLst>
                  </p:cNvPr>
                  <p:cNvSpPr txBox="1"/>
                  <p:nvPr/>
                </p:nvSpPr>
                <p:spPr>
                  <a:xfrm>
                    <a:off x="1915091" y="2472353"/>
                    <a:ext cx="1443023" cy="307777"/>
                  </a:xfrm>
                  <a:prstGeom prst="rect">
                    <a:avLst/>
                  </a:prstGeom>
                  <a:noFill/>
                </p:spPr>
                <p:txBody>
                  <a:bodyPr wrap="none" rtlCol="0">
                    <a:spAutoFit/>
                  </a:bodyPr>
                  <a:lstStyle/>
                  <a:p>
                    <a:pPr algn="ctr"/>
                    <a:r>
                      <a:rPr lang="de-DE" sz="1400" dirty="0"/>
                      <a:t>COCONUT OIL</a:t>
                    </a:r>
                  </a:p>
                </p:txBody>
              </p:sp>
              <p:sp>
                <p:nvSpPr>
                  <p:cNvPr id="208" name="TextBox 207">
                    <a:extLst>
                      <a:ext uri="{FF2B5EF4-FFF2-40B4-BE49-F238E27FC236}">
                        <a16:creationId xmlns:a16="http://schemas.microsoft.com/office/drawing/2014/main" id="{3BDD2778-FA2B-46F1-9C15-E61EDC951387}"/>
                      </a:ext>
                    </a:extLst>
                  </p:cNvPr>
                  <p:cNvSpPr txBox="1"/>
                  <p:nvPr/>
                </p:nvSpPr>
                <p:spPr>
                  <a:xfrm>
                    <a:off x="1658349" y="2996456"/>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p:txBody>
              </p:sp>
            </p:grpSp>
            <p:cxnSp>
              <p:nvCxnSpPr>
                <p:cNvPr id="205" name="Straight Connector 204">
                  <a:extLst>
                    <a:ext uri="{FF2B5EF4-FFF2-40B4-BE49-F238E27FC236}">
                      <a16:creationId xmlns:a16="http://schemas.microsoft.com/office/drawing/2014/main" id="{2BD2C372-9E64-4E14-B81A-3BA2DBE50D4D}"/>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7D1E9B99-95BB-4A6D-8BDE-C44F854471FF}"/>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0" name="TextBox 189">
              <a:extLst>
                <a:ext uri="{FF2B5EF4-FFF2-40B4-BE49-F238E27FC236}">
                  <a16:creationId xmlns:a16="http://schemas.microsoft.com/office/drawing/2014/main" id="{82D0A061-585A-4C21-A6D1-0EFC23F517CF}"/>
                </a:ext>
              </a:extLst>
            </p:cNvPr>
            <p:cNvSpPr txBox="1"/>
            <p:nvPr/>
          </p:nvSpPr>
          <p:spPr>
            <a:xfrm>
              <a:off x="4459986" y="2799165"/>
              <a:ext cx="1418978" cy="400110"/>
            </a:xfrm>
            <a:prstGeom prst="rect">
              <a:avLst/>
            </a:prstGeom>
            <a:noFill/>
          </p:spPr>
          <p:txBody>
            <a:bodyPr wrap="none" rtlCol="0">
              <a:spAutoFit/>
            </a:bodyPr>
            <a:lstStyle/>
            <a:p>
              <a:pPr algn="ctr"/>
              <a:r>
                <a:rPr lang="en-US" sz="2000" dirty="0"/>
                <a:t>FLEXITANK</a:t>
              </a:r>
            </a:p>
          </p:txBody>
        </p:sp>
        <p:sp>
          <p:nvSpPr>
            <p:cNvPr id="191" name="TextBox 190">
              <a:extLst>
                <a:ext uri="{FF2B5EF4-FFF2-40B4-BE49-F238E27FC236}">
                  <a16:creationId xmlns:a16="http://schemas.microsoft.com/office/drawing/2014/main" id="{04EEC938-2FDA-4843-A24E-05C4434860F1}"/>
                </a:ext>
              </a:extLst>
            </p:cNvPr>
            <p:cNvSpPr txBox="1"/>
            <p:nvPr/>
          </p:nvSpPr>
          <p:spPr>
            <a:xfrm>
              <a:off x="3557300" y="2797232"/>
              <a:ext cx="771365" cy="400110"/>
            </a:xfrm>
            <a:prstGeom prst="rect">
              <a:avLst/>
            </a:prstGeom>
            <a:noFill/>
          </p:spPr>
          <p:txBody>
            <a:bodyPr wrap="none" rtlCol="0">
              <a:spAutoFit/>
            </a:bodyPr>
            <a:lstStyle/>
            <a:p>
              <a:pPr algn="ctr"/>
              <a:r>
                <a:rPr lang="en-US" sz="2000" dirty="0"/>
                <a:t>BULK</a:t>
              </a:r>
            </a:p>
          </p:txBody>
        </p:sp>
        <p:sp>
          <p:nvSpPr>
            <p:cNvPr id="192" name="TextBox 191">
              <a:extLst>
                <a:ext uri="{FF2B5EF4-FFF2-40B4-BE49-F238E27FC236}">
                  <a16:creationId xmlns:a16="http://schemas.microsoft.com/office/drawing/2014/main" id="{5E5042A6-0CFE-4F9D-AC0B-47B10558AA04}"/>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$ 1,980</a:t>
              </a:r>
            </a:p>
          </p:txBody>
        </p:sp>
      </p:grpSp>
    </p:spTree>
    <p:extLst>
      <p:ext uri="{BB962C8B-B14F-4D97-AF65-F5344CB8AC3E}">
        <p14:creationId xmlns:p14="http://schemas.microsoft.com/office/powerpoint/2010/main" val="282047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OILS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35-60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C3564EC2-C90E-4772-A24A-13F93945353F}"/>
              </a:ext>
            </a:extLst>
          </p:cNvPr>
          <p:cNvGrpSpPr/>
          <p:nvPr/>
        </p:nvGrpSpPr>
        <p:grpSpPr>
          <a:xfrm>
            <a:off x="271763" y="3067064"/>
            <a:ext cx="5607201" cy="1919026"/>
            <a:chOff x="271763" y="2305386"/>
            <a:chExt cx="5607201" cy="1919026"/>
          </a:xfrm>
        </p:grpSpPr>
        <p:grpSp>
          <p:nvGrpSpPr>
            <p:cNvPr id="124" name="Group 123">
              <a:extLst>
                <a:ext uri="{FF2B5EF4-FFF2-40B4-BE49-F238E27FC236}">
                  <a16:creationId xmlns:a16="http://schemas.microsoft.com/office/drawing/2014/main" id="{E09BC72F-ED41-4E8B-8959-8FF5C1DDD3A2}"/>
                </a:ext>
              </a:extLst>
            </p:cNvPr>
            <p:cNvGrpSpPr/>
            <p:nvPr/>
          </p:nvGrpSpPr>
          <p:grpSpPr>
            <a:xfrm>
              <a:off x="271763" y="2305386"/>
              <a:ext cx="5573160" cy="1919026"/>
              <a:chOff x="271763" y="2305386"/>
              <a:chExt cx="5573160" cy="1919026"/>
            </a:xfrm>
          </p:grpSpPr>
          <p:sp>
            <p:nvSpPr>
              <p:cNvPr id="128" name="TextBox 127">
                <a:extLst>
                  <a:ext uri="{FF2B5EF4-FFF2-40B4-BE49-F238E27FC236}">
                    <a16:creationId xmlns:a16="http://schemas.microsoft.com/office/drawing/2014/main" id="{1DC10EFD-F7A2-474A-9022-F04D2D89D888}"/>
                  </a:ext>
                </a:extLst>
              </p:cNvPr>
              <p:cNvSpPr txBox="1"/>
              <p:nvPr/>
            </p:nvSpPr>
            <p:spPr>
              <a:xfrm>
                <a:off x="271763" y="3824302"/>
                <a:ext cx="4638856" cy="400110"/>
              </a:xfrm>
              <a:prstGeom prst="rect">
                <a:avLst/>
              </a:prstGeom>
              <a:noFill/>
            </p:spPr>
            <p:txBody>
              <a:bodyPr wrap="square" rtlCol="0">
                <a:spAutoFit/>
              </a:bodyPr>
              <a:lstStyle/>
              <a:p>
                <a:r>
                  <a:rPr lang="en-US" sz="1000" b="1" dirty="0"/>
                  <a:t>Commission: USD 5.00 seller side, USD 5.00 Buyer side Per Metric Ton</a:t>
                </a:r>
              </a:p>
              <a:p>
                <a:r>
                  <a:rPr lang="en-US" sz="1000" b="1" dirty="0">
                    <a:solidFill>
                      <a:srgbClr val="FF0000"/>
                    </a:solidFill>
                  </a:rPr>
                  <a:t>Any kind of oils, the payment method will be 30% advance and 70% LC</a:t>
                </a:r>
              </a:p>
            </p:txBody>
          </p:sp>
          <p:grpSp>
            <p:nvGrpSpPr>
              <p:cNvPr id="129" name="Group 128">
                <a:extLst>
                  <a:ext uri="{FF2B5EF4-FFF2-40B4-BE49-F238E27FC236}">
                    <a16:creationId xmlns:a16="http://schemas.microsoft.com/office/drawing/2014/main" id="{A9ED19D7-2FFD-4997-A15C-ADAB9EF30B22}"/>
                  </a:ext>
                </a:extLst>
              </p:cNvPr>
              <p:cNvGrpSpPr/>
              <p:nvPr/>
            </p:nvGrpSpPr>
            <p:grpSpPr>
              <a:xfrm>
                <a:off x="351625" y="2305386"/>
                <a:ext cx="5493298" cy="1391794"/>
                <a:chOff x="351625" y="2305386"/>
                <a:chExt cx="5493298" cy="1391794"/>
              </a:xfrm>
            </p:grpSpPr>
            <p:sp>
              <p:nvSpPr>
                <p:cNvPr id="130" name="TextBox 129">
                  <a:extLst>
                    <a:ext uri="{FF2B5EF4-FFF2-40B4-BE49-F238E27FC236}">
                      <a16:creationId xmlns:a16="http://schemas.microsoft.com/office/drawing/2014/main" id="{B34D13DF-6196-4A00-8EB0-34C41EF7AFDA}"/>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31" name="Rectangle 130">
                  <a:extLst>
                    <a:ext uri="{FF2B5EF4-FFF2-40B4-BE49-F238E27FC236}">
                      <a16:creationId xmlns:a16="http://schemas.microsoft.com/office/drawing/2014/main" id="{523E58DF-F5CF-4E38-A23F-455D56C2D0BF}"/>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190A0B9D-191F-488B-AC96-8C905DD2F295}"/>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0D46B987-9FE3-470F-A3F0-B98F1EB324CF}"/>
                    </a:ext>
                  </a:extLst>
                </p:cNvPr>
                <p:cNvSpPr txBox="1"/>
                <p:nvPr/>
              </p:nvSpPr>
              <p:spPr>
                <a:xfrm>
                  <a:off x="3444573" y="3160369"/>
                  <a:ext cx="963725" cy="461665"/>
                </a:xfrm>
                <a:prstGeom prst="rect">
                  <a:avLst/>
                </a:prstGeom>
                <a:noFill/>
              </p:spPr>
              <p:txBody>
                <a:bodyPr wrap="none" rtlCol="0">
                  <a:spAutoFit/>
                </a:bodyPr>
                <a:lstStyle/>
                <a:p>
                  <a:pPr algn="ctr"/>
                  <a:r>
                    <a:rPr lang="en-US" sz="2400" b="1" dirty="0"/>
                    <a:t>$ 820</a:t>
                  </a:r>
                </a:p>
              </p:txBody>
            </p:sp>
            <p:grpSp>
              <p:nvGrpSpPr>
                <p:cNvPr id="134" name="Group 133">
                  <a:extLst>
                    <a:ext uri="{FF2B5EF4-FFF2-40B4-BE49-F238E27FC236}">
                      <a16:creationId xmlns:a16="http://schemas.microsoft.com/office/drawing/2014/main" id="{EDB7DC2A-37E8-418F-8F94-DB714B935501}"/>
                    </a:ext>
                  </a:extLst>
                </p:cNvPr>
                <p:cNvGrpSpPr/>
                <p:nvPr/>
              </p:nvGrpSpPr>
              <p:grpSpPr>
                <a:xfrm>
                  <a:off x="1499801" y="2402159"/>
                  <a:ext cx="1759124" cy="1281428"/>
                  <a:chOff x="1231735" y="2496793"/>
                  <a:chExt cx="1759124" cy="1281428"/>
                </a:xfrm>
              </p:grpSpPr>
              <p:sp>
                <p:nvSpPr>
                  <p:cNvPr id="141" name="Rectangle 140">
                    <a:extLst>
                      <a:ext uri="{FF2B5EF4-FFF2-40B4-BE49-F238E27FC236}">
                        <a16:creationId xmlns:a16="http://schemas.microsoft.com/office/drawing/2014/main" id="{BCE50680-A9F3-4CF5-A885-24EB161EB23F}"/>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2" name="Rectangle 141">
                    <a:extLst>
                      <a:ext uri="{FF2B5EF4-FFF2-40B4-BE49-F238E27FC236}">
                        <a16:creationId xmlns:a16="http://schemas.microsoft.com/office/drawing/2014/main" id="{C9E38E22-AB87-4F24-95FC-C7D84F27436B}"/>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35" name="Rectangle 134">
                  <a:extLst>
                    <a:ext uri="{FF2B5EF4-FFF2-40B4-BE49-F238E27FC236}">
                      <a16:creationId xmlns:a16="http://schemas.microsoft.com/office/drawing/2014/main" id="{5F0B933B-03D7-4678-9CAC-00E64FF6856B}"/>
                    </a:ext>
                  </a:extLst>
                </p:cNvPr>
                <p:cNvSpPr/>
                <p:nvPr/>
              </p:nvSpPr>
              <p:spPr>
                <a:xfrm>
                  <a:off x="351625" y="2402159"/>
                  <a:ext cx="1106062"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6" name="Group 135">
                  <a:extLst>
                    <a:ext uri="{FF2B5EF4-FFF2-40B4-BE49-F238E27FC236}">
                      <a16:creationId xmlns:a16="http://schemas.microsoft.com/office/drawing/2014/main" id="{2D46107E-7E8D-45AB-BA7F-9EB7746916EE}"/>
                    </a:ext>
                  </a:extLst>
                </p:cNvPr>
                <p:cNvGrpSpPr/>
                <p:nvPr/>
              </p:nvGrpSpPr>
              <p:grpSpPr>
                <a:xfrm>
                  <a:off x="1407273" y="2472353"/>
                  <a:ext cx="1941918" cy="1031934"/>
                  <a:chOff x="1658349" y="2472353"/>
                  <a:chExt cx="1941918" cy="1031934"/>
                </a:xfrm>
              </p:grpSpPr>
              <p:sp>
                <p:nvSpPr>
                  <p:cNvPr id="139" name="TextBox 138">
                    <a:extLst>
                      <a:ext uri="{FF2B5EF4-FFF2-40B4-BE49-F238E27FC236}">
                        <a16:creationId xmlns:a16="http://schemas.microsoft.com/office/drawing/2014/main" id="{743A1071-0743-4B87-A027-63E5E1411717}"/>
                      </a:ext>
                    </a:extLst>
                  </p:cNvPr>
                  <p:cNvSpPr txBox="1"/>
                  <p:nvPr/>
                </p:nvSpPr>
                <p:spPr>
                  <a:xfrm>
                    <a:off x="1972226" y="2472353"/>
                    <a:ext cx="1340431" cy="307777"/>
                  </a:xfrm>
                  <a:prstGeom prst="rect">
                    <a:avLst/>
                  </a:prstGeom>
                  <a:noFill/>
                </p:spPr>
                <p:txBody>
                  <a:bodyPr wrap="none" rtlCol="0">
                    <a:spAutoFit/>
                  </a:bodyPr>
                  <a:lstStyle/>
                  <a:p>
                    <a:pPr algn="ctr"/>
                    <a:r>
                      <a:rPr lang="de-DE" sz="1400" dirty="0"/>
                      <a:t>FLAXSEED OIL</a:t>
                    </a:r>
                  </a:p>
                </p:txBody>
              </p:sp>
              <p:sp>
                <p:nvSpPr>
                  <p:cNvPr id="140" name="TextBox 139">
                    <a:extLst>
                      <a:ext uri="{FF2B5EF4-FFF2-40B4-BE49-F238E27FC236}">
                        <a16:creationId xmlns:a16="http://schemas.microsoft.com/office/drawing/2014/main" id="{C8800AFD-A6AF-4A45-BB63-DBE78CC84B11}"/>
                      </a:ext>
                    </a:extLst>
                  </p:cNvPr>
                  <p:cNvSpPr txBox="1"/>
                  <p:nvPr/>
                </p:nvSpPr>
                <p:spPr>
                  <a:xfrm>
                    <a:off x="1658349" y="2996456"/>
                    <a:ext cx="1941918" cy="507831"/>
                  </a:xfrm>
                  <a:prstGeom prst="rect">
                    <a:avLst/>
                  </a:prstGeom>
                  <a:noFill/>
                </p:spPr>
                <p:txBody>
                  <a:bodyPr wrap="square" rtlCol="0">
                    <a:spAutoFit/>
                  </a:bodyPr>
                  <a:lstStyle/>
                  <a:p>
                    <a:pPr algn="ctr"/>
                    <a:r>
                      <a:rPr lang="en-US" sz="900" b="1" dirty="0"/>
                      <a:t>MAX ORDER : 5,000 –20,000  MT</a:t>
                    </a:r>
                  </a:p>
                  <a:p>
                    <a:pPr algn="ctr"/>
                    <a:r>
                      <a:rPr lang="en-US" sz="900" b="1" dirty="0"/>
                      <a:t>Origin: Russia, Ukraine, Brazil, </a:t>
                    </a:r>
                  </a:p>
                  <a:p>
                    <a:pPr algn="ctr"/>
                    <a:r>
                      <a:rPr lang="en-US" sz="900" b="1" dirty="0"/>
                      <a:t>Egypt </a:t>
                    </a:r>
                  </a:p>
                </p:txBody>
              </p:sp>
            </p:grpSp>
            <p:cxnSp>
              <p:nvCxnSpPr>
                <p:cNvPr id="137" name="Straight Connector 136">
                  <a:extLst>
                    <a:ext uri="{FF2B5EF4-FFF2-40B4-BE49-F238E27FC236}">
                      <a16:creationId xmlns:a16="http://schemas.microsoft.com/office/drawing/2014/main" id="{75147521-9BFE-4479-8130-7EA63CC3F017}"/>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03E49AA-8D0A-4BDE-AD51-F303A2B3C17B}"/>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5" name="TextBox 124">
              <a:extLst>
                <a:ext uri="{FF2B5EF4-FFF2-40B4-BE49-F238E27FC236}">
                  <a16:creationId xmlns:a16="http://schemas.microsoft.com/office/drawing/2014/main" id="{54EC0C10-DA69-47EE-8136-0EAE4BCC0A2D}"/>
                </a:ext>
              </a:extLst>
            </p:cNvPr>
            <p:cNvSpPr txBox="1"/>
            <p:nvPr/>
          </p:nvSpPr>
          <p:spPr>
            <a:xfrm>
              <a:off x="4459986" y="2799165"/>
              <a:ext cx="1418978" cy="400110"/>
            </a:xfrm>
            <a:prstGeom prst="rect">
              <a:avLst/>
            </a:prstGeom>
            <a:noFill/>
          </p:spPr>
          <p:txBody>
            <a:bodyPr wrap="none" rtlCol="0">
              <a:spAutoFit/>
            </a:bodyPr>
            <a:lstStyle/>
            <a:p>
              <a:pPr algn="ctr"/>
              <a:r>
                <a:rPr lang="en-US" sz="2000" dirty="0"/>
                <a:t>FLEXITANK</a:t>
              </a:r>
            </a:p>
          </p:txBody>
        </p:sp>
        <p:sp>
          <p:nvSpPr>
            <p:cNvPr id="126" name="TextBox 125">
              <a:extLst>
                <a:ext uri="{FF2B5EF4-FFF2-40B4-BE49-F238E27FC236}">
                  <a16:creationId xmlns:a16="http://schemas.microsoft.com/office/drawing/2014/main" id="{FF18C436-BF28-4E27-874E-0C82CA6E2810}"/>
                </a:ext>
              </a:extLst>
            </p:cNvPr>
            <p:cNvSpPr txBox="1"/>
            <p:nvPr/>
          </p:nvSpPr>
          <p:spPr>
            <a:xfrm>
              <a:off x="3557300" y="2797232"/>
              <a:ext cx="771365" cy="400110"/>
            </a:xfrm>
            <a:prstGeom prst="rect">
              <a:avLst/>
            </a:prstGeom>
            <a:noFill/>
          </p:spPr>
          <p:txBody>
            <a:bodyPr wrap="none" rtlCol="0">
              <a:spAutoFit/>
            </a:bodyPr>
            <a:lstStyle/>
            <a:p>
              <a:pPr algn="ctr"/>
              <a:r>
                <a:rPr lang="en-US" sz="2000" dirty="0"/>
                <a:t>BULK</a:t>
              </a:r>
            </a:p>
          </p:txBody>
        </p:sp>
        <p:sp>
          <p:nvSpPr>
            <p:cNvPr id="127" name="TextBox 126">
              <a:extLst>
                <a:ext uri="{FF2B5EF4-FFF2-40B4-BE49-F238E27FC236}">
                  <a16:creationId xmlns:a16="http://schemas.microsoft.com/office/drawing/2014/main" id="{6F0BD7EB-95E1-416B-93D0-1E36674BFC2F}"/>
                </a:ext>
              </a:extLst>
            </p:cNvPr>
            <p:cNvSpPr txBox="1"/>
            <p:nvPr/>
          </p:nvSpPr>
          <p:spPr>
            <a:xfrm>
              <a:off x="4686549" y="3155245"/>
              <a:ext cx="963725" cy="461665"/>
            </a:xfrm>
            <a:prstGeom prst="rect">
              <a:avLst/>
            </a:prstGeom>
            <a:noFill/>
          </p:spPr>
          <p:txBody>
            <a:bodyPr wrap="none" rtlCol="0">
              <a:spAutoFit/>
            </a:bodyPr>
            <a:lstStyle/>
            <a:p>
              <a:pPr algn="ctr"/>
              <a:r>
                <a:rPr lang="en-US" sz="2400" b="1" dirty="0"/>
                <a:t>$ 860</a:t>
              </a:r>
            </a:p>
          </p:txBody>
        </p:sp>
      </p:grpSp>
      <p:grpSp>
        <p:nvGrpSpPr>
          <p:cNvPr id="188" name="Group 187">
            <a:extLst>
              <a:ext uri="{FF2B5EF4-FFF2-40B4-BE49-F238E27FC236}">
                <a16:creationId xmlns:a16="http://schemas.microsoft.com/office/drawing/2014/main" id="{BBE8002D-B7F8-456F-BE92-064BE54BE4CF}"/>
              </a:ext>
            </a:extLst>
          </p:cNvPr>
          <p:cNvGrpSpPr/>
          <p:nvPr/>
        </p:nvGrpSpPr>
        <p:grpSpPr>
          <a:xfrm>
            <a:off x="6210340" y="3039859"/>
            <a:ext cx="5607201" cy="1919026"/>
            <a:chOff x="271763" y="2305386"/>
            <a:chExt cx="5607201" cy="1919026"/>
          </a:xfrm>
        </p:grpSpPr>
        <p:grpSp>
          <p:nvGrpSpPr>
            <p:cNvPr id="189" name="Group 188">
              <a:extLst>
                <a:ext uri="{FF2B5EF4-FFF2-40B4-BE49-F238E27FC236}">
                  <a16:creationId xmlns:a16="http://schemas.microsoft.com/office/drawing/2014/main" id="{ADA550F6-CD3E-4534-9C31-715840AC5C47}"/>
                </a:ext>
              </a:extLst>
            </p:cNvPr>
            <p:cNvGrpSpPr/>
            <p:nvPr/>
          </p:nvGrpSpPr>
          <p:grpSpPr>
            <a:xfrm>
              <a:off x="271763" y="2305386"/>
              <a:ext cx="5573160" cy="1919026"/>
              <a:chOff x="271763" y="2305386"/>
              <a:chExt cx="5573160" cy="1919026"/>
            </a:xfrm>
          </p:grpSpPr>
          <p:sp>
            <p:nvSpPr>
              <p:cNvPr id="193" name="TextBox 192">
                <a:extLst>
                  <a:ext uri="{FF2B5EF4-FFF2-40B4-BE49-F238E27FC236}">
                    <a16:creationId xmlns:a16="http://schemas.microsoft.com/office/drawing/2014/main" id="{23265324-876E-40E3-99D3-CBB5DD95F702}"/>
                  </a:ext>
                </a:extLst>
              </p:cNvPr>
              <p:cNvSpPr txBox="1"/>
              <p:nvPr/>
            </p:nvSpPr>
            <p:spPr>
              <a:xfrm>
                <a:off x="271763" y="3824302"/>
                <a:ext cx="4638856" cy="400110"/>
              </a:xfrm>
              <a:prstGeom prst="rect">
                <a:avLst/>
              </a:prstGeom>
              <a:noFill/>
            </p:spPr>
            <p:txBody>
              <a:bodyPr wrap="square" rtlCol="0">
                <a:spAutoFit/>
              </a:bodyPr>
              <a:lstStyle/>
              <a:p>
                <a:r>
                  <a:rPr lang="en-US" sz="1000" b="1" dirty="0"/>
                  <a:t>Commission: USD 5.00 seller side, USD 5.00 Buyer side Per Metric Ton</a:t>
                </a:r>
              </a:p>
              <a:p>
                <a:r>
                  <a:rPr lang="en-US" sz="1000" b="1" dirty="0">
                    <a:solidFill>
                      <a:srgbClr val="FF0000"/>
                    </a:solidFill>
                  </a:rPr>
                  <a:t>Any kind of oils, the payment method will be 30% advance and 70% LC</a:t>
                </a:r>
              </a:p>
            </p:txBody>
          </p:sp>
          <p:grpSp>
            <p:nvGrpSpPr>
              <p:cNvPr id="194" name="Group 193">
                <a:extLst>
                  <a:ext uri="{FF2B5EF4-FFF2-40B4-BE49-F238E27FC236}">
                    <a16:creationId xmlns:a16="http://schemas.microsoft.com/office/drawing/2014/main" id="{99D2728A-76C9-4B1F-8F49-0BA19243AAE6}"/>
                  </a:ext>
                </a:extLst>
              </p:cNvPr>
              <p:cNvGrpSpPr/>
              <p:nvPr/>
            </p:nvGrpSpPr>
            <p:grpSpPr>
              <a:xfrm>
                <a:off x="351625" y="2305386"/>
                <a:ext cx="5493298" cy="1391794"/>
                <a:chOff x="351625" y="2305386"/>
                <a:chExt cx="5493298" cy="1391794"/>
              </a:xfrm>
            </p:grpSpPr>
            <p:sp>
              <p:nvSpPr>
                <p:cNvPr id="195" name="TextBox 194">
                  <a:extLst>
                    <a:ext uri="{FF2B5EF4-FFF2-40B4-BE49-F238E27FC236}">
                      <a16:creationId xmlns:a16="http://schemas.microsoft.com/office/drawing/2014/main" id="{D582EB9A-0A09-4DD7-B03E-7195A3A8EACF}"/>
                    </a:ext>
                  </a:extLst>
                </p:cNvPr>
                <p:cNvSpPr txBox="1"/>
                <p:nvPr/>
              </p:nvSpPr>
              <p:spPr>
                <a:xfrm>
                  <a:off x="4101206" y="2305386"/>
                  <a:ext cx="871136" cy="521651"/>
                </a:xfrm>
                <a:prstGeom prst="rect">
                  <a:avLst/>
                </a:prstGeom>
                <a:noFill/>
              </p:spPr>
              <p:txBody>
                <a:bodyPr wrap="none" rtlCol="0">
                  <a:spAutoFit/>
                </a:bodyPr>
                <a:lstStyle/>
                <a:p>
                  <a:pPr algn="ctr"/>
                  <a:r>
                    <a:rPr lang="en-US" sz="3200" dirty="0"/>
                    <a:t>FOB</a:t>
                  </a:r>
                </a:p>
              </p:txBody>
            </p:sp>
            <p:sp>
              <p:nvSpPr>
                <p:cNvPr id="196" name="Rectangle 195">
                  <a:extLst>
                    <a:ext uri="{FF2B5EF4-FFF2-40B4-BE49-F238E27FC236}">
                      <a16:creationId xmlns:a16="http://schemas.microsoft.com/office/drawing/2014/main" id="{3CB9849C-7038-47FD-903C-DC1EEF2764BE}"/>
                    </a:ext>
                  </a:extLst>
                </p:cNvPr>
                <p:cNvSpPr/>
                <p:nvPr/>
              </p:nvSpPr>
              <p:spPr>
                <a:xfrm>
                  <a:off x="3298776" y="2397993"/>
                  <a:ext cx="2546147" cy="1285595"/>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9" name="Straight Connector 198">
                  <a:extLst>
                    <a:ext uri="{FF2B5EF4-FFF2-40B4-BE49-F238E27FC236}">
                      <a16:creationId xmlns:a16="http://schemas.microsoft.com/office/drawing/2014/main" id="{226D1FB0-5051-4B8E-9D76-BAABBECCFF73}"/>
                    </a:ext>
                  </a:extLst>
                </p:cNvPr>
                <p:cNvCxnSpPr/>
                <p:nvPr/>
              </p:nvCxnSpPr>
              <p:spPr>
                <a:xfrm flipH="1">
                  <a:off x="3298776" y="2827037"/>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507219F0-FF6D-4192-B49B-C6439AD1D119}"/>
                    </a:ext>
                  </a:extLst>
                </p:cNvPr>
                <p:cNvSpPr txBox="1"/>
                <p:nvPr/>
              </p:nvSpPr>
              <p:spPr>
                <a:xfrm>
                  <a:off x="3314730" y="3160369"/>
                  <a:ext cx="1223412" cy="461665"/>
                </a:xfrm>
                <a:prstGeom prst="rect">
                  <a:avLst/>
                </a:prstGeom>
                <a:noFill/>
              </p:spPr>
              <p:txBody>
                <a:bodyPr wrap="none" rtlCol="0">
                  <a:spAutoFit/>
                </a:bodyPr>
                <a:lstStyle/>
                <a:p>
                  <a:pPr algn="ctr"/>
                  <a:r>
                    <a:rPr lang="en-US" sz="2400" b="1" dirty="0"/>
                    <a:t>$ 2,260</a:t>
                  </a:r>
                </a:p>
              </p:txBody>
            </p:sp>
            <p:grpSp>
              <p:nvGrpSpPr>
                <p:cNvPr id="201" name="Group 200">
                  <a:extLst>
                    <a:ext uri="{FF2B5EF4-FFF2-40B4-BE49-F238E27FC236}">
                      <a16:creationId xmlns:a16="http://schemas.microsoft.com/office/drawing/2014/main" id="{F38F5E60-2426-4EEB-808C-D92F504DF681}"/>
                    </a:ext>
                  </a:extLst>
                </p:cNvPr>
                <p:cNvGrpSpPr/>
                <p:nvPr/>
              </p:nvGrpSpPr>
              <p:grpSpPr>
                <a:xfrm>
                  <a:off x="1499801" y="2402159"/>
                  <a:ext cx="1759124" cy="1281428"/>
                  <a:chOff x="1231735" y="2496793"/>
                  <a:chExt cx="1759124" cy="1281428"/>
                </a:xfrm>
              </p:grpSpPr>
              <p:sp>
                <p:nvSpPr>
                  <p:cNvPr id="209" name="Rectangle 208">
                    <a:extLst>
                      <a:ext uri="{FF2B5EF4-FFF2-40B4-BE49-F238E27FC236}">
                        <a16:creationId xmlns:a16="http://schemas.microsoft.com/office/drawing/2014/main" id="{24E04442-38AD-4AA6-9921-38FCD98625C4}"/>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10" name="Rectangle 209">
                    <a:extLst>
                      <a:ext uri="{FF2B5EF4-FFF2-40B4-BE49-F238E27FC236}">
                        <a16:creationId xmlns:a16="http://schemas.microsoft.com/office/drawing/2014/main" id="{6BA99C84-F96C-4E6D-995D-4131B0DFCF6B}"/>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202" name="Rectangle 201">
                  <a:extLst>
                    <a:ext uri="{FF2B5EF4-FFF2-40B4-BE49-F238E27FC236}">
                      <a16:creationId xmlns:a16="http://schemas.microsoft.com/office/drawing/2014/main" id="{B0FFEB8C-914D-477B-9534-AE51F7A2C9AF}"/>
                    </a:ext>
                  </a:extLst>
                </p:cNvPr>
                <p:cNvSpPr/>
                <p:nvPr/>
              </p:nvSpPr>
              <p:spPr>
                <a:xfrm>
                  <a:off x="351625" y="2402159"/>
                  <a:ext cx="1106062"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04" name="Group 203">
                  <a:extLst>
                    <a:ext uri="{FF2B5EF4-FFF2-40B4-BE49-F238E27FC236}">
                      <a16:creationId xmlns:a16="http://schemas.microsoft.com/office/drawing/2014/main" id="{C55B408C-BD11-4262-A538-6FC65487702F}"/>
                    </a:ext>
                  </a:extLst>
                </p:cNvPr>
                <p:cNvGrpSpPr/>
                <p:nvPr/>
              </p:nvGrpSpPr>
              <p:grpSpPr>
                <a:xfrm>
                  <a:off x="1407273" y="2472353"/>
                  <a:ext cx="1941918" cy="893435"/>
                  <a:chOff x="1658349" y="2472353"/>
                  <a:chExt cx="1941918" cy="893435"/>
                </a:xfrm>
              </p:grpSpPr>
              <p:sp>
                <p:nvSpPr>
                  <p:cNvPr id="207" name="TextBox 206">
                    <a:extLst>
                      <a:ext uri="{FF2B5EF4-FFF2-40B4-BE49-F238E27FC236}">
                        <a16:creationId xmlns:a16="http://schemas.microsoft.com/office/drawing/2014/main" id="{AACAC012-5A52-4560-9CCD-B763163B59E8}"/>
                      </a:ext>
                    </a:extLst>
                  </p:cNvPr>
                  <p:cNvSpPr txBox="1"/>
                  <p:nvPr/>
                </p:nvSpPr>
                <p:spPr>
                  <a:xfrm>
                    <a:off x="1692273" y="2472353"/>
                    <a:ext cx="1888659" cy="307777"/>
                  </a:xfrm>
                  <a:prstGeom prst="rect">
                    <a:avLst/>
                  </a:prstGeom>
                  <a:noFill/>
                </p:spPr>
                <p:txBody>
                  <a:bodyPr wrap="none" rtlCol="0">
                    <a:spAutoFit/>
                  </a:bodyPr>
                  <a:lstStyle/>
                  <a:p>
                    <a:pPr algn="ctr"/>
                    <a:r>
                      <a:rPr lang="de-DE" sz="1400" dirty="0"/>
                      <a:t>NIGELLA SATIVA OIL</a:t>
                    </a:r>
                  </a:p>
                </p:txBody>
              </p:sp>
              <p:sp>
                <p:nvSpPr>
                  <p:cNvPr id="208" name="TextBox 207">
                    <a:extLst>
                      <a:ext uri="{FF2B5EF4-FFF2-40B4-BE49-F238E27FC236}">
                        <a16:creationId xmlns:a16="http://schemas.microsoft.com/office/drawing/2014/main" id="{3BDD2778-FA2B-46F1-9C15-E61EDC951387}"/>
                      </a:ext>
                    </a:extLst>
                  </p:cNvPr>
                  <p:cNvSpPr txBox="1"/>
                  <p:nvPr/>
                </p:nvSpPr>
                <p:spPr>
                  <a:xfrm>
                    <a:off x="1658349" y="2996456"/>
                    <a:ext cx="1941918" cy="369332"/>
                  </a:xfrm>
                  <a:prstGeom prst="rect">
                    <a:avLst/>
                  </a:prstGeom>
                  <a:noFill/>
                </p:spPr>
                <p:txBody>
                  <a:bodyPr wrap="square" rtlCol="0">
                    <a:spAutoFit/>
                  </a:bodyPr>
                  <a:lstStyle/>
                  <a:p>
                    <a:pPr algn="ctr"/>
                    <a:r>
                      <a:rPr lang="en-US" sz="900" b="1" dirty="0"/>
                      <a:t>MAX ORDER : 500 –5000  MT</a:t>
                    </a:r>
                  </a:p>
                  <a:p>
                    <a:pPr algn="ctr"/>
                    <a:r>
                      <a:rPr lang="en-US" sz="900" b="1" dirty="0"/>
                      <a:t>Origin: Tunisia, Egypt, Syria </a:t>
                    </a:r>
                  </a:p>
                </p:txBody>
              </p:sp>
            </p:grpSp>
            <p:cxnSp>
              <p:nvCxnSpPr>
                <p:cNvPr id="205" name="Straight Connector 204">
                  <a:extLst>
                    <a:ext uri="{FF2B5EF4-FFF2-40B4-BE49-F238E27FC236}">
                      <a16:creationId xmlns:a16="http://schemas.microsoft.com/office/drawing/2014/main" id="{2BD2C372-9E64-4E14-B81A-3BA2DBE50D4D}"/>
                    </a:ext>
                  </a:extLst>
                </p:cNvPr>
                <p:cNvCxnSpPr/>
                <p:nvPr/>
              </p:nvCxnSpPr>
              <p:spPr>
                <a:xfrm flipH="1">
                  <a:off x="3298776" y="3167696"/>
                  <a:ext cx="2546147"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7D1E9B99-95BB-4A6D-8BDE-C44F854471FF}"/>
                    </a:ext>
                  </a:extLst>
                </p:cNvPr>
                <p:cNvCxnSpPr>
                  <a:cxnSpLocks/>
                </p:cNvCxnSpPr>
                <p:nvPr/>
              </p:nvCxnSpPr>
              <p:spPr>
                <a:xfrm>
                  <a:off x="4536774" y="2855629"/>
                  <a:ext cx="0" cy="802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0" name="TextBox 189">
              <a:extLst>
                <a:ext uri="{FF2B5EF4-FFF2-40B4-BE49-F238E27FC236}">
                  <a16:creationId xmlns:a16="http://schemas.microsoft.com/office/drawing/2014/main" id="{82D0A061-585A-4C21-A6D1-0EFC23F517CF}"/>
                </a:ext>
              </a:extLst>
            </p:cNvPr>
            <p:cNvSpPr txBox="1"/>
            <p:nvPr/>
          </p:nvSpPr>
          <p:spPr>
            <a:xfrm>
              <a:off x="4459986" y="2799165"/>
              <a:ext cx="1418978" cy="400110"/>
            </a:xfrm>
            <a:prstGeom prst="rect">
              <a:avLst/>
            </a:prstGeom>
            <a:noFill/>
          </p:spPr>
          <p:txBody>
            <a:bodyPr wrap="none" rtlCol="0">
              <a:spAutoFit/>
            </a:bodyPr>
            <a:lstStyle/>
            <a:p>
              <a:pPr algn="ctr"/>
              <a:r>
                <a:rPr lang="en-US" sz="2000" dirty="0"/>
                <a:t>FLEXITANK</a:t>
              </a:r>
            </a:p>
          </p:txBody>
        </p:sp>
        <p:sp>
          <p:nvSpPr>
            <p:cNvPr id="191" name="TextBox 190">
              <a:extLst>
                <a:ext uri="{FF2B5EF4-FFF2-40B4-BE49-F238E27FC236}">
                  <a16:creationId xmlns:a16="http://schemas.microsoft.com/office/drawing/2014/main" id="{04EEC938-2FDA-4843-A24E-05C4434860F1}"/>
                </a:ext>
              </a:extLst>
            </p:cNvPr>
            <p:cNvSpPr txBox="1"/>
            <p:nvPr/>
          </p:nvSpPr>
          <p:spPr>
            <a:xfrm>
              <a:off x="3557300" y="2797232"/>
              <a:ext cx="771365" cy="400110"/>
            </a:xfrm>
            <a:prstGeom prst="rect">
              <a:avLst/>
            </a:prstGeom>
            <a:noFill/>
          </p:spPr>
          <p:txBody>
            <a:bodyPr wrap="none" rtlCol="0">
              <a:spAutoFit/>
            </a:bodyPr>
            <a:lstStyle/>
            <a:p>
              <a:pPr algn="ctr"/>
              <a:r>
                <a:rPr lang="en-US" sz="2000" dirty="0"/>
                <a:t>BULK</a:t>
              </a:r>
            </a:p>
          </p:txBody>
        </p:sp>
        <p:sp>
          <p:nvSpPr>
            <p:cNvPr id="192" name="TextBox 191">
              <a:extLst>
                <a:ext uri="{FF2B5EF4-FFF2-40B4-BE49-F238E27FC236}">
                  <a16:creationId xmlns:a16="http://schemas.microsoft.com/office/drawing/2014/main" id="{5E5042A6-0CFE-4F9D-AC0B-47B10558AA04}"/>
                </a:ext>
              </a:extLst>
            </p:cNvPr>
            <p:cNvSpPr txBox="1"/>
            <p:nvPr/>
          </p:nvSpPr>
          <p:spPr>
            <a:xfrm>
              <a:off x="4556706" y="3155245"/>
              <a:ext cx="1223412" cy="461665"/>
            </a:xfrm>
            <a:prstGeom prst="rect">
              <a:avLst/>
            </a:prstGeom>
            <a:noFill/>
          </p:spPr>
          <p:txBody>
            <a:bodyPr wrap="none" rtlCol="0">
              <a:spAutoFit/>
            </a:bodyPr>
            <a:lstStyle/>
            <a:p>
              <a:pPr algn="ctr"/>
              <a:r>
                <a:rPr lang="en-US" sz="2400" b="1" dirty="0"/>
                <a:t>$ 2,300</a:t>
              </a:r>
            </a:p>
          </p:txBody>
        </p:sp>
      </p:grpSp>
    </p:spTree>
    <p:extLst>
      <p:ext uri="{BB962C8B-B14F-4D97-AF65-F5344CB8AC3E}">
        <p14:creationId xmlns:p14="http://schemas.microsoft.com/office/powerpoint/2010/main" val="340391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SUGAR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28">
            <a:extLst>
              <a:ext uri="{FF2B5EF4-FFF2-40B4-BE49-F238E27FC236}">
                <a16:creationId xmlns:a16="http://schemas.microsoft.com/office/drawing/2014/main" id="{00E48DDB-09C8-4AEA-9833-BCF2CEEF93A8}"/>
              </a:ext>
            </a:extLst>
          </p:cNvPr>
          <p:cNvSpPr/>
          <p:nvPr/>
        </p:nvSpPr>
        <p:spPr>
          <a:xfrm>
            <a:off x="1360973" y="2207481"/>
            <a:ext cx="8982806" cy="697389"/>
          </a:xfrm>
          <a:prstGeom prst="roundRect">
            <a:avLst/>
          </a:prstGeom>
          <a:solidFill>
            <a:srgbClr val="F2F2F2">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BC4CEE8F-296D-4EB5-894D-22153C446785}"/>
              </a:ext>
            </a:extLst>
          </p:cNvPr>
          <p:cNvSpPr txBox="1"/>
          <p:nvPr/>
        </p:nvSpPr>
        <p:spPr>
          <a:xfrm>
            <a:off x="1473038" y="2175843"/>
            <a:ext cx="2524308" cy="738664"/>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CONTRACT VOLUME(MT) PAYMENT </a:t>
            </a:r>
          </a:p>
          <a:p>
            <a:r>
              <a:rPr lang="en-US" sz="1400" dirty="0">
                <a:solidFill>
                  <a:schemeClr val="accent4">
                    <a:lumMod val="40000"/>
                    <a:lumOff val="60000"/>
                  </a:schemeClr>
                </a:solidFill>
                <a:latin typeface="Century Gothic (Body)"/>
              </a:rPr>
              <a:t>= DLC BY MT700</a:t>
            </a:r>
          </a:p>
        </p:txBody>
      </p:sp>
      <p:cxnSp>
        <p:nvCxnSpPr>
          <p:cNvPr id="66" name="Straight Connector 65">
            <a:extLst>
              <a:ext uri="{FF2B5EF4-FFF2-40B4-BE49-F238E27FC236}">
                <a16:creationId xmlns:a16="http://schemas.microsoft.com/office/drawing/2014/main" id="{1C78E42A-03A1-49C9-BF9F-93592EF913D5}"/>
              </a:ext>
            </a:extLst>
          </p:cNvPr>
          <p:cNvCxnSpPr>
            <a:cxnSpLocks/>
          </p:cNvCxnSpPr>
          <p:nvPr/>
        </p:nvCxnSpPr>
        <p:spPr>
          <a:xfrm>
            <a:off x="1420866" y="3011933"/>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82DAC3D-EB03-445F-8D91-4B4F95A48D63}"/>
              </a:ext>
            </a:extLst>
          </p:cNvPr>
          <p:cNvGrpSpPr/>
          <p:nvPr/>
        </p:nvGrpSpPr>
        <p:grpSpPr>
          <a:xfrm>
            <a:off x="1040973" y="3169923"/>
            <a:ext cx="9614716" cy="651474"/>
            <a:chOff x="1040973" y="3169923"/>
            <a:chExt cx="9614716" cy="651474"/>
          </a:xfrm>
        </p:grpSpPr>
        <p:grpSp>
          <p:nvGrpSpPr>
            <p:cNvPr id="24" name="Group 23">
              <a:extLst>
                <a:ext uri="{FF2B5EF4-FFF2-40B4-BE49-F238E27FC236}">
                  <a16:creationId xmlns:a16="http://schemas.microsoft.com/office/drawing/2014/main" id="{2AAC204A-A762-451A-8976-91DE5FCA1F91}"/>
                </a:ext>
              </a:extLst>
            </p:cNvPr>
            <p:cNvGrpSpPr/>
            <p:nvPr/>
          </p:nvGrpSpPr>
          <p:grpSpPr>
            <a:xfrm>
              <a:off x="1040973" y="3175416"/>
              <a:ext cx="2657515" cy="617903"/>
              <a:chOff x="1040973" y="3175416"/>
              <a:chExt cx="2657515" cy="617903"/>
            </a:xfrm>
          </p:grpSpPr>
          <p:sp>
            <p:nvSpPr>
              <p:cNvPr id="74" name="Rounded Rectangle 13">
                <a:extLst>
                  <a:ext uri="{FF2B5EF4-FFF2-40B4-BE49-F238E27FC236}">
                    <a16:creationId xmlns:a16="http://schemas.microsoft.com/office/drawing/2014/main" id="{FE769D20-86A9-429A-BA36-4E85F2208AC8}"/>
                  </a:ext>
                </a:extLst>
              </p:cNvPr>
              <p:cNvSpPr/>
              <p:nvPr/>
            </p:nvSpPr>
            <p:spPr>
              <a:xfrm>
                <a:off x="1360973"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578258E0-60C5-4829-9D12-A90B32200318}"/>
                  </a:ext>
                </a:extLst>
              </p:cNvPr>
              <p:cNvSpPr txBox="1"/>
              <p:nvPr/>
            </p:nvSpPr>
            <p:spPr>
              <a:xfrm>
                <a:off x="1040973" y="335660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150,000 MT</a:t>
                </a:r>
              </a:p>
            </p:txBody>
          </p:sp>
        </p:grpSp>
        <p:grpSp>
          <p:nvGrpSpPr>
            <p:cNvPr id="23" name="Group 22">
              <a:extLst>
                <a:ext uri="{FF2B5EF4-FFF2-40B4-BE49-F238E27FC236}">
                  <a16:creationId xmlns:a16="http://schemas.microsoft.com/office/drawing/2014/main" id="{0DC3F075-F77E-40E4-A433-95711037740A}"/>
                </a:ext>
              </a:extLst>
            </p:cNvPr>
            <p:cNvGrpSpPr/>
            <p:nvPr/>
          </p:nvGrpSpPr>
          <p:grpSpPr>
            <a:xfrm>
              <a:off x="4519573" y="3175416"/>
              <a:ext cx="2657515" cy="617903"/>
              <a:chOff x="4519573" y="3175416"/>
              <a:chExt cx="2657515" cy="617903"/>
            </a:xfrm>
          </p:grpSpPr>
          <p:sp>
            <p:nvSpPr>
              <p:cNvPr id="76" name="Rounded Rectangle 13">
                <a:extLst>
                  <a:ext uri="{FF2B5EF4-FFF2-40B4-BE49-F238E27FC236}">
                    <a16:creationId xmlns:a16="http://schemas.microsoft.com/office/drawing/2014/main" id="{013A5897-0621-48D7-B9B4-9DDB7597EBBC}"/>
                  </a:ext>
                </a:extLst>
              </p:cNvPr>
              <p:cNvSpPr/>
              <p:nvPr/>
            </p:nvSpPr>
            <p:spPr>
              <a:xfrm>
                <a:off x="4839573"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32AF5FF5-6EE5-45B6-87AC-B5774C27362E}"/>
                  </a:ext>
                </a:extLst>
              </p:cNvPr>
              <p:cNvSpPr txBox="1"/>
              <p:nvPr/>
            </p:nvSpPr>
            <p:spPr>
              <a:xfrm>
                <a:off x="4519573" y="335660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12X12,500 MT</a:t>
                </a:r>
              </a:p>
            </p:txBody>
          </p:sp>
        </p:grpSp>
        <p:grpSp>
          <p:nvGrpSpPr>
            <p:cNvPr id="18" name="Group 17">
              <a:extLst>
                <a:ext uri="{FF2B5EF4-FFF2-40B4-BE49-F238E27FC236}">
                  <a16:creationId xmlns:a16="http://schemas.microsoft.com/office/drawing/2014/main" id="{A9BA8C31-F487-4509-99BB-29F0B42E40C5}"/>
                </a:ext>
              </a:extLst>
            </p:cNvPr>
            <p:cNvGrpSpPr/>
            <p:nvPr/>
          </p:nvGrpSpPr>
          <p:grpSpPr>
            <a:xfrm>
              <a:off x="7998174" y="3169923"/>
              <a:ext cx="2657515" cy="651474"/>
              <a:chOff x="7998174" y="3169923"/>
              <a:chExt cx="2657515" cy="651474"/>
            </a:xfrm>
          </p:grpSpPr>
          <p:sp>
            <p:nvSpPr>
              <p:cNvPr id="78" name="Rounded Rectangle 13">
                <a:extLst>
                  <a:ext uri="{FF2B5EF4-FFF2-40B4-BE49-F238E27FC236}">
                    <a16:creationId xmlns:a16="http://schemas.microsoft.com/office/drawing/2014/main" id="{F3D95277-ED27-4DEC-9347-8BD067BA4288}"/>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C08238B-CE4D-428E-9EC0-8A1251B17328}"/>
                  </a:ext>
                </a:extLst>
              </p:cNvPr>
              <p:cNvSpPr txBox="1"/>
              <p:nvPr/>
            </p:nvSpPr>
            <p:spPr>
              <a:xfrm>
                <a:off x="7998174" y="3236622"/>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$ 420</a:t>
                </a:r>
              </a:p>
            </p:txBody>
          </p:sp>
        </p:grpSp>
      </p:grpSp>
      <p:grpSp>
        <p:nvGrpSpPr>
          <p:cNvPr id="17" name="Group 16">
            <a:extLst>
              <a:ext uri="{FF2B5EF4-FFF2-40B4-BE49-F238E27FC236}">
                <a16:creationId xmlns:a16="http://schemas.microsoft.com/office/drawing/2014/main" id="{FC4D458F-965B-4FAD-9426-79370546F44E}"/>
              </a:ext>
            </a:extLst>
          </p:cNvPr>
          <p:cNvGrpSpPr/>
          <p:nvPr/>
        </p:nvGrpSpPr>
        <p:grpSpPr>
          <a:xfrm>
            <a:off x="1040973" y="3875056"/>
            <a:ext cx="9294717" cy="623396"/>
            <a:chOff x="1040973" y="3992967"/>
            <a:chExt cx="9294717" cy="623396"/>
          </a:xfrm>
        </p:grpSpPr>
        <p:grpSp>
          <p:nvGrpSpPr>
            <p:cNvPr id="16" name="Group 15">
              <a:extLst>
                <a:ext uri="{FF2B5EF4-FFF2-40B4-BE49-F238E27FC236}">
                  <a16:creationId xmlns:a16="http://schemas.microsoft.com/office/drawing/2014/main" id="{A5901BF9-3BA2-4823-998C-4DFC4BA17D82}"/>
                </a:ext>
              </a:extLst>
            </p:cNvPr>
            <p:cNvGrpSpPr/>
            <p:nvPr/>
          </p:nvGrpSpPr>
          <p:grpSpPr>
            <a:xfrm>
              <a:off x="1040973" y="3998460"/>
              <a:ext cx="2657515" cy="617903"/>
              <a:chOff x="1040973" y="3998460"/>
              <a:chExt cx="2657515" cy="617903"/>
            </a:xfrm>
          </p:grpSpPr>
          <p:sp>
            <p:nvSpPr>
              <p:cNvPr id="80" name="Rounded Rectangle 13">
                <a:extLst>
                  <a:ext uri="{FF2B5EF4-FFF2-40B4-BE49-F238E27FC236}">
                    <a16:creationId xmlns:a16="http://schemas.microsoft.com/office/drawing/2014/main" id="{3F8E199F-9CE0-4FF7-A9E6-1B5479944DE3}"/>
                  </a:ext>
                </a:extLst>
              </p:cNvPr>
              <p:cNvSpPr/>
              <p:nvPr/>
            </p:nvSpPr>
            <p:spPr>
              <a:xfrm>
                <a:off x="1360973"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50FB8A6-D507-4E9D-8172-10E61CF8DCC5}"/>
                  </a:ext>
                </a:extLst>
              </p:cNvPr>
              <p:cNvSpPr txBox="1"/>
              <p:nvPr/>
            </p:nvSpPr>
            <p:spPr>
              <a:xfrm>
                <a:off x="1040973" y="4179644"/>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300,000 MT</a:t>
                </a:r>
              </a:p>
            </p:txBody>
          </p:sp>
        </p:grpSp>
        <p:grpSp>
          <p:nvGrpSpPr>
            <p:cNvPr id="15" name="Group 14">
              <a:extLst>
                <a:ext uri="{FF2B5EF4-FFF2-40B4-BE49-F238E27FC236}">
                  <a16:creationId xmlns:a16="http://schemas.microsoft.com/office/drawing/2014/main" id="{0C57A0BF-1305-4EC7-B78E-B02506B79804}"/>
                </a:ext>
              </a:extLst>
            </p:cNvPr>
            <p:cNvGrpSpPr/>
            <p:nvPr/>
          </p:nvGrpSpPr>
          <p:grpSpPr>
            <a:xfrm>
              <a:off x="4519573" y="3998460"/>
              <a:ext cx="2657515" cy="617903"/>
              <a:chOff x="4519573" y="3998460"/>
              <a:chExt cx="2657515" cy="617903"/>
            </a:xfrm>
          </p:grpSpPr>
          <p:sp>
            <p:nvSpPr>
              <p:cNvPr id="82" name="Rounded Rectangle 13">
                <a:extLst>
                  <a:ext uri="{FF2B5EF4-FFF2-40B4-BE49-F238E27FC236}">
                    <a16:creationId xmlns:a16="http://schemas.microsoft.com/office/drawing/2014/main" id="{FA09CA98-8A44-4C4B-AD67-E582DA14F7FB}"/>
                  </a:ext>
                </a:extLst>
              </p:cNvPr>
              <p:cNvSpPr/>
              <p:nvPr/>
            </p:nvSpPr>
            <p:spPr>
              <a:xfrm>
                <a:off x="4839573"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73E8881F-FAB1-4E08-AA5B-6F95EEBCE5CE}"/>
                  </a:ext>
                </a:extLst>
              </p:cNvPr>
              <p:cNvSpPr txBox="1"/>
              <p:nvPr/>
            </p:nvSpPr>
            <p:spPr>
              <a:xfrm>
                <a:off x="4519573" y="4179644"/>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12X25,000 MT</a:t>
                </a:r>
              </a:p>
            </p:txBody>
          </p:sp>
        </p:grpSp>
        <p:sp>
          <p:nvSpPr>
            <p:cNvPr id="84" name="Rounded Rectangle 13">
              <a:extLst>
                <a:ext uri="{FF2B5EF4-FFF2-40B4-BE49-F238E27FC236}">
                  <a16:creationId xmlns:a16="http://schemas.microsoft.com/office/drawing/2014/main" id="{27D400CF-4E74-4DA7-8B02-63D2AEFEA386}"/>
                </a:ext>
              </a:extLst>
            </p:cNvPr>
            <p:cNvSpPr/>
            <p:nvPr/>
          </p:nvSpPr>
          <p:spPr>
            <a:xfrm>
              <a:off x="8318174" y="3992967"/>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28F3BDB-9BE4-48E5-9B38-D84428C2490D}"/>
              </a:ext>
            </a:extLst>
          </p:cNvPr>
          <p:cNvGrpSpPr/>
          <p:nvPr/>
        </p:nvGrpSpPr>
        <p:grpSpPr>
          <a:xfrm>
            <a:off x="1040973" y="4581536"/>
            <a:ext cx="9294717" cy="623396"/>
            <a:chOff x="1040973" y="4699447"/>
            <a:chExt cx="9294717" cy="623396"/>
          </a:xfrm>
        </p:grpSpPr>
        <p:grpSp>
          <p:nvGrpSpPr>
            <p:cNvPr id="12" name="Group 11">
              <a:extLst>
                <a:ext uri="{FF2B5EF4-FFF2-40B4-BE49-F238E27FC236}">
                  <a16:creationId xmlns:a16="http://schemas.microsoft.com/office/drawing/2014/main" id="{2457B8B8-7174-4626-912A-E75F2D307002}"/>
                </a:ext>
              </a:extLst>
            </p:cNvPr>
            <p:cNvGrpSpPr/>
            <p:nvPr/>
          </p:nvGrpSpPr>
          <p:grpSpPr>
            <a:xfrm>
              <a:off x="1040973" y="4704940"/>
              <a:ext cx="2657515" cy="617903"/>
              <a:chOff x="1040973" y="4822055"/>
              <a:chExt cx="2657515" cy="617903"/>
            </a:xfrm>
          </p:grpSpPr>
          <p:sp>
            <p:nvSpPr>
              <p:cNvPr id="86" name="Rounded Rectangle 13">
                <a:extLst>
                  <a:ext uri="{FF2B5EF4-FFF2-40B4-BE49-F238E27FC236}">
                    <a16:creationId xmlns:a16="http://schemas.microsoft.com/office/drawing/2014/main" id="{368AB65C-8ABE-4913-8A14-5FD6D94E7042}"/>
                  </a:ext>
                </a:extLst>
              </p:cNvPr>
              <p:cNvSpPr/>
              <p:nvPr/>
            </p:nvSpPr>
            <p:spPr>
              <a:xfrm>
                <a:off x="1360973" y="4822055"/>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017833C3-DAD9-45B6-8D2F-DAB2C812100C}"/>
                  </a:ext>
                </a:extLst>
              </p:cNvPr>
              <p:cNvSpPr txBox="1"/>
              <p:nvPr/>
            </p:nvSpPr>
            <p:spPr>
              <a:xfrm>
                <a:off x="1040973" y="500324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600,000 MT</a:t>
                </a:r>
              </a:p>
            </p:txBody>
          </p:sp>
        </p:grpSp>
        <p:grpSp>
          <p:nvGrpSpPr>
            <p:cNvPr id="11" name="Group 10">
              <a:extLst>
                <a:ext uri="{FF2B5EF4-FFF2-40B4-BE49-F238E27FC236}">
                  <a16:creationId xmlns:a16="http://schemas.microsoft.com/office/drawing/2014/main" id="{4073BB76-5691-4F35-A121-E6AC241CE15B}"/>
                </a:ext>
              </a:extLst>
            </p:cNvPr>
            <p:cNvGrpSpPr/>
            <p:nvPr/>
          </p:nvGrpSpPr>
          <p:grpSpPr>
            <a:xfrm>
              <a:off x="4519573" y="4704940"/>
              <a:ext cx="2657515" cy="617903"/>
              <a:chOff x="4519573" y="4822055"/>
              <a:chExt cx="2657515" cy="617903"/>
            </a:xfrm>
          </p:grpSpPr>
          <p:sp>
            <p:nvSpPr>
              <p:cNvPr id="88" name="Rounded Rectangle 13">
                <a:extLst>
                  <a:ext uri="{FF2B5EF4-FFF2-40B4-BE49-F238E27FC236}">
                    <a16:creationId xmlns:a16="http://schemas.microsoft.com/office/drawing/2014/main" id="{4A5950FC-7E0E-4087-A3CC-B5E764D0327C}"/>
                  </a:ext>
                </a:extLst>
              </p:cNvPr>
              <p:cNvSpPr/>
              <p:nvPr/>
            </p:nvSpPr>
            <p:spPr>
              <a:xfrm>
                <a:off x="4839573" y="4822055"/>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34F7033-BDAE-448C-9C10-D5622F11EE39}"/>
                  </a:ext>
                </a:extLst>
              </p:cNvPr>
              <p:cNvSpPr txBox="1"/>
              <p:nvPr/>
            </p:nvSpPr>
            <p:spPr>
              <a:xfrm>
                <a:off x="4519573" y="500324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12X50,000 MT</a:t>
                </a:r>
              </a:p>
            </p:txBody>
          </p:sp>
        </p:grpSp>
        <p:sp>
          <p:nvSpPr>
            <p:cNvPr id="90" name="Rounded Rectangle 13">
              <a:extLst>
                <a:ext uri="{FF2B5EF4-FFF2-40B4-BE49-F238E27FC236}">
                  <a16:creationId xmlns:a16="http://schemas.microsoft.com/office/drawing/2014/main" id="{594B3EDB-B88A-4222-8ECA-3AFEFCD3A31B}"/>
                </a:ext>
              </a:extLst>
            </p:cNvPr>
            <p:cNvSpPr/>
            <p:nvPr/>
          </p:nvSpPr>
          <p:spPr>
            <a:xfrm>
              <a:off x="8318174" y="4699447"/>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cxnSp>
        <p:nvCxnSpPr>
          <p:cNvPr id="92" name="Straight Connector 91">
            <a:extLst>
              <a:ext uri="{FF2B5EF4-FFF2-40B4-BE49-F238E27FC236}">
                <a16:creationId xmlns:a16="http://schemas.microsoft.com/office/drawing/2014/main" id="{4A68F207-04EB-4276-BA35-C199F5A8BB0A}"/>
              </a:ext>
            </a:extLst>
          </p:cNvPr>
          <p:cNvCxnSpPr>
            <a:cxnSpLocks/>
          </p:cNvCxnSpPr>
          <p:nvPr/>
        </p:nvCxnSpPr>
        <p:spPr>
          <a:xfrm>
            <a:off x="4083485" y="2213105"/>
            <a:ext cx="0" cy="322136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A75FC3D-A444-4F44-A198-63780A1501E1}"/>
              </a:ext>
            </a:extLst>
          </p:cNvPr>
          <p:cNvCxnSpPr>
            <a:cxnSpLocks/>
          </p:cNvCxnSpPr>
          <p:nvPr/>
        </p:nvCxnSpPr>
        <p:spPr>
          <a:xfrm>
            <a:off x="7575398" y="2213105"/>
            <a:ext cx="0" cy="322136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CF45BAA-19AD-4F23-B956-6F0DED205EA8}"/>
              </a:ext>
            </a:extLst>
          </p:cNvPr>
          <p:cNvSpPr txBox="1"/>
          <p:nvPr/>
        </p:nvSpPr>
        <p:spPr>
          <a:xfrm>
            <a:off x="4702342" y="2281586"/>
            <a:ext cx="2703460" cy="523220"/>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MONTHLY VOLUME (MT/ MTHS) x 12</a:t>
            </a:r>
          </a:p>
        </p:txBody>
      </p:sp>
      <p:sp>
        <p:nvSpPr>
          <p:cNvPr id="96" name="TextBox 95">
            <a:extLst>
              <a:ext uri="{FF2B5EF4-FFF2-40B4-BE49-F238E27FC236}">
                <a16:creationId xmlns:a16="http://schemas.microsoft.com/office/drawing/2014/main" id="{B0B0A2F2-902F-4309-9D82-5ACBC84D86D8}"/>
              </a:ext>
            </a:extLst>
          </p:cNvPr>
          <p:cNvSpPr txBox="1"/>
          <p:nvPr/>
        </p:nvSpPr>
        <p:spPr>
          <a:xfrm>
            <a:off x="7886317" y="2369848"/>
            <a:ext cx="2703460"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PRICE PER METRIC TONS</a:t>
            </a:r>
          </a:p>
        </p:txBody>
      </p:sp>
      <p:grpSp>
        <p:nvGrpSpPr>
          <p:cNvPr id="9" name="Group 8">
            <a:extLst>
              <a:ext uri="{FF2B5EF4-FFF2-40B4-BE49-F238E27FC236}">
                <a16:creationId xmlns:a16="http://schemas.microsoft.com/office/drawing/2014/main" id="{4B0DD25E-722C-472C-A10B-51F9C66D5885}"/>
              </a:ext>
            </a:extLst>
          </p:cNvPr>
          <p:cNvGrpSpPr/>
          <p:nvPr/>
        </p:nvGrpSpPr>
        <p:grpSpPr>
          <a:xfrm>
            <a:off x="1040973" y="5297557"/>
            <a:ext cx="9294717" cy="623396"/>
            <a:chOff x="1040973" y="5532583"/>
            <a:chExt cx="9294717" cy="623396"/>
          </a:xfrm>
        </p:grpSpPr>
        <p:sp>
          <p:nvSpPr>
            <p:cNvPr id="99" name="Rounded Rectangle 13">
              <a:extLst>
                <a:ext uri="{FF2B5EF4-FFF2-40B4-BE49-F238E27FC236}">
                  <a16:creationId xmlns:a16="http://schemas.microsoft.com/office/drawing/2014/main" id="{B1CB10BD-9F09-4E13-8BFF-0EFB03CD67CE}"/>
                </a:ext>
              </a:extLst>
            </p:cNvPr>
            <p:cNvSpPr/>
            <p:nvPr/>
          </p:nvSpPr>
          <p:spPr>
            <a:xfrm>
              <a:off x="1360973" y="553807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287BB0E4-F1F7-4B68-B9BF-3D54CDAD2E71}"/>
                </a:ext>
              </a:extLst>
            </p:cNvPr>
            <p:cNvSpPr txBox="1"/>
            <p:nvPr/>
          </p:nvSpPr>
          <p:spPr>
            <a:xfrm>
              <a:off x="1040973" y="5719261"/>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1,200,000 MT</a:t>
              </a:r>
            </a:p>
          </p:txBody>
        </p:sp>
        <p:sp>
          <p:nvSpPr>
            <p:cNvPr id="101" name="Rounded Rectangle 13">
              <a:extLst>
                <a:ext uri="{FF2B5EF4-FFF2-40B4-BE49-F238E27FC236}">
                  <a16:creationId xmlns:a16="http://schemas.microsoft.com/office/drawing/2014/main" id="{FA0C5EC0-FC77-4AB0-A999-54EE592B6858}"/>
                </a:ext>
              </a:extLst>
            </p:cNvPr>
            <p:cNvSpPr/>
            <p:nvPr/>
          </p:nvSpPr>
          <p:spPr>
            <a:xfrm>
              <a:off x="4839573" y="553807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FFF7BEEB-F399-43FB-AB7D-A36681F1F696}"/>
                </a:ext>
              </a:extLst>
            </p:cNvPr>
            <p:cNvSpPr txBox="1"/>
            <p:nvPr/>
          </p:nvSpPr>
          <p:spPr>
            <a:xfrm>
              <a:off x="4519573" y="5719261"/>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12X100,000 MT</a:t>
              </a:r>
            </a:p>
          </p:txBody>
        </p:sp>
        <p:sp>
          <p:nvSpPr>
            <p:cNvPr id="103" name="Rounded Rectangle 13">
              <a:extLst>
                <a:ext uri="{FF2B5EF4-FFF2-40B4-BE49-F238E27FC236}">
                  <a16:creationId xmlns:a16="http://schemas.microsoft.com/office/drawing/2014/main" id="{C49B8100-E56B-4A4C-9D7F-A6248EA3105C}"/>
                </a:ext>
              </a:extLst>
            </p:cNvPr>
            <p:cNvSpPr/>
            <p:nvPr/>
          </p:nvSpPr>
          <p:spPr>
            <a:xfrm>
              <a:off x="8318174" y="553258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143" name="TextBox 142">
            <a:extLst>
              <a:ext uri="{FF2B5EF4-FFF2-40B4-BE49-F238E27FC236}">
                <a16:creationId xmlns:a16="http://schemas.microsoft.com/office/drawing/2014/main" id="{8536CC18-B5AD-415A-A9B3-79C899BFDC4A}"/>
              </a:ext>
            </a:extLst>
          </p:cNvPr>
          <p:cNvSpPr txBox="1"/>
          <p:nvPr/>
        </p:nvSpPr>
        <p:spPr>
          <a:xfrm>
            <a:off x="7998174" y="3919515"/>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$ 420</a:t>
            </a:r>
          </a:p>
        </p:txBody>
      </p:sp>
      <p:sp>
        <p:nvSpPr>
          <p:cNvPr id="144" name="TextBox 143">
            <a:extLst>
              <a:ext uri="{FF2B5EF4-FFF2-40B4-BE49-F238E27FC236}">
                <a16:creationId xmlns:a16="http://schemas.microsoft.com/office/drawing/2014/main" id="{8442E27E-FD46-4431-AE6C-4ECE757F489D}"/>
              </a:ext>
            </a:extLst>
          </p:cNvPr>
          <p:cNvSpPr txBox="1"/>
          <p:nvPr/>
        </p:nvSpPr>
        <p:spPr>
          <a:xfrm>
            <a:off x="7998174" y="4627594"/>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$ 410</a:t>
            </a:r>
          </a:p>
        </p:txBody>
      </p:sp>
      <p:sp>
        <p:nvSpPr>
          <p:cNvPr id="145" name="TextBox 144">
            <a:extLst>
              <a:ext uri="{FF2B5EF4-FFF2-40B4-BE49-F238E27FC236}">
                <a16:creationId xmlns:a16="http://schemas.microsoft.com/office/drawing/2014/main" id="{0DB48C9E-202A-4869-A7CF-EDCD1286AD51}"/>
              </a:ext>
            </a:extLst>
          </p:cNvPr>
          <p:cNvSpPr txBox="1"/>
          <p:nvPr/>
        </p:nvSpPr>
        <p:spPr>
          <a:xfrm>
            <a:off x="8011485" y="5360960"/>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$ 400</a:t>
            </a:r>
          </a:p>
        </p:txBody>
      </p:sp>
    </p:spTree>
    <p:extLst>
      <p:ext uri="{BB962C8B-B14F-4D97-AF65-F5344CB8AC3E}">
        <p14:creationId xmlns:p14="http://schemas.microsoft.com/office/powerpoint/2010/main" val="26275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SUGAR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76CB99C-632F-46AF-BDFB-AB492CF30053}"/>
              </a:ext>
            </a:extLst>
          </p:cNvPr>
          <p:cNvGrpSpPr/>
          <p:nvPr/>
        </p:nvGrpSpPr>
        <p:grpSpPr>
          <a:xfrm>
            <a:off x="117537" y="2341752"/>
            <a:ext cx="12149393" cy="3147048"/>
            <a:chOff x="117537" y="2341752"/>
            <a:chExt cx="12149393" cy="3147048"/>
          </a:xfrm>
        </p:grpSpPr>
        <p:grpSp>
          <p:nvGrpSpPr>
            <p:cNvPr id="37" name="Group 36">
              <a:extLst>
                <a:ext uri="{FF2B5EF4-FFF2-40B4-BE49-F238E27FC236}">
                  <a16:creationId xmlns:a16="http://schemas.microsoft.com/office/drawing/2014/main" id="{891D7FCF-9645-40E1-B5E4-9D139743665A}"/>
                </a:ext>
              </a:extLst>
            </p:cNvPr>
            <p:cNvGrpSpPr/>
            <p:nvPr/>
          </p:nvGrpSpPr>
          <p:grpSpPr>
            <a:xfrm>
              <a:off x="9941285" y="3163593"/>
              <a:ext cx="2204653" cy="2291695"/>
              <a:chOff x="9941285" y="3163593"/>
              <a:chExt cx="2204653" cy="2291695"/>
            </a:xfrm>
          </p:grpSpPr>
          <p:grpSp>
            <p:nvGrpSpPr>
              <p:cNvPr id="109" name="Group 108">
                <a:extLst>
                  <a:ext uri="{FF2B5EF4-FFF2-40B4-BE49-F238E27FC236}">
                    <a16:creationId xmlns:a16="http://schemas.microsoft.com/office/drawing/2014/main" id="{2A4120D9-2DAE-4859-8E7F-1FD56F93EEF4}"/>
                  </a:ext>
                </a:extLst>
              </p:cNvPr>
              <p:cNvGrpSpPr/>
              <p:nvPr/>
            </p:nvGrpSpPr>
            <p:grpSpPr>
              <a:xfrm>
                <a:off x="9942634" y="3163593"/>
                <a:ext cx="2183675" cy="586201"/>
                <a:chOff x="7939627" y="3169923"/>
                <a:chExt cx="2657515" cy="713401"/>
              </a:xfrm>
            </p:grpSpPr>
            <p:sp>
              <p:nvSpPr>
                <p:cNvPr id="110" name="Rounded Rectangle 13">
                  <a:extLst>
                    <a:ext uri="{FF2B5EF4-FFF2-40B4-BE49-F238E27FC236}">
                      <a16:creationId xmlns:a16="http://schemas.microsoft.com/office/drawing/2014/main" id="{8BDE2693-A0FA-494D-A534-6180045CFE0C}"/>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3" name="TextBox 122">
                  <a:extLst>
                    <a:ext uri="{FF2B5EF4-FFF2-40B4-BE49-F238E27FC236}">
                      <a16:creationId xmlns:a16="http://schemas.microsoft.com/office/drawing/2014/main" id="{9C799DE0-99F8-4FE1-9660-4A072263761D}"/>
                    </a:ext>
                  </a:extLst>
                </p:cNvPr>
                <p:cNvSpPr txBox="1"/>
                <p:nvPr/>
              </p:nvSpPr>
              <p:spPr>
                <a:xfrm>
                  <a:off x="7939627" y="3171658"/>
                  <a:ext cx="2657515" cy="711666"/>
                </a:xfrm>
                <a:prstGeom prst="rect">
                  <a:avLst/>
                </a:prstGeom>
                <a:noFill/>
                <a:ln>
                  <a:noFill/>
                </a:ln>
              </p:spPr>
              <p:txBody>
                <a:bodyPr wrap="square" rtlCol="0">
                  <a:spAutoFit/>
                </a:bodyPr>
                <a:lstStyle/>
                <a:p>
                  <a:pPr algn="ctr"/>
                  <a:r>
                    <a:rPr lang="en-US" sz="3200" b="1" dirty="0">
                      <a:latin typeface="Nunito" panose="00000500000000000000" pitchFamily="2" charset="0"/>
                    </a:rPr>
                    <a:t>$ 350</a:t>
                  </a:r>
                </a:p>
              </p:txBody>
            </p:sp>
          </p:grpSp>
          <p:grpSp>
            <p:nvGrpSpPr>
              <p:cNvPr id="124" name="Group 123">
                <a:extLst>
                  <a:ext uri="{FF2B5EF4-FFF2-40B4-BE49-F238E27FC236}">
                    <a16:creationId xmlns:a16="http://schemas.microsoft.com/office/drawing/2014/main" id="{334D68FA-BA09-4792-B3BF-EAACF5960814}"/>
                  </a:ext>
                </a:extLst>
              </p:cNvPr>
              <p:cNvGrpSpPr/>
              <p:nvPr/>
            </p:nvGrpSpPr>
            <p:grpSpPr>
              <a:xfrm>
                <a:off x="9941285" y="3731959"/>
                <a:ext cx="2183675" cy="595082"/>
                <a:chOff x="7928981" y="3169923"/>
                <a:chExt cx="2657515" cy="724210"/>
              </a:xfrm>
            </p:grpSpPr>
            <p:sp>
              <p:nvSpPr>
                <p:cNvPr id="125" name="Rounded Rectangle 13">
                  <a:extLst>
                    <a:ext uri="{FF2B5EF4-FFF2-40B4-BE49-F238E27FC236}">
                      <a16:creationId xmlns:a16="http://schemas.microsoft.com/office/drawing/2014/main" id="{825E0385-C6B9-485A-8C4B-253603FD74D8}"/>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206CE0EF-4337-44DD-9DE8-C9D7C546FEA8}"/>
                    </a:ext>
                  </a:extLst>
                </p:cNvPr>
                <p:cNvSpPr txBox="1"/>
                <p:nvPr/>
              </p:nvSpPr>
              <p:spPr>
                <a:xfrm>
                  <a:off x="7928981" y="3182467"/>
                  <a:ext cx="2657515" cy="711666"/>
                </a:xfrm>
                <a:prstGeom prst="rect">
                  <a:avLst/>
                </a:prstGeom>
                <a:noFill/>
                <a:ln>
                  <a:noFill/>
                </a:ln>
              </p:spPr>
              <p:txBody>
                <a:bodyPr wrap="square" rtlCol="0">
                  <a:spAutoFit/>
                </a:bodyPr>
                <a:lstStyle/>
                <a:p>
                  <a:pPr algn="ctr"/>
                  <a:r>
                    <a:rPr lang="en-US" sz="3200" b="1" dirty="0">
                      <a:latin typeface="Nunito" panose="00000500000000000000" pitchFamily="2" charset="0"/>
                    </a:rPr>
                    <a:t>$ 340</a:t>
                  </a:r>
                </a:p>
              </p:txBody>
            </p:sp>
          </p:grpSp>
          <p:grpSp>
            <p:nvGrpSpPr>
              <p:cNvPr id="127" name="Group 126">
                <a:extLst>
                  <a:ext uri="{FF2B5EF4-FFF2-40B4-BE49-F238E27FC236}">
                    <a16:creationId xmlns:a16="http://schemas.microsoft.com/office/drawing/2014/main" id="{CB9C1B81-E8B2-4476-9558-6C828896E980}"/>
                  </a:ext>
                </a:extLst>
              </p:cNvPr>
              <p:cNvGrpSpPr/>
              <p:nvPr/>
            </p:nvGrpSpPr>
            <p:grpSpPr>
              <a:xfrm>
                <a:off x="9941285" y="4294366"/>
                <a:ext cx="2183675" cy="584775"/>
                <a:chOff x="7928981" y="3169923"/>
                <a:chExt cx="2657515" cy="711666"/>
              </a:xfrm>
            </p:grpSpPr>
            <p:sp>
              <p:nvSpPr>
                <p:cNvPr id="128" name="Rounded Rectangle 13">
                  <a:extLst>
                    <a:ext uri="{FF2B5EF4-FFF2-40B4-BE49-F238E27FC236}">
                      <a16:creationId xmlns:a16="http://schemas.microsoft.com/office/drawing/2014/main" id="{F16F7088-2772-4377-BD49-01BF6EBFF3E4}"/>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9" name="TextBox 128">
                  <a:extLst>
                    <a:ext uri="{FF2B5EF4-FFF2-40B4-BE49-F238E27FC236}">
                      <a16:creationId xmlns:a16="http://schemas.microsoft.com/office/drawing/2014/main" id="{C5B2F7F1-27A5-4D74-80A3-67781CF44580}"/>
                    </a:ext>
                  </a:extLst>
                </p:cNvPr>
                <p:cNvSpPr txBox="1"/>
                <p:nvPr/>
              </p:nvSpPr>
              <p:spPr>
                <a:xfrm>
                  <a:off x="7928981" y="3169923"/>
                  <a:ext cx="2657515" cy="711666"/>
                </a:xfrm>
                <a:prstGeom prst="rect">
                  <a:avLst/>
                </a:prstGeom>
                <a:noFill/>
                <a:ln>
                  <a:noFill/>
                </a:ln>
              </p:spPr>
              <p:txBody>
                <a:bodyPr wrap="square" rtlCol="0">
                  <a:spAutoFit/>
                </a:bodyPr>
                <a:lstStyle/>
                <a:p>
                  <a:pPr algn="ctr"/>
                  <a:r>
                    <a:rPr lang="en-US" sz="3200" b="1" dirty="0">
                      <a:latin typeface="Nunito" panose="00000500000000000000" pitchFamily="2" charset="0"/>
                    </a:rPr>
                    <a:t>$ 320</a:t>
                  </a:r>
                </a:p>
              </p:txBody>
            </p:sp>
          </p:grpSp>
          <p:grpSp>
            <p:nvGrpSpPr>
              <p:cNvPr id="130" name="Group 129">
                <a:extLst>
                  <a:ext uri="{FF2B5EF4-FFF2-40B4-BE49-F238E27FC236}">
                    <a16:creationId xmlns:a16="http://schemas.microsoft.com/office/drawing/2014/main" id="{C43EEBD5-ECDF-46E6-ACE9-88CDBA362E61}"/>
                  </a:ext>
                </a:extLst>
              </p:cNvPr>
              <p:cNvGrpSpPr/>
              <p:nvPr/>
            </p:nvGrpSpPr>
            <p:grpSpPr>
              <a:xfrm>
                <a:off x="9962263" y="4856903"/>
                <a:ext cx="2183675" cy="598385"/>
                <a:chOff x="7954512" y="3169923"/>
                <a:chExt cx="2657515" cy="728229"/>
              </a:xfrm>
            </p:grpSpPr>
            <p:sp>
              <p:nvSpPr>
                <p:cNvPr id="131" name="Rounded Rectangle 13">
                  <a:extLst>
                    <a:ext uri="{FF2B5EF4-FFF2-40B4-BE49-F238E27FC236}">
                      <a16:creationId xmlns:a16="http://schemas.microsoft.com/office/drawing/2014/main" id="{63E1D93A-93E3-41AB-B8B0-F5C63F714CD9}"/>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A2634BE3-2F46-48B0-A7CE-49F3A3A4CBE0}"/>
                    </a:ext>
                  </a:extLst>
                </p:cNvPr>
                <p:cNvSpPr txBox="1"/>
                <p:nvPr/>
              </p:nvSpPr>
              <p:spPr>
                <a:xfrm>
                  <a:off x="7954512" y="3186486"/>
                  <a:ext cx="2657515" cy="711666"/>
                </a:xfrm>
                <a:prstGeom prst="rect">
                  <a:avLst/>
                </a:prstGeom>
                <a:noFill/>
                <a:ln>
                  <a:noFill/>
                </a:ln>
              </p:spPr>
              <p:txBody>
                <a:bodyPr wrap="square" rtlCol="0">
                  <a:spAutoFit/>
                </a:bodyPr>
                <a:lstStyle/>
                <a:p>
                  <a:pPr algn="ctr"/>
                  <a:r>
                    <a:rPr lang="en-US" sz="3200" b="1" dirty="0">
                      <a:latin typeface="Nunito" panose="00000500000000000000" pitchFamily="2" charset="0"/>
                    </a:rPr>
                    <a:t>$ 310</a:t>
                  </a:r>
                </a:p>
              </p:txBody>
            </p:sp>
          </p:grpSp>
        </p:grpSp>
        <p:grpSp>
          <p:nvGrpSpPr>
            <p:cNvPr id="38" name="Group 37">
              <a:extLst>
                <a:ext uri="{FF2B5EF4-FFF2-40B4-BE49-F238E27FC236}">
                  <a16:creationId xmlns:a16="http://schemas.microsoft.com/office/drawing/2014/main" id="{E526DFA1-CE8A-4801-84EF-47D051CAA973}"/>
                </a:ext>
              </a:extLst>
            </p:cNvPr>
            <p:cNvGrpSpPr/>
            <p:nvPr/>
          </p:nvGrpSpPr>
          <p:grpSpPr>
            <a:xfrm>
              <a:off x="117537" y="2341752"/>
              <a:ext cx="12149393" cy="3147048"/>
              <a:chOff x="117537" y="2341752"/>
              <a:chExt cx="12149393" cy="3147048"/>
            </a:xfrm>
          </p:grpSpPr>
          <p:grpSp>
            <p:nvGrpSpPr>
              <p:cNvPr id="36" name="Group 35">
                <a:extLst>
                  <a:ext uri="{FF2B5EF4-FFF2-40B4-BE49-F238E27FC236}">
                    <a16:creationId xmlns:a16="http://schemas.microsoft.com/office/drawing/2014/main" id="{5718F8FD-7887-498B-AC29-5F619FDF6D61}"/>
                  </a:ext>
                </a:extLst>
              </p:cNvPr>
              <p:cNvGrpSpPr/>
              <p:nvPr/>
            </p:nvGrpSpPr>
            <p:grpSpPr>
              <a:xfrm>
                <a:off x="117537" y="2341752"/>
                <a:ext cx="11832414" cy="3147048"/>
                <a:chOff x="117537" y="2341752"/>
                <a:chExt cx="11832414" cy="3147048"/>
              </a:xfrm>
            </p:grpSpPr>
            <p:grpSp>
              <p:nvGrpSpPr>
                <p:cNvPr id="24" name="Group 23">
                  <a:extLst>
                    <a:ext uri="{FF2B5EF4-FFF2-40B4-BE49-F238E27FC236}">
                      <a16:creationId xmlns:a16="http://schemas.microsoft.com/office/drawing/2014/main" id="{2AAC204A-A762-451A-8976-91DE5FCA1F91}"/>
                    </a:ext>
                  </a:extLst>
                </p:cNvPr>
                <p:cNvGrpSpPr/>
                <p:nvPr/>
              </p:nvGrpSpPr>
              <p:grpSpPr>
                <a:xfrm>
                  <a:off x="135384" y="3163591"/>
                  <a:ext cx="2183675" cy="507730"/>
                  <a:chOff x="1246535" y="3175416"/>
                  <a:chExt cx="2657515" cy="617903"/>
                </a:xfrm>
              </p:grpSpPr>
              <p:sp>
                <p:nvSpPr>
                  <p:cNvPr id="74" name="Rounded Rectangle 13">
                    <a:extLst>
                      <a:ext uri="{FF2B5EF4-FFF2-40B4-BE49-F238E27FC236}">
                        <a16:creationId xmlns:a16="http://schemas.microsoft.com/office/drawing/2014/main" id="{FE769D20-86A9-429A-BA36-4E85F2208AC8}"/>
                      </a:ext>
                    </a:extLst>
                  </p:cNvPr>
                  <p:cNvSpPr/>
                  <p:nvPr/>
                </p:nvSpPr>
                <p:spPr>
                  <a:xfrm>
                    <a:off x="1566535"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578258E0-60C5-4829-9D12-A90B32200318}"/>
                      </a:ext>
                    </a:extLst>
                  </p:cNvPr>
                  <p:cNvSpPr txBox="1"/>
                  <p:nvPr/>
                </p:nvSpPr>
                <p:spPr>
                  <a:xfrm>
                    <a:off x="1246535" y="3356600"/>
                    <a:ext cx="2657515" cy="374562"/>
                  </a:xfrm>
                  <a:prstGeom prst="rect">
                    <a:avLst/>
                  </a:prstGeom>
                  <a:noFill/>
                  <a:ln>
                    <a:noFill/>
                  </a:ln>
                </p:spPr>
                <p:txBody>
                  <a:bodyPr wrap="square" rtlCol="0">
                    <a:spAutoFit/>
                  </a:bodyPr>
                  <a:lstStyle/>
                  <a:p>
                    <a:pPr algn="ctr"/>
                    <a:r>
                      <a:rPr lang="en-US" sz="1400" dirty="0">
                        <a:latin typeface="Nunito" panose="00000500000000000000" pitchFamily="2" charset="0"/>
                      </a:rPr>
                      <a:t>150,000 MT</a:t>
                    </a:r>
                  </a:p>
                </p:txBody>
              </p:sp>
            </p:grpSp>
            <p:grpSp>
              <p:nvGrpSpPr>
                <p:cNvPr id="16" name="Group 15">
                  <a:extLst>
                    <a:ext uri="{FF2B5EF4-FFF2-40B4-BE49-F238E27FC236}">
                      <a16:creationId xmlns:a16="http://schemas.microsoft.com/office/drawing/2014/main" id="{A5901BF9-3BA2-4823-998C-4DFC4BA17D82}"/>
                    </a:ext>
                  </a:extLst>
                </p:cNvPr>
                <p:cNvGrpSpPr/>
                <p:nvPr/>
              </p:nvGrpSpPr>
              <p:grpSpPr>
                <a:xfrm>
                  <a:off x="135384" y="3742998"/>
                  <a:ext cx="2183675" cy="507730"/>
                  <a:chOff x="1246535" y="3998460"/>
                  <a:chExt cx="2657515" cy="617903"/>
                </a:xfrm>
              </p:grpSpPr>
              <p:sp>
                <p:nvSpPr>
                  <p:cNvPr id="80" name="Rounded Rectangle 13">
                    <a:extLst>
                      <a:ext uri="{FF2B5EF4-FFF2-40B4-BE49-F238E27FC236}">
                        <a16:creationId xmlns:a16="http://schemas.microsoft.com/office/drawing/2014/main" id="{3F8E199F-9CE0-4FF7-A9E6-1B5479944DE3}"/>
                      </a:ext>
                    </a:extLst>
                  </p:cNvPr>
                  <p:cNvSpPr/>
                  <p:nvPr/>
                </p:nvSpPr>
                <p:spPr>
                  <a:xfrm>
                    <a:off x="1566535"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50FB8A6-D507-4E9D-8172-10E61CF8DCC5}"/>
                      </a:ext>
                    </a:extLst>
                  </p:cNvPr>
                  <p:cNvSpPr txBox="1"/>
                  <p:nvPr/>
                </p:nvSpPr>
                <p:spPr>
                  <a:xfrm>
                    <a:off x="1246535" y="4179644"/>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300,000 MT</a:t>
                    </a:r>
                  </a:p>
                </p:txBody>
              </p:sp>
            </p:grpSp>
            <p:grpSp>
              <p:nvGrpSpPr>
                <p:cNvPr id="12" name="Group 11">
                  <a:extLst>
                    <a:ext uri="{FF2B5EF4-FFF2-40B4-BE49-F238E27FC236}">
                      <a16:creationId xmlns:a16="http://schemas.microsoft.com/office/drawing/2014/main" id="{2457B8B8-7174-4626-912A-E75F2D307002}"/>
                    </a:ext>
                  </a:extLst>
                </p:cNvPr>
                <p:cNvGrpSpPr/>
                <p:nvPr/>
              </p:nvGrpSpPr>
              <p:grpSpPr>
                <a:xfrm>
                  <a:off x="135384" y="4323511"/>
                  <a:ext cx="2183675" cy="507730"/>
                  <a:chOff x="1246535" y="4822055"/>
                  <a:chExt cx="2657515" cy="617903"/>
                </a:xfrm>
              </p:grpSpPr>
              <p:sp>
                <p:nvSpPr>
                  <p:cNvPr id="86" name="Rounded Rectangle 13">
                    <a:extLst>
                      <a:ext uri="{FF2B5EF4-FFF2-40B4-BE49-F238E27FC236}">
                        <a16:creationId xmlns:a16="http://schemas.microsoft.com/office/drawing/2014/main" id="{368AB65C-8ABE-4913-8A14-5FD6D94E7042}"/>
                      </a:ext>
                    </a:extLst>
                  </p:cNvPr>
                  <p:cNvSpPr/>
                  <p:nvPr/>
                </p:nvSpPr>
                <p:spPr>
                  <a:xfrm>
                    <a:off x="1566535" y="4822055"/>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017833C3-DAD9-45B6-8D2F-DAB2C812100C}"/>
                      </a:ext>
                    </a:extLst>
                  </p:cNvPr>
                  <p:cNvSpPr txBox="1"/>
                  <p:nvPr/>
                </p:nvSpPr>
                <p:spPr>
                  <a:xfrm>
                    <a:off x="1246535" y="5003239"/>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600,000 MT</a:t>
                    </a:r>
                  </a:p>
                </p:txBody>
              </p:sp>
            </p:grpSp>
            <p:grpSp>
              <p:nvGrpSpPr>
                <p:cNvPr id="67" name="Group 66">
                  <a:extLst>
                    <a:ext uri="{FF2B5EF4-FFF2-40B4-BE49-F238E27FC236}">
                      <a16:creationId xmlns:a16="http://schemas.microsoft.com/office/drawing/2014/main" id="{00FEB76B-09C0-4DE9-A246-7DAD199BD31D}"/>
                    </a:ext>
                  </a:extLst>
                </p:cNvPr>
                <p:cNvGrpSpPr/>
                <p:nvPr/>
              </p:nvGrpSpPr>
              <p:grpSpPr>
                <a:xfrm>
                  <a:off x="7642581" y="3171264"/>
                  <a:ext cx="2183675" cy="586201"/>
                  <a:chOff x="7939627" y="3169923"/>
                  <a:chExt cx="2657515" cy="713401"/>
                </a:xfrm>
              </p:grpSpPr>
              <p:sp>
                <p:nvSpPr>
                  <p:cNvPr id="68" name="Rounded Rectangle 13">
                    <a:extLst>
                      <a:ext uri="{FF2B5EF4-FFF2-40B4-BE49-F238E27FC236}">
                        <a16:creationId xmlns:a16="http://schemas.microsoft.com/office/drawing/2014/main" id="{73FF96B7-C27F-4A7C-A87F-13521F601275}"/>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1034CE1B-027D-4751-9C36-56490AC210A6}"/>
                      </a:ext>
                    </a:extLst>
                  </p:cNvPr>
                  <p:cNvSpPr txBox="1"/>
                  <p:nvPr/>
                </p:nvSpPr>
                <p:spPr>
                  <a:xfrm>
                    <a:off x="7939627" y="3171658"/>
                    <a:ext cx="2657515" cy="711666"/>
                  </a:xfrm>
                  <a:prstGeom prst="rect">
                    <a:avLst/>
                  </a:prstGeom>
                  <a:noFill/>
                  <a:ln>
                    <a:noFill/>
                  </a:ln>
                </p:spPr>
                <p:txBody>
                  <a:bodyPr wrap="square" rtlCol="0">
                    <a:spAutoFit/>
                  </a:bodyPr>
                  <a:lstStyle/>
                  <a:p>
                    <a:pPr algn="ctr"/>
                    <a:r>
                      <a:rPr lang="en-US" sz="3200" b="1" dirty="0">
                        <a:latin typeface="Nunito" panose="00000500000000000000" pitchFamily="2" charset="0"/>
                      </a:rPr>
                      <a:t>$ 380</a:t>
                    </a:r>
                  </a:p>
                </p:txBody>
              </p:sp>
            </p:grpSp>
            <p:grpSp>
              <p:nvGrpSpPr>
                <p:cNvPr id="4" name="Group 3">
                  <a:extLst>
                    <a:ext uri="{FF2B5EF4-FFF2-40B4-BE49-F238E27FC236}">
                      <a16:creationId xmlns:a16="http://schemas.microsoft.com/office/drawing/2014/main" id="{655C4292-0AE7-4DCA-AD52-19B5615A2DE4}"/>
                    </a:ext>
                  </a:extLst>
                </p:cNvPr>
                <p:cNvGrpSpPr/>
                <p:nvPr/>
              </p:nvGrpSpPr>
              <p:grpSpPr>
                <a:xfrm>
                  <a:off x="229417" y="2341752"/>
                  <a:ext cx="11720534" cy="3147048"/>
                  <a:chOff x="387087" y="2175244"/>
                  <a:chExt cx="14263799" cy="3829931"/>
                </a:xfrm>
              </p:grpSpPr>
              <p:sp>
                <p:nvSpPr>
                  <p:cNvPr id="64" name="Rounded Rectangle 28">
                    <a:extLst>
                      <a:ext uri="{FF2B5EF4-FFF2-40B4-BE49-F238E27FC236}">
                        <a16:creationId xmlns:a16="http://schemas.microsoft.com/office/drawing/2014/main" id="{00E48DDB-09C8-4AEA-9833-BCF2CEEF93A8}"/>
                      </a:ext>
                    </a:extLst>
                  </p:cNvPr>
                  <p:cNvSpPr/>
                  <p:nvPr/>
                </p:nvSpPr>
                <p:spPr>
                  <a:xfrm>
                    <a:off x="387087" y="2207481"/>
                    <a:ext cx="14263799" cy="697389"/>
                  </a:xfrm>
                  <a:prstGeom prst="roundRect">
                    <a:avLst/>
                  </a:prstGeom>
                  <a:solidFill>
                    <a:srgbClr val="F2F2F2">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BC4CEE8F-296D-4EB5-894D-22153C446785}"/>
                      </a:ext>
                    </a:extLst>
                  </p:cNvPr>
                  <p:cNvSpPr txBox="1"/>
                  <p:nvPr/>
                </p:nvSpPr>
                <p:spPr>
                  <a:xfrm>
                    <a:off x="464281" y="2175244"/>
                    <a:ext cx="2703459" cy="786579"/>
                  </a:xfrm>
                  <a:prstGeom prst="rect">
                    <a:avLst/>
                  </a:prstGeom>
                  <a:noFill/>
                </p:spPr>
                <p:txBody>
                  <a:bodyPr wrap="square" rtlCol="0">
                    <a:spAutoFit/>
                  </a:bodyPr>
                  <a:lstStyle/>
                  <a:p>
                    <a:r>
                      <a:rPr lang="en-US" sz="1200" dirty="0">
                        <a:solidFill>
                          <a:schemeClr val="accent4">
                            <a:lumMod val="40000"/>
                            <a:lumOff val="60000"/>
                          </a:schemeClr>
                        </a:solidFill>
                        <a:latin typeface="Century Gothic (Body)"/>
                      </a:rPr>
                      <a:t>CONTRACT VOLUME (MT)</a:t>
                    </a:r>
                  </a:p>
                  <a:p>
                    <a:r>
                      <a:rPr lang="en-US" sz="1200" dirty="0">
                        <a:solidFill>
                          <a:schemeClr val="accent4">
                            <a:lumMod val="40000"/>
                            <a:lumOff val="60000"/>
                          </a:schemeClr>
                        </a:solidFill>
                        <a:latin typeface="Century Gothic (Body)"/>
                      </a:rPr>
                      <a:t>PAYMENT: DLC / </a:t>
                    </a:r>
                  </a:p>
                  <a:p>
                    <a:r>
                      <a:rPr lang="en-US" sz="1200" dirty="0">
                        <a:solidFill>
                          <a:schemeClr val="accent4">
                            <a:lumMod val="40000"/>
                            <a:lumOff val="60000"/>
                          </a:schemeClr>
                        </a:solidFill>
                        <a:latin typeface="Century Gothic (Body)"/>
                      </a:rPr>
                      <a:t>PLUS BG or SBLC</a:t>
                    </a:r>
                  </a:p>
                </p:txBody>
              </p:sp>
              <p:cxnSp>
                <p:nvCxnSpPr>
                  <p:cNvPr id="66" name="Straight Connector 65">
                    <a:extLst>
                      <a:ext uri="{FF2B5EF4-FFF2-40B4-BE49-F238E27FC236}">
                        <a16:creationId xmlns:a16="http://schemas.microsoft.com/office/drawing/2014/main" id="{1C78E42A-03A1-49C9-BF9F-93592EF913D5}"/>
                      </a:ext>
                    </a:extLst>
                  </p:cNvPr>
                  <p:cNvCxnSpPr>
                    <a:cxnSpLocks/>
                  </p:cNvCxnSpPr>
                  <p:nvPr/>
                </p:nvCxnSpPr>
                <p:spPr>
                  <a:xfrm>
                    <a:off x="446981" y="3011934"/>
                    <a:ext cx="14203905"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DC3F075-F77E-40E4-A433-95711037740A}"/>
                      </a:ext>
                    </a:extLst>
                  </p:cNvPr>
                  <p:cNvGrpSpPr/>
                  <p:nvPr/>
                </p:nvGrpSpPr>
                <p:grpSpPr>
                  <a:xfrm>
                    <a:off x="3197752" y="3175416"/>
                    <a:ext cx="2657515" cy="617903"/>
                    <a:chOff x="4519573" y="3175416"/>
                    <a:chExt cx="2657515" cy="617903"/>
                  </a:xfrm>
                </p:grpSpPr>
                <p:sp>
                  <p:nvSpPr>
                    <p:cNvPr id="76" name="Rounded Rectangle 13">
                      <a:extLst>
                        <a:ext uri="{FF2B5EF4-FFF2-40B4-BE49-F238E27FC236}">
                          <a16:creationId xmlns:a16="http://schemas.microsoft.com/office/drawing/2014/main" id="{013A5897-0621-48D7-B9B4-9DDB7597EBBC}"/>
                        </a:ext>
                      </a:extLst>
                    </p:cNvPr>
                    <p:cNvSpPr/>
                    <p:nvPr/>
                  </p:nvSpPr>
                  <p:spPr>
                    <a:xfrm>
                      <a:off x="4839573"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32AF5FF5-6EE5-45B6-87AC-B5774C27362E}"/>
                        </a:ext>
                      </a:extLst>
                    </p:cNvPr>
                    <p:cNvSpPr txBox="1"/>
                    <p:nvPr/>
                  </p:nvSpPr>
                  <p:spPr>
                    <a:xfrm>
                      <a:off x="4519573" y="335660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12X12,500 MT</a:t>
                      </a:r>
                    </a:p>
                  </p:txBody>
                </p:sp>
              </p:grpSp>
              <p:grpSp>
                <p:nvGrpSpPr>
                  <p:cNvPr id="18" name="Group 17">
                    <a:extLst>
                      <a:ext uri="{FF2B5EF4-FFF2-40B4-BE49-F238E27FC236}">
                        <a16:creationId xmlns:a16="http://schemas.microsoft.com/office/drawing/2014/main" id="{A9BA8C31-F487-4509-99BB-29F0B42E40C5}"/>
                      </a:ext>
                    </a:extLst>
                  </p:cNvPr>
                  <p:cNvGrpSpPr/>
                  <p:nvPr/>
                </p:nvGrpSpPr>
                <p:grpSpPr>
                  <a:xfrm>
                    <a:off x="6404678" y="3150914"/>
                    <a:ext cx="2657515" cy="711667"/>
                    <a:chOff x="7932797" y="3150914"/>
                    <a:chExt cx="2657515" cy="711667"/>
                  </a:xfrm>
                </p:grpSpPr>
                <p:sp>
                  <p:nvSpPr>
                    <p:cNvPr id="78" name="Rounded Rectangle 13">
                      <a:extLst>
                        <a:ext uri="{FF2B5EF4-FFF2-40B4-BE49-F238E27FC236}">
                          <a16:creationId xmlns:a16="http://schemas.microsoft.com/office/drawing/2014/main" id="{F3D95277-ED27-4DEC-9347-8BD067BA4288}"/>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C08238B-CE4D-428E-9EC0-8A1251B17328}"/>
                        </a:ext>
                      </a:extLst>
                    </p:cNvPr>
                    <p:cNvSpPr txBox="1"/>
                    <p:nvPr/>
                  </p:nvSpPr>
                  <p:spPr>
                    <a:xfrm>
                      <a:off x="7932797" y="3150914"/>
                      <a:ext cx="2657515" cy="711667"/>
                    </a:xfrm>
                    <a:prstGeom prst="rect">
                      <a:avLst/>
                    </a:prstGeom>
                    <a:noFill/>
                    <a:ln>
                      <a:noFill/>
                    </a:ln>
                  </p:spPr>
                  <p:txBody>
                    <a:bodyPr wrap="square" rtlCol="0">
                      <a:spAutoFit/>
                    </a:bodyPr>
                    <a:lstStyle/>
                    <a:p>
                      <a:pPr algn="ctr"/>
                      <a:r>
                        <a:rPr lang="en-US" sz="3200" b="1" dirty="0">
                          <a:latin typeface="Nunito" panose="00000500000000000000" pitchFamily="2" charset="0"/>
                        </a:rPr>
                        <a:t>$ 400</a:t>
                      </a:r>
                    </a:p>
                  </p:txBody>
                </p:sp>
              </p:grpSp>
              <p:grpSp>
                <p:nvGrpSpPr>
                  <p:cNvPr id="15" name="Group 14">
                    <a:extLst>
                      <a:ext uri="{FF2B5EF4-FFF2-40B4-BE49-F238E27FC236}">
                        <a16:creationId xmlns:a16="http://schemas.microsoft.com/office/drawing/2014/main" id="{0C57A0BF-1305-4EC7-B78E-B02506B79804}"/>
                      </a:ext>
                    </a:extLst>
                  </p:cNvPr>
                  <p:cNvGrpSpPr/>
                  <p:nvPr/>
                </p:nvGrpSpPr>
                <p:grpSpPr>
                  <a:xfrm>
                    <a:off x="3207282" y="3880549"/>
                    <a:ext cx="2657515" cy="617903"/>
                    <a:chOff x="4519573" y="3998460"/>
                    <a:chExt cx="2657515" cy="617903"/>
                  </a:xfrm>
                </p:grpSpPr>
                <p:sp>
                  <p:nvSpPr>
                    <p:cNvPr id="82" name="Rounded Rectangle 13">
                      <a:extLst>
                        <a:ext uri="{FF2B5EF4-FFF2-40B4-BE49-F238E27FC236}">
                          <a16:creationId xmlns:a16="http://schemas.microsoft.com/office/drawing/2014/main" id="{FA09CA98-8A44-4C4B-AD67-E582DA14F7FB}"/>
                        </a:ext>
                      </a:extLst>
                    </p:cNvPr>
                    <p:cNvSpPr/>
                    <p:nvPr/>
                  </p:nvSpPr>
                  <p:spPr>
                    <a:xfrm>
                      <a:off x="4839573"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73E8881F-FAB1-4E08-AA5B-6F95EEBCE5CE}"/>
                        </a:ext>
                      </a:extLst>
                    </p:cNvPr>
                    <p:cNvSpPr txBox="1"/>
                    <p:nvPr/>
                  </p:nvSpPr>
                  <p:spPr>
                    <a:xfrm>
                      <a:off x="4519573" y="4179644"/>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12X25,000 MT</a:t>
                      </a:r>
                    </a:p>
                  </p:txBody>
                </p:sp>
              </p:grpSp>
              <p:sp>
                <p:nvSpPr>
                  <p:cNvPr id="84" name="Rounded Rectangle 13">
                    <a:extLst>
                      <a:ext uri="{FF2B5EF4-FFF2-40B4-BE49-F238E27FC236}">
                        <a16:creationId xmlns:a16="http://schemas.microsoft.com/office/drawing/2014/main" id="{27D400CF-4E74-4DA7-8B02-63D2AEFEA386}"/>
                      </a:ext>
                    </a:extLst>
                  </p:cNvPr>
                  <p:cNvSpPr/>
                  <p:nvPr/>
                </p:nvSpPr>
                <p:spPr>
                  <a:xfrm>
                    <a:off x="6816588" y="387505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073BB76-5691-4F35-A121-E6AC241CE15B}"/>
                      </a:ext>
                    </a:extLst>
                  </p:cNvPr>
                  <p:cNvGrpSpPr/>
                  <p:nvPr/>
                </p:nvGrpSpPr>
                <p:grpSpPr>
                  <a:xfrm>
                    <a:off x="3207282" y="4587029"/>
                    <a:ext cx="2657515" cy="617903"/>
                    <a:chOff x="4519573" y="4822055"/>
                    <a:chExt cx="2657515" cy="617903"/>
                  </a:xfrm>
                </p:grpSpPr>
                <p:sp>
                  <p:nvSpPr>
                    <p:cNvPr id="88" name="Rounded Rectangle 13">
                      <a:extLst>
                        <a:ext uri="{FF2B5EF4-FFF2-40B4-BE49-F238E27FC236}">
                          <a16:creationId xmlns:a16="http://schemas.microsoft.com/office/drawing/2014/main" id="{4A5950FC-7E0E-4087-A3CC-B5E764D0327C}"/>
                        </a:ext>
                      </a:extLst>
                    </p:cNvPr>
                    <p:cNvSpPr/>
                    <p:nvPr/>
                  </p:nvSpPr>
                  <p:spPr>
                    <a:xfrm>
                      <a:off x="4839573" y="4822055"/>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34F7033-BDAE-448C-9C10-D5622F11EE39}"/>
                        </a:ext>
                      </a:extLst>
                    </p:cNvPr>
                    <p:cNvSpPr txBox="1"/>
                    <p:nvPr/>
                  </p:nvSpPr>
                  <p:spPr>
                    <a:xfrm>
                      <a:off x="4519573" y="500324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12X50,000 MT</a:t>
                      </a:r>
                    </a:p>
                  </p:txBody>
                </p:sp>
              </p:grpSp>
              <p:sp>
                <p:nvSpPr>
                  <p:cNvPr id="90" name="Rounded Rectangle 13">
                    <a:extLst>
                      <a:ext uri="{FF2B5EF4-FFF2-40B4-BE49-F238E27FC236}">
                        <a16:creationId xmlns:a16="http://schemas.microsoft.com/office/drawing/2014/main" id="{594B3EDB-B88A-4222-8ECA-3AFEFCD3A31B}"/>
                      </a:ext>
                    </a:extLst>
                  </p:cNvPr>
                  <p:cNvSpPr/>
                  <p:nvPr/>
                </p:nvSpPr>
                <p:spPr>
                  <a:xfrm>
                    <a:off x="6816588" y="458153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4A68F207-04EB-4276-BA35-C199F5A8BB0A}"/>
                      </a:ext>
                    </a:extLst>
                  </p:cNvPr>
                  <p:cNvCxnSpPr>
                    <a:cxnSpLocks/>
                  </p:cNvCxnSpPr>
                  <p:nvPr/>
                </p:nvCxnSpPr>
                <p:spPr>
                  <a:xfrm>
                    <a:off x="2922023" y="2213105"/>
                    <a:ext cx="0" cy="3707849"/>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A75FC3D-A444-4F44-A198-63780A1501E1}"/>
                      </a:ext>
                    </a:extLst>
                  </p:cNvPr>
                  <p:cNvCxnSpPr>
                    <a:cxnSpLocks/>
                  </p:cNvCxnSpPr>
                  <p:nvPr/>
                </p:nvCxnSpPr>
                <p:spPr>
                  <a:xfrm>
                    <a:off x="6084681" y="2213105"/>
                    <a:ext cx="0" cy="3789151"/>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CF45BAA-19AD-4F23-B956-6F0DED205EA8}"/>
                      </a:ext>
                    </a:extLst>
                  </p:cNvPr>
                  <p:cNvSpPr txBox="1"/>
                  <p:nvPr/>
                </p:nvSpPr>
                <p:spPr>
                  <a:xfrm>
                    <a:off x="3493807" y="2261512"/>
                    <a:ext cx="2703459" cy="561843"/>
                  </a:xfrm>
                  <a:prstGeom prst="rect">
                    <a:avLst/>
                  </a:prstGeom>
                  <a:noFill/>
                </p:spPr>
                <p:txBody>
                  <a:bodyPr wrap="square" rtlCol="0">
                    <a:spAutoFit/>
                  </a:bodyPr>
                  <a:lstStyle/>
                  <a:p>
                    <a:r>
                      <a:rPr lang="en-US" sz="1200" dirty="0">
                        <a:solidFill>
                          <a:schemeClr val="accent4">
                            <a:lumMod val="40000"/>
                            <a:lumOff val="60000"/>
                          </a:schemeClr>
                        </a:solidFill>
                        <a:latin typeface="Century Gothic (Body)"/>
                      </a:rPr>
                      <a:t>MONTHLY VOLUME </a:t>
                    </a:r>
                  </a:p>
                  <a:p>
                    <a:r>
                      <a:rPr lang="en-US" sz="1200" dirty="0">
                        <a:solidFill>
                          <a:schemeClr val="accent4">
                            <a:lumMod val="40000"/>
                            <a:lumOff val="60000"/>
                          </a:schemeClr>
                        </a:solidFill>
                        <a:latin typeface="Century Gothic (Body)"/>
                      </a:rPr>
                      <a:t>(MT/ MTHS) x 12</a:t>
                    </a:r>
                  </a:p>
                </p:txBody>
              </p:sp>
              <p:sp>
                <p:nvSpPr>
                  <p:cNvPr id="96" name="TextBox 95">
                    <a:extLst>
                      <a:ext uri="{FF2B5EF4-FFF2-40B4-BE49-F238E27FC236}">
                        <a16:creationId xmlns:a16="http://schemas.microsoft.com/office/drawing/2014/main" id="{B0B0A2F2-902F-4309-9D82-5ACBC84D86D8}"/>
                      </a:ext>
                    </a:extLst>
                  </p:cNvPr>
                  <p:cNvSpPr txBox="1"/>
                  <p:nvPr/>
                </p:nvSpPr>
                <p:spPr>
                  <a:xfrm>
                    <a:off x="6447083" y="2253325"/>
                    <a:ext cx="2703459" cy="636754"/>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VALUE BG REFERENT:</a:t>
                    </a:r>
                  </a:p>
                  <a:p>
                    <a:r>
                      <a:rPr lang="en-US" sz="1400" dirty="0">
                        <a:solidFill>
                          <a:schemeClr val="accent4">
                            <a:lumMod val="40000"/>
                            <a:lumOff val="60000"/>
                          </a:schemeClr>
                        </a:solidFill>
                        <a:latin typeface="Century Gothic (Body)"/>
                      </a:rPr>
                      <a:t>03 MONTHS CONTRACT</a:t>
                    </a:r>
                  </a:p>
                </p:txBody>
              </p:sp>
              <p:sp>
                <p:nvSpPr>
                  <p:cNvPr id="99" name="Rounded Rectangle 13">
                    <a:extLst>
                      <a:ext uri="{FF2B5EF4-FFF2-40B4-BE49-F238E27FC236}">
                        <a16:creationId xmlns:a16="http://schemas.microsoft.com/office/drawing/2014/main" id="{B1CB10BD-9F09-4E13-8BFF-0EFB03CD67CE}"/>
                      </a:ext>
                    </a:extLst>
                  </p:cNvPr>
                  <p:cNvSpPr/>
                  <p:nvPr/>
                </p:nvSpPr>
                <p:spPr>
                  <a:xfrm>
                    <a:off x="596108" y="5293509"/>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1" name="Rounded Rectangle 13">
                    <a:extLst>
                      <a:ext uri="{FF2B5EF4-FFF2-40B4-BE49-F238E27FC236}">
                        <a16:creationId xmlns:a16="http://schemas.microsoft.com/office/drawing/2014/main" id="{FA0C5EC0-FC77-4AB0-A999-54EE592B6858}"/>
                      </a:ext>
                    </a:extLst>
                  </p:cNvPr>
                  <p:cNvSpPr/>
                  <p:nvPr/>
                </p:nvSpPr>
                <p:spPr>
                  <a:xfrm>
                    <a:off x="3527282" y="530305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FFF7BEEB-F399-43FB-AB7D-A36681F1F696}"/>
                      </a:ext>
                    </a:extLst>
                  </p:cNvPr>
                  <p:cNvSpPr txBox="1"/>
                  <p:nvPr/>
                </p:nvSpPr>
                <p:spPr>
                  <a:xfrm>
                    <a:off x="3207282" y="5484235"/>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12X100,000 MT</a:t>
                    </a:r>
                  </a:p>
                </p:txBody>
              </p:sp>
              <p:sp>
                <p:nvSpPr>
                  <p:cNvPr id="103" name="Rounded Rectangle 13">
                    <a:extLst>
                      <a:ext uri="{FF2B5EF4-FFF2-40B4-BE49-F238E27FC236}">
                        <a16:creationId xmlns:a16="http://schemas.microsoft.com/office/drawing/2014/main" id="{C49B8100-E56B-4A4C-9D7F-A6248EA3105C}"/>
                      </a:ext>
                    </a:extLst>
                  </p:cNvPr>
                  <p:cNvSpPr/>
                  <p:nvPr/>
                </p:nvSpPr>
                <p:spPr>
                  <a:xfrm>
                    <a:off x="6816588" y="5297557"/>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3" name="TextBox 142">
                    <a:extLst>
                      <a:ext uri="{FF2B5EF4-FFF2-40B4-BE49-F238E27FC236}">
                        <a16:creationId xmlns:a16="http://schemas.microsoft.com/office/drawing/2014/main" id="{8536CC18-B5AD-415A-A9B3-79C899BFDC4A}"/>
                      </a:ext>
                    </a:extLst>
                  </p:cNvPr>
                  <p:cNvSpPr txBox="1"/>
                  <p:nvPr/>
                </p:nvSpPr>
                <p:spPr>
                  <a:xfrm>
                    <a:off x="6404679" y="3885756"/>
                    <a:ext cx="2657516" cy="711666"/>
                  </a:xfrm>
                  <a:prstGeom prst="rect">
                    <a:avLst/>
                  </a:prstGeom>
                  <a:noFill/>
                  <a:ln>
                    <a:noFill/>
                  </a:ln>
                </p:spPr>
                <p:txBody>
                  <a:bodyPr wrap="square" rtlCol="0">
                    <a:spAutoFit/>
                  </a:bodyPr>
                  <a:lstStyle/>
                  <a:p>
                    <a:pPr algn="ctr"/>
                    <a:r>
                      <a:rPr lang="en-US" sz="3200" b="1" dirty="0">
                        <a:latin typeface="Nunito" panose="00000500000000000000" pitchFamily="2" charset="0"/>
                      </a:rPr>
                      <a:t>$ 390</a:t>
                    </a:r>
                  </a:p>
                </p:txBody>
              </p:sp>
              <p:sp>
                <p:nvSpPr>
                  <p:cNvPr id="144" name="TextBox 143">
                    <a:extLst>
                      <a:ext uri="{FF2B5EF4-FFF2-40B4-BE49-F238E27FC236}">
                        <a16:creationId xmlns:a16="http://schemas.microsoft.com/office/drawing/2014/main" id="{8442E27E-FD46-4431-AE6C-4ECE757F489D}"/>
                      </a:ext>
                    </a:extLst>
                  </p:cNvPr>
                  <p:cNvSpPr txBox="1"/>
                  <p:nvPr/>
                </p:nvSpPr>
                <p:spPr>
                  <a:xfrm>
                    <a:off x="6414209" y="4577045"/>
                    <a:ext cx="2657516" cy="711666"/>
                  </a:xfrm>
                  <a:prstGeom prst="rect">
                    <a:avLst/>
                  </a:prstGeom>
                  <a:noFill/>
                  <a:ln>
                    <a:noFill/>
                  </a:ln>
                </p:spPr>
                <p:txBody>
                  <a:bodyPr wrap="square" rtlCol="0">
                    <a:spAutoFit/>
                  </a:bodyPr>
                  <a:lstStyle/>
                  <a:p>
                    <a:pPr algn="ctr"/>
                    <a:r>
                      <a:rPr lang="en-US" sz="3200" b="1" dirty="0">
                        <a:latin typeface="Nunito" panose="00000500000000000000" pitchFamily="2" charset="0"/>
                      </a:rPr>
                      <a:t>$ 380</a:t>
                    </a:r>
                  </a:p>
                </p:txBody>
              </p:sp>
              <p:sp>
                <p:nvSpPr>
                  <p:cNvPr id="145" name="TextBox 144">
                    <a:extLst>
                      <a:ext uri="{FF2B5EF4-FFF2-40B4-BE49-F238E27FC236}">
                        <a16:creationId xmlns:a16="http://schemas.microsoft.com/office/drawing/2014/main" id="{0DB48C9E-202A-4869-A7CF-EDCD1286AD51}"/>
                      </a:ext>
                    </a:extLst>
                  </p:cNvPr>
                  <p:cNvSpPr txBox="1"/>
                  <p:nvPr/>
                </p:nvSpPr>
                <p:spPr>
                  <a:xfrm>
                    <a:off x="6450695" y="5293509"/>
                    <a:ext cx="2657516" cy="711666"/>
                  </a:xfrm>
                  <a:prstGeom prst="rect">
                    <a:avLst/>
                  </a:prstGeom>
                  <a:noFill/>
                  <a:ln>
                    <a:noFill/>
                  </a:ln>
                </p:spPr>
                <p:txBody>
                  <a:bodyPr wrap="square" rtlCol="0">
                    <a:spAutoFit/>
                  </a:bodyPr>
                  <a:lstStyle/>
                  <a:p>
                    <a:pPr algn="ctr"/>
                    <a:r>
                      <a:rPr lang="en-US" sz="3200" b="1" dirty="0">
                        <a:latin typeface="Nunito" panose="00000500000000000000" pitchFamily="2" charset="0"/>
                      </a:rPr>
                      <a:t>$ 370</a:t>
                    </a:r>
                  </a:p>
                </p:txBody>
              </p:sp>
              <p:cxnSp>
                <p:nvCxnSpPr>
                  <p:cNvPr id="70" name="Straight Connector 69">
                    <a:extLst>
                      <a:ext uri="{FF2B5EF4-FFF2-40B4-BE49-F238E27FC236}">
                        <a16:creationId xmlns:a16="http://schemas.microsoft.com/office/drawing/2014/main" id="{E2ED1B10-7D6F-43DE-9AAD-39EBE253F4DF}"/>
                      </a:ext>
                    </a:extLst>
                  </p:cNvPr>
                  <p:cNvCxnSpPr>
                    <a:cxnSpLocks/>
                  </p:cNvCxnSpPr>
                  <p:nvPr/>
                </p:nvCxnSpPr>
                <p:spPr>
                  <a:xfrm>
                    <a:off x="9361805" y="2199658"/>
                    <a:ext cx="0" cy="3711754"/>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08244B72-1ECB-4953-B8EA-A90A2A877DE8}"/>
                    </a:ext>
                  </a:extLst>
                </p:cNvPr>
                <p:cNvGrpSpPr/>
                <p:nvPr/>
              </p:nvGrpSpPr>
              <p:grpSpPr>
                <a:xfrm>
                  <a:off x="7641232" y="3739630"/>
                  <a:ext cx="2183675" cy="595082"/>
                  <a:chOff x="7928981" y="3169923"/>
                  <a:chExt cx="2657515" cy="724210"/>
                </a:xfrm>
              </p:grpSpPr>
              <p:sp>
                <p:nvSpPr>
                  <p:cNvPr id="73" name="Rounded Rectangle 13">
                    <a:extLst>
                      <a:ext uri="{FF2B5EF4-FFF2-40B4-BE49-F238E27FC236}">
                        <a16:creationId xmlns:a16="http://schemas.microsoft.com/office/drawing/2014/main" id="{966690CE-AD68-499D-AD5D-BDA0C47CA3E2}"/>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0CB37DFF-F887-4D35-8DA5-F760B47AABB5}"/>
                      </a:ext>
                    </a:extLst>
                  </p:cNvPr>
                  <p:cNvSpPr txBox="1"/>
                  <p:nvPr/>
                </p:nvSpPr>
                <p:spPr>
                  <a:xfrm>
                    <a:off x="7928981" y="3182467"/>
                    <a:ext cx="2657515" cy="711666"/>
                  </a:xfrm>
                  <a:prstGeom prst="rect">
                    <a:avLst/>
                  </a:prstGeom>
                  <a:noFill/>
                  <a:ln>
                    <a:noFill/>
                  </a:ln>
                </p:spPr>
                <p:txBody>
                  <a:bodyPr wrap="square" rtlCol="0">
                    <a:spAutoFit/>
                  </a:bodyPr>
                  <a:lstStyle/>
                  <a:p>
                    <a:pPr algn="ctr"/>
                    <a:r>
                      <a:rPr lang="en-US" sz="3200" b="1" dirty="0">
                        <a:latin typeface="Nunito" panose="00000500000000000000" pitchFamily="2" charset="0"/>
                      </a:rPr>
                      <a:t>$ 370</a:t>
                    </a:r>
                  </a:p>
                </p:txBody>
              </p:sp>
            </p:grpSp>
            <p:grpSp>
              <p:nvGrpSpPr>
                <p:cNvPr id="91" name="Group 90">
                  <a:extLst>
                    <a:ext uri="{FF2B5EF4-FFF2-40B4-BE49-F238E27FC236}">
                      <a16:creationId xmlns:a16="http://schemas.microsoft.com/office/drawing/2014/main" id="{C0B3B1B4-D32E-4A18-B4A2-EF5BDFF16CB5}"/>
                    </a:ext>
                  </a:extLst>
                </p:cNvPr>
                <p:cNvGrpSpPr/>
                <p:nvPr/>
              </p:nvGrpSpPr>
              <p:grpSpPr>
                <a:xfrm>
                  <a:off x="7641232" y="4302037"/>
                  <a:ext cx="2183675" cy="584775"/>
                  <a:chOff x="7928981" y="3169923"/>
                  <a:chExt cx="2657515" cy="711666"/>
                </a:xfrm>
              </p:grpSpPr>
              <p:sp>
                <p:nvSpPr>
                  <p:cNvPr id="93" name="Rounded Rectangle 13">
                    <a:extLst>
                      <a:ext uri="{FF2B5EF4-FFF2-40B4-BE49-F238E27FC236}">
                        <a16:creationId xmlns:a16="http://schemas.microsoft.com/office/drawing/2014/main" id="{57B03E10-1752-453E-8EBA-040F41421B3C}"/>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BBD42015-C572-495C-B900-880A818D6B73}"/>
                      </a:ext>
                    </a:extLst>
                  </p:cNvPr>
                  <p:cNvSpPr txBox="1"/>
                  <p:nvPr/>
                </p:nvSpPr>
                <p:spPr>
                  <a:xfrm>
                    <a:off x="7928981" y="3169923"/>
                    <a:ext cx="2657515" cy="711666"/>
                  </a:xfrm>
                  <a:prstGeom prst="rect">
                    <a:avLst/>
                  </a:prstGeom>
                  <a:noFill/>
                  <a:ln>
                    <a:noFill/>
                  </a:ln>
                </p:spPr>
                <p:txBody>
                  <a:bodyPr wrap="square" rtlCol="0">
                    <a:spAutoFit/>
                  </a:bodyPr>
                  <a:lstStyle/>
                  <a:p>
                    <a:pPr algn="ctr"/>
                    <a:r>
                      <a:rPr lang="en-US" sz="3200" b="1" dirty="0">
                        <a:latin typeface="Nunito" panose="00000500000000000000" pitchFamily="2" charset="0"/>
                      </a:rPr>
                      <a:t>$ 360</a:t>
                    </a:r>
                  </a:p>
                </p:txBody>
              </p:sp>
            </p:grpSp>
            <p:grpSp>
              <p:nvGrpSpPr>
                <p:cNvPr id="98" name="Group 97">
                  <a:extLst>
                    <a:ext uri="{FF2B5EF4-FFF2-40B4-BE49-F238E27FC236}">
                      <a16:creationId xmlns:a16="http://schemas.microsoft.com/office/drawing/2014/main" id="{605B7A4F-19FA-4E8A-ADEA-AF42602376CB}"/>
                    </a:ext>
                  </a:extLst>
                </p:cNvPr>
                <p:cNvGrpSpPr/>
                <p:nvPr/>
              </p:nvGrpSpPr>
              <p:grpSpPr>
                <a:xfrm>
                  <a:off x="7662210" y="4864574"/>
                  <a:ext cx="2183675" cy="598385"/>
                  <a:chOff x="7954512" y="3169923"/>
                  <a:chExt cx="2657515" cy="728229"/>
                </a:xfrm>
              </p:grpSpPr>
              <p:sp>
                <p:nvSpPr>
                  <p:cNvPr id="104" name="Rounded Rectangle 13">
                    <a:extLst>
                      <a:ext uri="{FF2B5EF4-FFF2-40B4-BE49-F238E27FC236}">
                        <a16:creationId xmlns:a16="http://schemas.microsoft.com/office/drawing/2014/main" id="{35B04B15-336D-40BC-B6D5-940C0EFD610D}"/>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0588DB6D-9C4C-4046-89CE-C351AB73A47A}"/>
                      </a:ext>
                    </a:extLst>
                  </p:cNvPr>
                  <p:cNvSpPr txBox="1"/>
                  <p:nvPr/>
                </p:nvSpPr>
                <p:spPr>
                  <a:xfrm>
                    <a:off x="7954512" y="3186486"/>
                    <a:ext cx="2657515" cy="711666"/>
                  </a:xfrm>
                  <a:prstGeom prst="rect">
                    <a:avLst/>
                  </a:prstGeom>
                  <a:noFill/>
                  <a:ln>
                    <a:noFill/>
                  </a:ln>
                </p:spPr>
                <p:txBody>
                  <a:bodyPr wrap="square" rtlCol="0">
                    <a:spAutoFit/>
                  </a:bodyPr>
                  <a:lstStyle/>
                  <a:p>
                    <a:pPr algn="ctr"/>
                    <a:r>
                      <a:rPr lang="en-US" sz="3200" b="1" dirty="0">
                        <a:latin typeface="Nunito" panose="00000500000000000000" pitchFamily="2" charset="0"/>
                      </a:rPr>
                      <a:t>$ 350</a:t>
                    </a:r>
                  </a:p>
                </p:txBody>
              </p:sp>
            </p:grpSp>
            <p:sp>
              <p:nvSpPr>
                <p:cNvPr id="100" name="TextBox 99">
                  <a:extLst>
                    <a:ext uri="{FF2B5EF4-FFF2-40B4-BE49-F238E27FC236}">
                      <a16:creationId xmlns:a16="http://schemas.microsoft.com/office/drawing/2014/main" id="{287BB0E4-F1F7-4B68-B9BF-3D54CDAD2E71}"/>
                    </a:ext>
                  </a:extLst>
                </p:cNvPr>
                <p:cNvSpPr txBox="1"/>
                <p:nvPr/>
              </p:nvSpPr>
              <p:spPr>
                <a:xfrm>
                  <a:off x="117537" y="5016793"/>
                  <a:ext cx="2183675" cy="252900"/>
                </a:xfrm>
                <a:prstGeom prst="rect">
                  <a:avLst/>
                </a:prstGeom>
                <a:noFill/>
                <a:ln>
                  <a:noFill/>
                </a:ln>
              </p:spPr>
              <p:txBody>
                <a:bodyPr wrap="square" rtlCol="0">
                  <a:spAutoFit/>
                </a:bodyPr>
                <a:lstStyle/>
                <a:p>
                  <a:pPr algn="ctr"/>
                  <a:r>
                    <a:rPr lang="en-US" sz="1400" dirty="0">
                      <a:latin typeface="Nunito" panose="00000500000000000000" pitchFamily="2" charset="0"/>
                    </a:rPr>
                    <a:t>1,200,000 MT</a:t>
                  </a:r>
                </a:p>
              </p:txBody>
            </p:sp>
            <p:sp>
              <p:nvSpPr>
                <p:cNvPr id="106" name="TextBox 105">
                  <a:extLst>
                    <a:ext uri="{FF2B5EF4-FFF2-40B4-BE49-F238E27FC236}">
                      <a16:creationId xmlns:a16="http://schemas.microsoft.com/office/drawing/2014/main" id="{9C25DDA0-35C1-45FE-BF6C-43D4E744CAD7}"/>
                    </a:ext>
                  </a:extLst>
                </p:cNvPr>
                <p:cNvSpPr txBox="1"/>
                <p:nvPr/>
              </p:nvSpPr>
              <p:spPr>
                <a:xfrm>
                  <a:off x="7704865" y="2409498"/>
                  <a:ext cx="2221428" cy="461665"/>
                </a:xfrm>
                <a:prstGeom prst="rect">
                  <a:avLst/>
                </a:prstGeom>
                <a:noFill/>
              </p:spPr>
              <p:txBody>
                <a:bodyPr wrap="square" rtlCol="0">
                  <a:spAutoFit/>
                </a:bodyPr>
                <a:lstStyle/>
                <a:p>
                  <a:r>
                    <a:rPr lang="en-US" sz="1200" dirty="0">
                      <a:solidFill>
                        <a:schemeClr val="accent4">
                          <a:lumMod val="40000"/>
                          <a:lumOff val="60000"/>
                        </a:schemeClr>
                      </a:solidFill>
                      <a:latin typeface="Century Gothic (Body)"/>
                    </a:rPr>
                    <a:t>VALUE BG REFERENT:</a:t>
                  </a:r>
                </a:p>
                <a:p>
                  <a:r>
                    <a:rPr lang="en-US" sz="1200" dirty="0">
                      <a:solidFill>
                        <a:schemeClr val="accent4">
                          <a:lumMod val="40000"/>
                          <a:lumOff val="60000"/>
                        </a:schemeClr>
                      </a:solidFill>
                      <a:latin typeface="Century Gothic (Body)"/>
                    </a:rPr>
                    <a:t>06 MONTHS CONTRACT</a:t>
                  </a:r>
                </a:p>
              </p:txBody>
            </p:sp>
            <p:cxnSp>
              <p:nvCxnSpPr>
                <p:cNvPr id="107" name="Straight Connector 106">
                  <a:extLst>
                    <a:ext uri="{FF2B5EF4-FFF2-40B4-BE49-F238E27FC236}">
                      <a16:creationId xmlns:a16="http://schemas.microsoft.com/office/drawing/2014/main" id="{D4F296EE-1FC0-4F84-8316-CB31FA09392F}"/>
                    </a:ext>
                  </a:extLst>
                </p:cNvPr>
                <p:cNvCxnSpPr>
                  <a:cxnSpLocks/>
                </p:cNvCxnSpPr>
                <p:nvPr/>
              </p:nvCxnSpPr>
              <p:spPr>
                <a:xfrm>
                  <a:off x="9984578" y="2383084"/>
                  <a:ext cx="0" cy="3103317"/>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grpSp>
          <p:sp>
            <p:nvSpPr>
              <p:cNvPr id="133" name="TextBox 132">
                <a:extLst>
                  <a:ext uri="{FF2B5EF4-FFF2-40B4-BE49-F238E27FC236}">
                    <a16:creationId xmlns:a16="http://schemas.microsoft.com/office/drawing/2014/main" id="{A0824F7B-3920-43D3-8606-1A804DE502F0}"/>
                  </a:ext>
                </a:extLst>
              </p:cNvPr>
              <p:cNvSpPr txBox="1"/>
              <p:nvPr/>
            </p:nvSpPr>
            <p:spPr>
              <a:xfrm>
                <a:off x="10045502" y="2429303"/>
                <a:ext cx="2221428" cy="461665"/>
              </a:xfrm>
              <a:prstGeom prst="rect">
                <a:avLst/>
              </a:prstGeom>
              <a:noFill/>
            </p:spPr>
            <p:txBody>
              <a:bodyPr wrap="square" rtlCol="0">
                <a:spAutoFit/>
              </a:bodyPr>
              <a:lstStyle/>
              <a:p>
                <a:r>
                  <a:rPr lang="en-US" sz="1200" dirty="0">
                    <a:solidFill>
                      <a:schemeClr val="accent4">
                        <a:lumMod val="40000"/>
                        <a:lumOff val="60000"/>
                      </a:schemeClr>
                    </a:solidFill>
                    <a:latin typeface="Century Gothic (Body)"/>
                  </a:rPr>
                  <a:t>VALUE BG REFERENT:</a:t>
                </a:r>
              </a:p>
              <a:p>
                <a:r>
                  <a:rPr lang="en-US" sz="1200" dirty="0">
                    <a:solidFill>
                      <a:schemeClr val="accent4">
                        <a:lumMod val="40000"/>
                        <a:lumOff val="60000"/>
                      </a:schemeClr>
                    </a:solidFill>
                    <a:latin typeface="Century Gothic (Body)"/>
                  </a:rPr>
                  <a:t>12 MONTHS CONTRACT</a:t>
                </a:r>
              </a:p>
            </p:txBody>
          </p:sp>
        </p:grpSp>
      </p:grpSp>
    </p:spTree>
    <p:extLst>
      <p:ext uri="{BB962C8B-B14F-4D97-AF65-F5344CB8AC3E}">
        <p14:creationId xmlns:p14="http://schemas.microsoft.com/office/powerpoint/2010/main" val="220151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SUGAR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28">
            <a:extLst>
              <a:ext uri="{FF2B5EF4-FFF2-40B4-BE49-F238E27FC236}">
                <a16:creationId xmlns:a16="http://schemas.microsoft.com/office/drawing/2014/main" id="{00E48DDB-09C8-4AEA-9833-BCF2CEEF93A8}"/>
              </a:ext>
            </a:extLst>
          </p:cNvPr>
          <p:cNvSpPr/>
          <p:nvPr/>
        </p:nvSpPr>
        <p:spPr>
          <a:xfrm>
            <a:off x="1360973" y="2207481"/>
            <a:ext cx="8982806" cy="697389"/>
          </a:xfrm>
          <a:prstGeom prst="roundRect">
            <a:avLst/>
          </a:prstGeom>
          <a:solidFill>
            <a:srgbClr val="F2F2F2">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BC4CEE8F-296D-4EB5-894D-22153C446785}"/>
              </a:ext>
            </a:extLst>
          </p:cNvPr>
          <p:cNvSpPr txBox="1"/>
          <p:nvPr/>
        </p:nvSpPr>
        <p:spPr>
          <a:xfrm>
            <a:off x="1559177" y="2401433"/>
            <a:ext cx="2524308"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SPOT VOLUME (MT)</a:t>
            </a:r>
          </a:p>
        </p:txBody>
      </p:sp>
      <p:cxnSp>
        <p:nvCxnSpPr>
          <p:cNvPr id="66" name="Straight Connector 65">
            <a:extLst>
              <a:ext uri="{FF2B5EF4-FFF2-40B4-BE49-F238E27FC236}">
                <a16:creationId xmlns:a16="http://schemas.microsoft.com/office/drawing/2014/main" id="{1C78E42A-03A1-49C9-BF9F-93592EF913D5}"/>
              </a:ext>
            </a:extLst>
          </p:cNvPr>
          <p:cNvCxnSpPr>
            <a:cxnSpLocks/>
          </p:cNvCxnSpPr>
          <p:nvPr/>
        </p:nvCxnSpPr>
        <p:spPr>
          <a:xfrm>
            <a:off x="1420866" y="3011933"/>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82DAC3D-EB03-445F-8D91-4B4F95A48D63}"/>
              </a:ext>
            </a:extLst>
          </p:cNvPr>
          <p:cNvGrpSpPr/>
          <p:nvPr/>
        </p:nvGrpSpPr>
        <p:grpSpPr>
          <a:xfrm>
            <a:off x="1040973" y="3169923"/>
            <a:ext cx="9614716" cy="651474"/>
            <a:chOff x="1040973" y="3169923"/>
            <a:chExt cx="9614716" cy="651474"/>
          </a:xfrm>
        </p:grpSpPr>
        <p:grpSp>
          <p:nvGrpSpPr>
            <p:cNvPr id="24" name="Group 23">
              <a:extLst>
                <a:ext uri="{FF2B5EF4-FFF2-40B4-BE49-F238E27FC236}">
                  <a16:creationId xmlns:a16="http://schemas.microsoft.com/office/drawing/2014/main" id="{2AAC204A-A762-451A-8976-91DE5FCA1F91}"/>
                </a:ext>
              </a:extLst>
            </p:cNvPr>
            <p:cNvGrpSpPr/>
            <p:nvPr/>
          </p:nvGrpSpPr>
          <p:grpSpPr>
            <a:xfrm>
              <a:off x="1040973" y="3175416"/>
              <a:ext cx="2657515" cy="617903"/>
              <a:chOff x="1040973" y="3175416"/>
              <a:chExt cx="2657515" cy="617903"/>
            </a:xfrm>
          </p:grpSpPr>
          <p:sp>
            <p:nvSpPr>
              <p:cNvPr id="74" name="Rounded Rectangle 13">
                <a:extLst>
                  <a:ext uri="{FF2B5EF4-FFF2-40B4-BE49-F238E27FC236}">
                    <a16:creationId xmlns:a16="http://schemas.microsoft.com/office/drawing/2014/main" id="{FE769D20-86A9-429A-BA36-4E85F2208AC8}"/>
                  </a:ext>
                </a:extLst>
              </p:cNvPr>
              <p:cNvSpPr/>
              <p:nvPr/>
            </p:nvSpPr>
            <p:spPr>
              <a:xfrm>
                <a:off x="1360973"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578258E0-60C5-4829-9D12-A90B32200318}"/>
                  </a:ext>
                </a:extLst>
              </p:cNvPr>
              <p:cNvSpPr txBox="1"/>
              <p:nvPr/>
            </p:nvSpPr>
            <p:spPr>
              <a:xfrm>
                <a:off x="1040973" y="335660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12,500 MT</a:t>
                </a:r>
              </a:p>
            </p:txBody>
          </p:sp>
        </p:grpSp>
        <p:grpSp>
          <p:nvGrpSpPr>
            <p:cNvPr id="23" name="Group 22">
              <a:extLst>
                <a:ext uri="{FF2B5EF4-FFF2-40B4-BE49-F238E27FC236}">
                  <a16:creationId xmlns:a16="http://schemas.microsoft.com/office/drawing/2014/main" id="{0DC3F075-F77E-40E4-A433-95711037740A}"/>
                </a:ext>
              </a:extLst>
            </p:cNvPr>
            <p:cNvGrpSpPr/>
            <p:nvPr/>
          </p:nvGrpSpPr>
          <p:grpSpPr>
            <a:xfrm>
              <a:off x="4519573" y="3175416"/>
              <a:ext cx="2657515" cy="617903"/>
              <a:chOff x="4519573" y="3175416"/>
              <a:chExt cx="2657515" cy="617903"/>
            </a:xfrm>
          </p:grpSpPr>
          <p:sp>
            <p:nvSpPr>
              <p:cNvPr id="76" name="Rounded Rectangle 13">
                <a:extLst>
                  <a:ext uri="{FF2B5EF4-FFF2-40B4-BE49-F238E27FC236}">
                    <a16:creationId xmlns:a16="http://schemas.microsoft.com/office/drawing/2014/main" id="{013A5897-0621-48D7-B9B4-9DDB7597EBBC}"/>
                  </a:ext>
                </a:extLst>
              </p:cNvPr>
              <p:cNvSpPr/>
              <p:nvPr/>
            </p:nvSpPr>
            <p:spPr>
              <a:xfrm>
                <a:off x="4839573"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32AF5FF5-6EE5-45B6-87AC-B5774C27362E}"/>
                  </a:ext>
                </a:extLst>
              </p:cNvPr>
              <p:cNvSpPr txBox="1"/>
              <p:nvPr/>
            </p:nvSpPr>
            <p:spPr>
              <a:xfrm>
                <a:off x="4519573" y="335660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01 SHIPMENT</a:t>
                </a:r>
              </a:p>
            </p:txBody>
          </p:sp>
        </p:grpSp>
        <p:grpSp>
          <p:nvGrpSpPr>
            <p:cNvPr id="18" name="Group 17">
              <a:extLst>
                <a:ext uri="{FF2B5EF4-FFF2-40B4-BE49-F238E27FC236}">
                  <a16:creationId xmlns:a16="http://schemas.microsoft.com/office/drawing/2014/main" id="{A9BA8C31-F487-4509-99BB-29F0B42E40C5}"/>
                </a:ext>
              </a:extLst>
            </p:cNvPr>
            <p:cNvGrpSpPr/>
            <p:nvPr/>
          </p:nvGrpSpPr>
          <p:grpSpPr>
            <a:xfrm>
              <a:off x="7998174" y="3169923"/>
              <a:ext cx="2657515" cy="651474"/>
              <a:chOff x="7998174" y="3169923"/>
              <a:chExt cx="2657515" cy="651474"/>
            </a:xfrm>
          </p:grpSpPr>
          <p:sp>
            <p:nvSpPr>
              <p:cNvPr id="78" name="Rounded Rectangle 13">
                <a:extLst>
                  <a:ext uri="{FF2B5EF4-FFF2-40B4-BE49-F238E27FC236}">
                    <a16:creationId xmlns:a16="http://schemas.microsoft.com/office/drawing/2014/main" id="{F3D95277-ED27-4DEC-9347-8BD067BA4288}"/>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C08238B-CE4D-428E-9EC0-8A1251B17328}"/>
                  </a:ext>
                </a:extLst>
              </p:cNvPr>
              <p:cNvSpPr txBox="1"/>
              <p:nvPr/>
            </p:nvSpPr>
            <p:spPr>
              <a:xfrm>
                <a:off x="7998174" y="3236622"/>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$ 440</a:t>
                </a:r>
              </a:p>
            </p:txBody>
          </p:sp>
        </p:grpSp>
      </p:grpSp>
      <p:grpSp>
        <p:nvGrpSpPr>
          <p:cNvPr id="17" name="Group 16">
            <a:extLst>
              <a:ext uri="{FF2B5EF4-FFF2-40B4-BE49-F238E27FC236}">
                <a16:creationId xmlns:a16="http://schemas.microsoft.com/office/drawing/2014/main" id="{FC4D458F-965B-4FAD-9426-79370546F44E}"/>
              </a:ext>
            </a:extLst>
          </p:cNvPr>
          <p:cNvGrpSpPr/>
          <p:nvPr/>
        </p:nvGrpSpPr>
        <p:grpSpPr>
          <a:xfrm>
            <a:off x="1040973" y="3875056"/>
            <a:ext cx="9294717" cy="623396"/>
            <a:chOff x="1040973" y="3992967"/>
            <a:chExt cx="9294717" cy="623396"/>
          </a:xfrm>
        </p:grpSpPr>
        <p:grpSp>
          <p:nvGrpSpPr>
            <p:cNvPr id="16" name="Group 15">
              <a:extLst>
                <a:ext uri="{FF2B5EF4-FFF2-40B4-BE49-F238E27FC236}">
                  <a16:creationId xmlns:a16="http://schemas.microsoft.com/office/drawing/2014/main" id="{A5901BF9-3BA2-4823-998C-4DFC4BA17D82}"/>
                </a:ext>
              </a:extLst>
            </p:cNvPr>
            <p:cNvGrpSpPr/>
            <p:nvPr/>
          </p:nvGrpSpPr>
          <p:grpSpPr>
            <a:xfrm>
              <a:off x="1040973" y="3998460"/>
              <a:ext cx="2657515" cy="617903"/>
              <a:chOff x="1040973" y="3998460"/>
              <a:chExt cx="2657515" cy="617903"/>
            </a:xfrm>
          </p:grpSpPr>
          <p:sp>
            <p:nvSpPr>
              <p:cNvPr id="80" name="Rounded Rectangle 13">
                <a:extLst>
                  <a:ext uri="{FF2B5EF4-FFF2-40B4-BE49-F238E27FC236}">
                    <a16:creationId xmlns:a16="http://schemas.microsoft.com/office/drawing/2014/main" id="{3F8E199F-9CE0-4FF7-A9E6-1B5479944DE3}"/>
                  </a:ext>
                </a:extLst>
              </p:cNvPr>
              <p:cNvSpPr/>
              <p:nvPr/>
            </p:nvSpPr>
            <p:spPr>
              <a:xfrm>
                <a:off x="1360973"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50FB8A6-D507-4E9D-8172-10E61CF8DCC5}"/>
                  </a:ext>
                </a:extLst>
              </p:cNvPr>
              <p:cNvSpPr txBox="1"/>
              <p:nvPr/>
            </p:nvSpPr>
            <p:spPr>
              <a:xfrm>
                <a:off x="1040973" y="4179644"/>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25,000 MT</a:t>
                </a:r>
              </a:p>
            </p:txBody>
          </p:sp>
        </p:grpSp>
        <p:grpSp>
          <p:nvGrpSpPr>
            <p:cNvPr id="15" name="Group 14">
              <a:extLst>
                <a:ext uri="{FF2B5EF4-FFF2-40B4-BE49-F238E27FC236}">
                  <a16:creationId xmlns:a16="http://schemas.microsoft.com/office/drawing/2014/main" id="{0C57A0BF-1305-4EC7-B78E-B02506B79804}"/>
                </a:ext>
              </a:extLst>
            </p:cNvPr>
            <p:cNvGrpSpPr/>
            <p:nvPr/>
          </p:nvGrpSpPr>
          <p:grpSpPr>
            <a:xfrm>
              <a:off x="4519573" y="3998460"/>
              <a:ext cx="2657515" cy="617903"/>
              <a:chOff x="4519573" y="3998460"/>
              <a:chExt cx="2657515" cy="617903"/>
            </a:xfrm>
          </p:grpSpPr>
          <p:sp>
            <p:nvSpPr>
              <p:cNvPr id="82" name="Rounded Rectangle 13">
                <a:extLst>
                  <a:ext uri="{FF2B5EF4-FFF2-40B4-BE49-F238E27FC236}">
                    <a16:creationId xmlns:a16="http://schemas.microsoft.com/office/drawing/2014/main" id="{FA09CA98-8A44-4C4B-AD67-E582DA14F7FB}"/>
                  </a:ext>
                </a:extLst>
              </p:cNvPr>
              <p:cNvSpPr/>
              <p:nvPr/>
            </p:nvSpPr>
            <p:spPr>
              <a:xfrm>
                <a:off x="4839573"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73E8881F-FAB1-4E08-AA5B-6F95EEBCE5CE}"/>
                  </a:ext>
                </a:extLst>
              </p:cNvPr>
              <p:cNvSpPr txBox="1"/>
              <p:nvPr/>
            </p:nvSpPr>
            <p:spPr>
              <a:xfrm>
                <a:off x="4519573" y="4061591"/>
                <a:ext cx="2657515" cy="461665"/>
              </a:xfrm>
              <a:prstGeom prst="rect">
                <a:avLst/>
              </a:prstGeom>
              <a:noFill/>
              <a:ln>
                <a:noFill/>
              </a:ln>
            </p:spPr>
            <p:txBody>
              <a:bodyPr wrap="square" rtlCol="0">
                <a:spAutoFit/>
              </a:bodyPr>
              <a:lstStyle/>
              <a:p>
                <a:pPr algn="ctr"/>
                <a:r>
                  <a:rPr lang="en-US" sz="1200" dirty="0">
                    <a:latin typeface="Nunito" panose="00000500000000000000" pitchFamily="2" charset="0"/>
                  </a:rPr>
                  <a:t>FROM 01 OR 02 </a:t>
                </a:r>
              </a:p>
              <a:p>
                <a:pPr algn="ctr"/>
                <a:r>
                  <a:rPr lang="en-US" sz="1200" dirty="0">
                    <a:latin typeface="Nunito" panose="00000500000000000000" pitchFamily="2" charset="0"/>
                  </a:rPr>
                  <a:t>SHIPMENTS EACH 15 DAYS</a:t>
                </a:r>
              </a:p>
            </p:txBody>
          </p:sp>
        </p:grpSp>
        <p:sp>
          <p:nvSpPr>
            <p:cNvPr id="84" name="Rounded Rectangle 13">
              <a:extLst>
                <a:ext uri="{FF2B5EF4-FFF2-40B4-BE49-F238E27FC236}">
                  <a16:creationId xmlns:a16="http://schemas.microsoft.com/office/drawing/2014/main" id="{27D400CF-4E74-4DA7-8B02-63D2AEFEA386}"/>
                </a:ext>
              </a:extLst>
            </p:cNvPr>
            <p:cNvSpPr/>
            <p:nvPr/>
          </p:nvSpPr>
          <p:spPr>
            <a:xfrm>
              <a:off x="8318174" y="3992967"/>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28F3BDB-9BE4-48E5-9B38-D84428C2490D}"/>
              </a:ext>
            </a:extLst>
          </p:cNvPr>
          <p:cNvGrpSpPr/>
          <p:nvPr/>
        </p:nvGrpSpPr>
        <p:grpSpPr>
          <a:xfrm>
            <a:off x="1040973" y="4581536"/>
            <a:ext cx="9294717" cy="623396"/>
            <a:chOff x="1040973" y="4699447"/>
            <a:chExt cx="9294717" cy="623396"/>
          </a:xfrm>
        </p:grpSpPr>
        <p:grpSp>
          <p:nvGrpSpPr>
            <p:cNvPr id="12" name="Group 11">
              <a:extLst>
                <a:ext uri="{FF2B5EF4-FFF2-40B4-BE49-F238E27FC236}">
                  <a16:creationId xmlns:a16="http://schemas.microsoft.com/office/drawing/2014/main" id="{2457B8B8-7174-4626-912A-E75F2D307002}"/>
                </a:ext>
              </a:extLst>
            </p:cNvPr>
            <p:cNvGrpSpPr/>
            <p:nvPr/>
          </p:nvGrpSpPr>
          <p:grpSpPr>
            <a:xfrm>
              <a:off x="1040973" y="4704940"/>
              <a:ext cx="2657515" cy="617903"/>
              <a:chOff x="1040973" y="4822055"/>
              <a:chExt cx="2657515" cy="617903"/>
            </a:xfrm>
          </p:grpSpPr>
          <p:sp>
            <p:nvSpPr>
              <p:cNvPr id="86" name="Rounded Rectangle 13">
                <a:extLst>
                  <a:ext uri="{FF2B5EF4-FFF2-40B4-BE49-F238E27FC236}">
                    <a16:creationId xmlns:a16="http://schemas.microsoft.com/office/drawing/2014/main" id="{368AB65C-8ABE-4913-8A14-5FD6D94E7042}"/>
                  </a:ext>
                </a:extLst>
              </p:cNvPr>
              <p:cNvSpPr/>
              <p:nvPr/>
            </p:nvSpPr>
            <p:spPr>
              <a:xfrm>
                <a:off x="1360973" y="4822055"/>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017833C3-DAD9-45B6-8D2F-DAB2C812100C}"/>
                  </a:ext>
                </a:extLst>
              </p:cNvPr>
              <p:cNvSpPr txBox="1"/>
              <p:nvPr/>
            </p:nvSpPr>
            <p:spPr>
              <a:xfrm>
                <a:off x="1040973" y="500324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50,000 MT</a:t>
                </a:r>
              </a:p>
            </p:txBody>
          </p:sp>
        </p:grpSp>
        <p:grpSp>
          <p:nvGrpSpPr>
            <p:cNvPr id="11" name="Group 10">
              <a:extLst>
                <a:ext uri="{FF2B5EF4-FFF2-40B4-BE49-F238E27FC236}">
                  <a16:creationId xmlns:a16="http://schemas.microsoft.com/office/drawing/2014/main" id="{4073BB76-5691-4F35-A121-E6AC241CE15B}"/>
                </a:ext>
              </a:extLst>
            </p:cNvPr>
            <p:cNvGrpSpPr/>
            <p:nvPr/>
          </p:nvGrpSpPr>
          <p:grpSpPr>
            <a:xfrm>
              <a:off x="4519573" y="4704940"/>
              <a:ext cx="2657515" cy="617903"/>
              <a:chOff x="4519573" y="4822055"/>
              <a:chExt cx="2657515" cy="617903"/>
            </a:xfrm>
          </p:grpSpPr>
          <p:sp>
            <p:nvSpPr>
              <p:cNvPr id="88" name="Rounded Rectangle 13">
                <a:extLst>
                  <a:ext uri="{FF2B5EF4-FFF2-40B4-BE49-F238E27FC236}">
                    <a16:creationId xmlns:a16="http://schemas.microsoft.com/office/drawing/2014/main" id="{4A5950FC-7E0E-4087-A3CC-B5E764D0327C}"/>
                  </a:ext>
                </a:extLst>
              </p:cNvPr>
              <p:cNvSpPr/>
              <p:nvPr/>
            </p:nvSpPr>
            <p:spPr>
              <a:xfrm>
                <a:off x="4839573" y="4822055"/>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34F7033-BDAE-448C-9C10-D5622F11EE39}"/>
                  </a:ext>
                </a:extLst>
              </p:cNvPr>
              <p:cNvSpPr txBox="1"/>
              <p:nvPr/>
            </p:nvSpPr>
            <p:spPr>
              <a:xfrm>
                <a:off x="4519573" y="4885915"/>
                <a:ext cx="2657515" cy="523220"/>
              </a:xfrm>
              <a:prstGeom prst="rect">
                <a:avLst/>
              </a:prstGeom>
              <a:noFill/>
              <a:ln>
                <a:noFill/>
              </a:ln>
            </p:spPr>
            <p:txBody>
              <a:bodyPr wrap="square" rtlCol="0">
                <a:spAutoFit/>
              </a:bodyPr>
              <a:lstStyle/>
              <a:p>
                <a:pPr algn="ctr"/>
                <a:r>
                  <a:rPr lang="en-US" sz="1400" dirty="0">
                    <a:latin typeface="Nunito" panose="00000500000000000000" pitchFamily="2" charset="0"/>
                  </a:rPr>
                  <a:t>02 SHI PMENTS </a:t>
                </a:r>
              </a:p>
              <a:p>
                <a:pPr algn="ctr"/>
                <a:r>
                  <a:rPr lang="en-US" sz="1400" dirty="0">
                    <a:latin typeface="Nunito" panose="00000500000000000000" pitchFamily="2" charset="0"/>
                  </a:rPr>
                  <a:t>EACH 15 DAYS</a:t>
                </a:r>
              </a:p>
            </p:txBody>
          </p:sp>
        </p:grpSp>
        <p:sp>
          <p:nvSpPr>
            <p:cNvPr id="90" name="Rounded Rectangle 13">
              <a:extLst>
                <a:ext uri="{FF2B5EF4-FFF2-40B4-BE49-F238E27FC236}">
                  <a16:creationId xmlns:a16="http://schemas.microsoft.com/office/drawing/2014/main" id="{594B3EDB-B88A-4222-8ECA-3AFEFCD3A31B}"/>
                </a:ext>
              </a:extLst>
            </p:cNvPr>
            <p:cNvSpPr/>
            <p:nvPr/>
          </p:nvSpPr>
          <p:spPr>
            <a:xfrm>
              <a:off x="8318174" y="4699447"/>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cxnSp>
        <p:nvCxnSpPr>
          <p:cNvPr id="92" name="Straight Connector 91">
            <a:extLst>
              <a:ext uri="{FF2B5EF4-FFF2-40B4-BE49-F238E27FC236}">
                <a16:creationId xmlns:a16="http://schemas.microsoft.com/office/drawing/2014/main" id="{4A68F207-04EB-4276-BA35-C199F5A8BB0A}"/>
              </a:ext>
            </a:extLst>
          </p:cNvPr>
          <p:cNvCxnSpPr>
            <a:cxnSpLocks/>
          </p:cNvCxnSpPr>
          <p:nvPr/>
        </p:nvCxnSpPr>
        <p:spPr>
          <a:xfrm>
            <a:off x="4083485" y="2213105"/>
            <a:ext cx="0" cy="3578907"/>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A75FC3D-A444-4F44-A198-63780A1501E1}"/>
              </a:ext>
            </a:extLst>
          </p:cNvPr>
          <p:cNvCxnSpPr>
            <a:cxnSpLocks/>
          </p:cNvCxnSpPr>
          <p:nvPr/>
        </p:nvCxnSpPr>
        <p:spPr>
          <a:xfrm>
            <a:off x="7575398" y="2213105"/>
            <a:ext cx="0" cy="3702355"/>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CF45BAA-19AD-4F23-B956-6F0DED205EA8}"/>
              </a:ext>
            </a:extLst>
          </p:cNvPr>
          <p:cNvSpPr txBox="1"/>
          <p:nvPr/>
        </p:nvSpPr>
        <p:spPr>
          <a:xfrm>
            <a:off x="4699566" y="2393523"/>
            <a:ext cx="2703460"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VOLUME (MT/ DELIVERY</a:t>
            </a:r>
          </a:p>
        </p:txBody>
      </p:sp>
      <p:sp>
        <p:nvSpPr>
          <p:cNvPr id="96" name="TextBox 95">
            <a:extLst>
              <a:ext uri="{FF2B5EF4-FFF2-40B4-BE49-F238E27FC236}">
                <a16:creationId xmlns:a16="http://schemas.microsoft.com/office/drawing/2014/main" id="{B0B0A2F2-902F-4309-9D82-5ACBC84D86D8}"/>
              </a:ext>
            </a:extLst>
          </p:cNvPr>
          <p:cNvSpPr txBox="1"/>
          <p:nvPr/>
        </p:nvSpPr>
        <p:spPr>
          <a:xfrm>
            <a:off x="7886317" y="2369848"/>
            <a:ext cx="2703460"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PRICE PER METRIC TONS</a:t>
            </a:r>
          </a:p>
        </p:txBody>
      </p:sp>
      <p:grpSp>
        <p:nvGrpSpPr>
          <p:cNvPr id="9" name="Group 8">
            <a:extLst>
              <a:ext uri="{FF2B5EF4-FFF2-40B4-BE49-F238E27FC236}">
                <a16:creationId xmlns:a16="http://schemas.microsoft.com/office/drawing/2014/main" id="{4B0DD25E-722C-472C-A10B-51F9C66D5885}"/>
              </a:ext>
            </a:extLst>
          </p:cNvPr>
          <p:cNvGrpSpPr/>
          <p:nvPr/>
        </p:nvGrpSpPr>
        <p:grpSpPr>
          <a:xfrm>
            <a:off x="1040973" y="5297557"/>
            <a:ext cx="9294717" cy="623396"/>
            <a:chOff x="1040973" y="5532583"/>
            <a:chExt cx="9294717" cy="623396"/>
          </a:xfrm>
        </p:grpSpPr>
        <p:sp>
          <p:nvSpPr>
            <p:cNvPr id="99" name="Rounded Rectangle 13">
              <a:extLst>
                <a:ext uri="{FF2B5EF4-FFF2-40B4-BE49-F238E27FC236}">
                  <a16:creationId xmlns:a16="http://schemas.microsoft.com/office/drawing/2014/main" id="{B1CB10BD-9F09-4E13-8BFF-0EFB03CD67CE}"/>
                </a:ext>
              </a:extLst>
            </p:cNvPr>
            <p:cNvSpPr/>
            <p:nvPr/>
          </p:nvSpPr>
          <p:spPr>
            <a:xfrm>
              <a:off x="1360973" y="553807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287BB0E4-F1F7-4B68-B9BF-3D54CDAD2E71}"/>
                </a:ext>
              </a:extLst>
            </p:cNvPr>
            <p:cNvSpPr txBox="1"/>
            <p:nvPr/>
          </p:nvSpPr>
          <p:spPr>
            <a:xfrm>
              <a:off x="1040973" y="5719261"/>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100,000 MT</a:t>
              </a:r>
            </a:p>
          </p:txBody>
        </p:sp>
        <p:sp>
          <p:nvSpPr>
            <p:cNvPr id="101" name="Rounded Rectangle 13">
              <a:extLst>
                <a:ext uri="{FF2B5EF4-FFF2-40B4-BE49-F238E27FC236}">
                  <a16:creationId xmlns:a16="http://schemas.microsoft.com/office/drawing/2014/main" id="{FA0C5EC0-FC77-4AB0-A999-54EE592B6858}"/>
                </a:ext>
              </a:extLst>
            </p:cNvPr>
            <p:cNvSpPr/>
            <p:nvPr/>
          </p:nvSpPr>
          <p:spPr>
            <a:xfrm>
              <a:off x="4839573" y="553807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FFF7BEEB-F399-43FB-AB7D-A36681F1F696}"/>
                </a:ext>
              </a:extLst>
            </p:cNvPr>
            <p:cNvSpPr txBox="1"/>
            <p:nvPr/>
          </p:nvSpPr>
          <p:spPr>
            <a:xfrm>
              <a:off x="4519573" y="5627266"/>
              <a:ext cx="2657515" cy="523220"/>
            </a:xfrm>
            <a:prstGeom prst="rect">
              <a:avLst/>
            </a:prstGeom>
            <a:noFill/>
            <a:ln>
              <a:noFill/>
            </a:ln>
          </p:spPr>
          <p:txBody>
            <a:bodyPr wrap="square" rtlCol="0">
              <a:spAutoFit/>
            </a:bodyPr>
            <a:lstStyle/>
            <a:p>
              <a:pPr algn="ctr"/>
              <a:r>
                <a:rPr lang="en-US" sz="1400" dirty="0">
                  <a:latin typeface="Nunito" panose="00000500000000000000" pitchFamily="2" charset="0"/>
                </a:rPr>
                <a:t>FROM 04 SHIPMENTS </a:t>
              </a:r>
            </a:p>
            <a:p>
              <a:pPr algn="ctr"/>
              <a:r>
                <a:rPr lang="en-US" sz="1400" dirty="0">
                  <a:latin typeface="Nunito" panose="00000500000000000000" pitchFamily="2" charset="0"/>
                </a:rPr>
                <a:t>EACH 15 DAYS</a:t>
              </a:r>
            </a:p>
          </p:txBody>
        </p:sp>
        <p:sp>
          <p:nvSpPr>
            <p:cNvPr id="103" name="Rounded Rectangle 13">
              <a:extLst>
                <a:ext uri="{FF2B5EF4-FFF2-40B4-BE49-F238E27FC236}">
                  <a16:creationId xmlns:a16="http://schemas.microsoft.com/office/drawing/2014/main" id="{C49B8100-E56B-4A4C-9D7F-A6248EA3105C}"/>
                </a:ext>
              </a:extLst>
            </p:cNvPr>
            <p:cNvSpPr/>
            <p:nvPr/>
          </p:nvSpPr>
          <p:spPr>
            <a:xfrm>
              <a:off x="8318174" y="553258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143" name="TextBox 142">
            <a:extLst>
              <a:ext uri="{FF2B5EF4-FFF2-40B4-BE49-F238E27FC236}">
                <a16:creationId xmlns:a16="http://schemas.microsoft.com/office/drawing/2014/main" id="{8536CC18-B5AD-415A-A9B3-79C899BFDC4A}"/>
              </a:ext>
            </a:extLst>
          </p:cNvPr>
          <p:cNvSpPr txBox="1"/>
          <p:nvPr/>
        </p:nvSpPr>
        <p:spPr>
          <a:xfrm>
            <a:off x="7998174" y="3919515"/>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$ 430</a:t>
            </a:r>
          </a:p>
        </p:txBody>
      </p:sp>
      <p:sp>
        <p:nvSpPr>
          <p:cNvPr id="144" name="TextBox 143">
            <a:extLst>
              <a:ext uri="{FF2B5EF4-FFF2-40B4-BE49-F238E27FC236}">
                <a16:creationId xmlns:a16="http://schemas.microsoft.com/office/drawing/2014/main" id="{8442E27E-FD46-4431-AE6C-4ECE757F489D}"/>
              </a:ext>
            </a:extLst>
          </p:cNvPr>
          <p:cNvSpPr txBox="1"/>
          <p:nvPr/>
        </p:nvSpPr>
        <p:spPr>
          <a:xfrm>
            <a:off x="7998174" y="4627594"/>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$ 420</a:t>
            </a:r>
          </a:p>
        </p:txBody>
      </p:sp>
      <p:sp>
        <p:nvSpPr>
          <p:cNvPr id="145" name="TextBox 144">
            <a:extLst>
              <a:ext uri="{FF2B5EF4-FFF2-40B4-BE49-F238E27FC236}">
                <a16:creationId xmlns:a16="http://schemas.microsoft.com/office/drawing/2014/main" id="{0DB48C9E-202A-4869-A7CF-EDCD1286AD51}"/>
              </a:ext>
            </a:extLst>
          </p:cNvPr>
          <p:cNvSpPr txBox="1"/>
          <p:nvPr/>
        </p:nvSpPr>
        <p:spPr>
          <a:xfrm>
            <a:off x="8011485" y="5360960"/>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$ 410</a:t>
            </a:r>
          </a:p>
        </p:txBody>
      </p:sp>
    </p:spTree>
    <p:extLst>
      <p:ext uri="{BB962C8B-B14F-4D97-AF65-F5344CB8AC3E}">
        <p14:creationId xmlns:p14="http://schemas.microsoft.com/office/powerpoint/2010/main" val="206313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SUGAR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4EBD584-FF58-48CE-9DC6-B1FA1914B06B}"/>
              </a:ext>
            </a:extLst>
          </p:cNvPr>
          <p:cNvGrpSpPr/>
          <p:nvPr/>
        </p:nvGrpSpPr>
        <p:grpSpPr>
          <a:xfrm>
            <a:off x="1040973" y="2767332"/>
            <a:ext cx="9614716" cy="3004888"/>
            <a:chOff x="1040973" y="2207481"/>
            <a:chExt cx="9614716" cy="3004888"/>
          </a:xfrm>
        </p:grpSpPr>
        <p:sp>
          <p:nvSpPr>
            <p:cNvPr id="64" name="Rounded Rectangle 28">
              <a:extLst>
                <a:ext uri="{FF2B5EF4-FFF2-40B4-BE49-F238E27FC236}">
                  <a16:creationId xmlns:a16="http://schemas.microsoft.com/office/drawing/2014/main" id="{00E48DDB-09C8-4AEA-9833-BCF2CEEF93A8}"/>
                </a:ext>
              </a:extLst>
            </p:cNvPr>
            <p:cNvSpPr/>
            <p:nvPr/>
          </p:nvSpPr>
          <p:spPr>
            <a:xfrm>
              <a:off x="1360973" y="2207481"/>
              <a:ext cx="8982806" cy="697389"/>
            </a:xfrm>
            <a:prstGeom prst="roundRect">
              <a:avLst/>
            </a:prstGeom>
            <a:solidFill>
              <a:srgbClr val="F2F2F2">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BC4CEE8F-296D-4EB5-894D-22153C446785}"/>
                </a:ext>
              </a:extLst>
            </p:cNvPr>
            <p:cNvSpPr txBox="1"/>
            <p:nvPr/>
          </p:nvSpPr>
          <p:spPr>
            <a:xfrm>
              <a:off x="1559177" y="2401433"/>
              <a:ext cx="2524308"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SPOT VOLUME (MT)</a:t>
              </a:r>
            </a:p>
          </p:txBody>
        </p:sp>
        <p:cxnSp>
          <p:nvCxnSpPr>
            <p:cNvPr id="66" name="Straight Connector 65">
              <a:extLst>
                <a:ext uri="{FF2B5EF4-FFF2-40B4-BE49-F238E27FC236}">
                  <a16:creationId xmlns:a16="http://schemas.microsoft.com/office/drawing/2014/main" id="{1C78E42A-03A1-49C9-BF9F-93592EF913D5}"/>
                </a:ext>
              </a:extLst>
            </p:cNvPr>
            <p:cNvCxnSpPr>
              <a:cxnSpLocks/>
            </p:cNvCxnSpPr>
            <p:nvPr/>
          </p:nvCxnSpPr>
          <p:spPr>
            <a:xfrm>
              <a:off x="1420866" y="3011933"/>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82DAC3D-EB03-445F-8D91-4B4F95A48D63}"/>
                </a:ext>
              </a:extLst>
            </p:cNvPr>
            <p:cNvGrpSpPr/>
            <p:nvPr/>
          </p:nvGrpSpPr>
          <p:grpSpPr>
            <a:xfrm>
              <a:off x="1040973" y="3169923"/>
              <a:ext cx="9614716" cy="651474"/>
              <a:chOff x="1040973" y="3169923"/>
              <a:chExt cx="9614716" cy="651474"/>
            </a:xfrm>
          </p:grpSpPr>
          <p:grpSp>
            <p:nvGrpSpPr>
              <p:cNvPr id="24" name="Group 23">
                <a:extLst>
                  <a:ext uri="{FF2B5EF4-FFF2-40B4-BE49-F238E27FC236}">
                    <a16:creationId xmlns:a16="http://schemas.microsoft.com/office/drawing/2014/main" id="{2AAC204A-A762-451A-8976-91DE5FCA1F91}"/>
                  </a:ext>
                </a:extLst>
              </p:cNvPr>
              <p:cNvGrpSpPr/>
              <p:nvPr/>
            </p:nvGrpSpPr>
            <p:grpSpPr>
              <a:xfrm>
                <a:off x="1040973" y="3175416"/>
                <a:ext cx="2657515" cy="617903"/>
                <a:chOff x="1040973" y="3175416"/>
                <a:chExt cx="2657515" cy="617903"/>
              </a:xfrm>
            </p:grpSpPr>
            <p:sp>
              <p:nvSpPr>
                <p:cNvPr id="74" name="Rounded Rectangle 13">
                  <a:extLst>
                    <a:ext uri="{FF2B5EF4-FFF2-40B4-BE49-F238E27FC236}">
                      <a16:creationId xmlns:a16="http://schemas.microsoft.com/office/drawing/2014/main" id="{FE769D20-86A9-429A-BA36-4E85F2208AC8}"/>
                    </a:ext>
                  </a:extLst>
                </p:cNvPr>
                <p:cNvSpPr/>
                <p:nvPr/>
              </p:nvSpPr>
              <p:spPr>
                <a:xfrm>
                  <a:off x="1360973"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578258E0-60C5-4829-9D12-A90B32200318}"/>
                    </a:ext>
                  </a:extLst>
                </p:cNvPr>
                <p:cNvSpPr txBox="1"/>
                <p:nvPr/>
              </p:nvSpPr>
              <p:spPr>
                <a:xfrm>
                  <a:off x="1040973" y="335660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500 MT   / 1,000 MT</a:t>
                  </a:r>
                </a:p>
              </p:txBody>
            </p:sp>
          </p:grpSp>
          <p:grpSp>
            <p:nvGrpSpPr>
              <p:cNvPr id="23" name="Group 22">
                <a:extLst>
                  <a:ext uri="{FF2B5EF4-FFF2-40B4-BE49-F238E27FC236}">
                    <a16:creationId xmlns:a16="http://schemas.microsoft.com/office/drawing/2014/main" id="{0DC3F075-F77E-40E4-A433-95711037740A}"/>
                  </a:ext>
                </a:extLst>
              </p:cNvPr>
              <p:cNvGrpSpPr/>
              <p:nvPr/>
            </p:nvGrpSpPr>
            <p:grpSpPr>
              <a:xfrm>
                <a:off x="4519573" y="3175416"/>
                <a:ext cx="2657515" cy="617903"/>
                <a:chOff x="4519573" y="3175416"/>
                <a:chExt cx="2657515" cy="617903"/>
              </a:xfrm>
            </p:grpSpPr>
            <p:sp>
              <p:nvSpPr>
                <p:cNvPr id="76" name="Rounded Rectangle 13">
                  <a:extLst>
                    <a:ext uri="{FF2B5EF4-FFF2-40B4-BE49-F238E27FC236}">
                      <a16:creationId xmlns:a16="http://schemas.microsoft.com/office/drawing/2014/main" id="{013A5897-0621-48D7-B9B4-9DDB7597EBBC}"/>
                    </a:ext>
                  </a:extLst>
                </p:cNvPr>
                <p:cNvSpPr/>
                <p:nvPr/>
              </p:nvSpPr>
              <p:spPr>
                <a:xfrm>
                  <a:off x="4839573"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32AF5FF5-6EE5-45B6-87AC-B5774C27362E}"/>
                    </a:ext>
                  </a:extLst>
                </p:cNvPr>
                <p:cNvSpPr txBox="1"/>
                <p:nvPr/>
              </p:nvSpPr>
              <p:spPr>
                <a:xfrm>
                  <a:off x="4519573" y="335660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12 MONTHS</a:t>
                  </a:r>
                </a:p>
              </p:txBody>
            </p:sp>
          </p:grpSp>
          <p:grpSp>
            <p:nvGrpSpPr>
              <p:cNvPr id="18" name="Group 17">
                <a:extLst>
                  <a:ext uri="{FF2B5EF4-FFF2-40B4-BE49-F238E27FC236}">
                    <a16:creationId xmlns:a16="http://schemas.microsoft.com/office/drawing/2014/main" id="{A9BA8C31-F487-4509-99BB-29F0B42E40C5}"/>
                  </a:ext>
                </a:extLst>
              </p:cNvPr>
              <p:cNvGrpSpPr/>
              <p:nvPr/>
            </p:nvGrpSpPr>
            <p:grpSpPr>
              <a:xfrm>
                <a:off x="7998174" y="3169923"/>
                <a:ext cx="2657515" cy="651474"/>
                <a:chOff x="7998174" y="3169923"/>
                <a:chExt cx="2657515" cy="651474"/>
              </a:xfrm>
            </p:grpSpPr>
            <p:sp>
              <p:nvSpPr>
                <p:cNvPr id="78" name="Rounded Rectangle 13">
                  <a:extLst>
                    <a:ext uri="{FF2B5EF4-FFF2-40B4-BE49-F238E27FC236}">
                      <a16:creationId xmlns:a16="http://schemas.microsoft.com/office/drawing/2014/main" id="{F3D95277-ED27-4DEC-9347-8BD067BA4288}"/>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C08238B-CE4D-428E-9EC0-8A1251B17328}"/>
                    </a:ext>
                  </a:extLst>
                </p:cNvPr>
                <p:cNvSpPr txBox="1"/>
                <p:nvPr/>
              </p:nvSpPr>
              <p:spPr>
                <a:xfrm>
                  <a:off x="7998174" y="3236622"/>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$ 620</a:t>
                  </a:r>
                </a:p>
              </p:txBody>
            </p:sp>
          </p:grpSp>
        </p:grpSp>
        <p:grpSp>
          <p:nvGrpSpPr>
            <p:cNvPr id="17" name="Group 16">
              <a:extLst>
                <a:ext uri="{FF2B5EF4-FFF2-40B4-BE49-F238E27FC236}">
                  <a16:creationId xmlns:a16="http://schemas.microsoft.com/office/drawing/2014/main" id="{FC4D458F-965B-4FAD-9426-79370546F44E}"/>
                </a:ext>
              </a:extLst>
            </p:cNvPr>
            <p:cNvGrpSpPr/>
            <p:nvPr/>
          </p:nvGrpSpPr>
          <p:grpSpPr>
            <a:xfrm>
              <a:off x="1040973" y="3875056"/>
              <a:ext cx="9294717" cy="623396"/>
              <a:chOff x="1040973" y="3992967"/>
              <a:chExt cx="9294717" cy="623396"/>
            </a:xfrm>
          </p:grpSpPr>
          <p:grpSp>
            <p:nvGrpSpPr>
              <p:cNvPr id="16" name="Group 15">
                <a:extLst>
                  <a:ext uri="{FF2B5EF4-FFF2-40B4-BE49-F238E27FC236}">
                    <a16:creationId xmlns:a16="http://schemas.microsoft.com/office/drawing/2014/main" id="{A5901BF9-3BA2-4823-998C-4DFC4BA17D82}"/>
                  </a:ext>
                </a:extLst>
              </p:cNvPr>
              <p:cNvGrpSpPr/>
              <p:nvPr/>
            </p:nvGrpSpPr>
            <p:grpSpPr>
              <a:xfrm>
                <a:off x="1040973" y="3998460"/>
                <a:ext cx="2657515" cy="617903"/>
                <a:chOff x="1040973" y="3998460"/>
                <a:chExt cx="2657515" cy="617903"/>
              </a:xfrm>
            </p:grpSpPr>
            <p:sp>
              <p:nvSpPr>
                <p:cNvPr id="80" name="Rounded Rectangle 13">
                  <a:extLst>
                    <a:ext uri="{FF2B5EF4-FFF2-40B4-BE49-F238E27FC236}">
                      <a16:creationId xmlns:a16="http://schemas.microsoft.com/office/drawing/2014/main" id="{3F8E199F-9CE0-4FF7-A9E6-1B5479944DE3}"/>
                    </a:ext>
                  </a:extLst>
                </p:cNvPr>
                <p:cNvSpPr/>
                <p:nvPr/>
              </p:nvSpPr>
              <p:spPr>
                <a:xfrm>
                  <a:off x="1360973"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50FB8A6-D507-4E9D-8172-10E61CF8DCC5}"/>
                    </a:ext>
                  </a:extLst>
                </p:cNvPr>
                <p:cNvSpPr txBox="1"/>
                <p:nvPr/>
              </p:nvSpPr>
              <p:spPr>
                <a:xfrm>
                  <a:off x="1040973" y="4179644"/>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1,500 MT / 5,000 MT</a:t>
                  </a:r>
                </a:p>
              </p:txBody>
            </p:sp>
          </p:grpSp>
          <p:grpSp>
            <p:nvGrpSpPr>
              <p:cNvPr id="15" name="Group 14">
                <a:extLst>
                  <a:ext uri="{FF2B5EF4-FFF2-40B4-BE49-F238E27FC236}">
                    <a16:creationId xmlns:a16="http://schemas.microsoft.com/office/drawing/2014/main" id="{0C57A0BF-1305-4EC7-B78E-B02506B79804}"/>
                  </a:ext>
                </a:extLst>
              </p:cNvPr>
              <p:cNvGrpSpPr/>
              <p:nvPr/>
            </p:nvGrpSpPr>
            <p:grpSpPr>
              <a:xfrm>
                <a:off x="4519573" y="3998460"/>
                <a:ext cx="2657515" cy="617903"/>
                <a:chOff x="4519573" y="3998460"/>
                <a:chExt cx="2657515" cy="617903"/>
              </a:xfrm>
            </p:grpSpPr>
            <p:sp>
              <p:nvSpPr>
                <p:cNvPr id="82" name="Rounded Rectangle 13">
                  <a:extLst>
                    <a:ext uri="{FF2B5EF4-FFF2-40B4-BE49-F238E27FC236}">
                      <a16:creationId xmlns:a16="http://schemas.microsoft.com/office/drawing/2014/main" id="{FA09CA98-8A44-4C4B-AD67-E582DA14F7FB}"/>
                    </a:ext>
                  </a:extLst>
                </p:cNvPr>
                <p:cNvSpPr/>
                <p:nvPr/>
              </p:nvSpPr>
              <p:spPr>
                <a:xfrm>
                  <a:off x="4839573"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73E8881F-FAB1-4E08-AA5B-6F95EEBCE5CE}"/>
                    </a:ext>
                  </a:extLst>
                </p:cNvPr>
                <p:cNvSpPr txBox="1"/>
                <p:nvPr/>
              </p:nvSpPr>
              <p:spPr>
                <a:xfrm>
                  <a:off x="4519573" y="4159635"/>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12 MONTHS</a:t>
                  </a:r>
                </a:p>
              </p:txBody>
            </p:sp>
          </p:grpSp>
          <p:sp>
            <p:nvSpPr>
              <p:cNvPr id="84" name="Rounded Rectangle 13">
                <a:extLst>
                  <a:ext uri="{FF2B5EF4-FFF2-40B4-BE49-F238E27FC236}">
                    <a16:creationId xmlns:a16="http://schemas.microsoft.com/office/drawing/2014/main" id="{27D400CF-4E74-4DA7-8B02-63D2AEFEA386}"/>
                  </a:ext>
                </a:extLst>
              </p:cNvPr>
              <p:cNvSpPr/>
              <p:nvPr/>
            </p:nvSpPr>
            <p:spPr>
              <a:xfrm>
                <a:off x="8318174" y="3992967"/>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28F3BDB-9BE4-48E5-9B38-D84428C2490D}"/>
                </a:ext>
              </a:extLst>
            </p:cNvPr>
            <p:cNvGrpSpPr/>
            <p:nvPr/>
          </p:nvGrpSpPr>
          <p:grpSpPr>
            <a:xfrm>
              <a:off x="1040973" y="4581536"/>
              <a:ext cx="9294717" cy="623396"/>
              <a:chOff x="1040973" y="4699447"/>
              <a:chExt cx="9294717" cy="623396"/>
            </a:xfrm>
          </p:grpSpPr>
          <p:grpSp>
            <p:nvGrpSpPr>
              <p:cNvPr id="12" name="Group 11">
                <a:extLst>
                  <a:ext uri="{FF2B5EF4-FFF2-40B4-BE49-F238E27FC236}">
                    <a16:creationId xmlns:a16="http://schemas.microsoft.com/office/drawing/2014/main" id="{2457B8B8-7174-4626-912A-E75F2D307002}"/>
                  </a:ext>
                </a:extLst>
              </p:cNvPr>
              <p:cNvGrpSpPr/>
              <p:nvPr/>
            </p:nvGrpSpPr>
            <p:grpSpPr>
              <a:xfrm>
                <a:off x="1040973" y="4704940"/>
                <a:ext cx="2657515" cy="617903"/>
                <a:chOff x="1040973" y="4822055"/>
                <a:chExt cx="2657515" cy="617903"/>
              </a:xfrm>
            </p:grpSpPr>
            <p:sp>
              <p:nvSpPr>
                <p:cNvPr id="86" name="Rounded Rectangle 13">
                  <a:extLst>
                    <a:ext uri="{FF2B5EF4-FFF2-40B4-BE49-F238E27FC236}">
                      <a16:creationId xmlns:a16="http://schemas.microsoft.com/office/drawing/2014/main" id="{368AB65C-8ABE-4913-8A14-5FD6D94E7042}"/>
                    </a:ext>
                  </a:extLst>
                </p:cNvPr>
                <p:cNvSpPr/>
                <p:nvPr/>
              </p:nvSpPr>
              <p:spPr>
                <a:xfrm>
                  <a:off x="1360973" y="4822055"/>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017833C3-DAD9-45B6-8D2F-DAB2C812100C}"/>
                    </a:ext>
                  </a:extLst>
                </p:cNvPr>
                <p:cNvSpPr txBox="1"/>
                <p:nvPr/>
              </p:nvSpPr>
              <p:spPr>
                <a:xfrm>
                  <a:off x="1040973" y="500324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6,500 MT / 10,000 MT</a:t>
                  </a:r>
                </a:p>
              </p:txBody>
            </p:sp>
          </p:grpSp>
          <p:grpSp>
            <p:nvGrpSpPr>
              <p:cNvPr id="11" name="Group 10">
                <a:extLst>
                  <a:ext uri="{FF2B5EF4-FFF2-40B4-BE49-F238E27FC236}">
                    <a16:creationId xmlns:a16="http://schemas.microsoft.com/office/drawing/2014/main" id="{4073BB76-5691-4F35-A121-E6AC241CE15B}"/>
                  </a:ext>
                </a:extLst>
              </p:cNvPr>
              <p:cNvGrpSpPr/>
              <p:nvPr/>
            </p:nvGrpSpPr>
            <p:grpSpPr>
              <a:xfrm>
                <a:off x="4519573" y="4704940"/>
                <a:ext cx="2657515" cy="617903"/>
                <a:chOff x="4519573" y="4822055"/>
                <a:chExt cx="2657515" cy="617903"/>
              </a:xfrm>
            </p:grpSpPr>
            <p:sp>
              <p:nvSpPr>
                <p:cNvPr id="88" name="Rounded Rectangle 13">
                  <a:extLst>
                    <a:ext uri="{FF2B5EF4-FFF2-40B4-BE49-F238E27FC236}">
                      <a16:creationId xmlns:a16="http://schemas.microsoft.com/office/drawing/2014/main" id="{4A5950FC-7E0E-4087-A3CC-B5E764D0327C}"/>
                    </a:ext>
                  </a:extLst>
                </p:cNvPr>
                <p:cNvSpPr/>
                <p:nvPr/>
              </p:nvSpPr>
              <p:spPr>
                <a:xfrm>
                  <a:off x="4839573" y="4822055"/>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34F7033-BDAE-448C-9C10-D5622F11EE39}"/>
                    </a:ext>
                  </a:extLst>
                </p:cNvPr>
                <p:cNvSpPr txBox="1"/>
                <p:nvPr/>
              </p:nvSpPr>
              <p:spPr>
                <a:xfrm>
                  <a:off x="4519573" y="500294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12 MONTHS</a:t>
                  </a:r>
                </a:p>
              </p:txBody>
            </p:sp>
          </p:grpSp>
          <p:sp>
            <p:nvSpPr>
              <p:cNvPr id="90" name="Rounded Rectangle 13">
                <a:extLst>
                  <a:ext uri="{FF2B5EF4-FFF2-40B4-BE49-F238E27FC236}">
                    <a16:creationId xmlns:a16="http://schemas.microsoft.com/office/drawing/2014/main" id="{594B3EDB-B88A-4222-8ECA-3AFEFCD3A31B}"/>
                  </a:ext>
                </a:extLst>
              </p:cNvPr>
              <p:cNvSpPr/>
              <p:nvPr/>
            </p:nvSpPr>
            <p:spPr>
              <a:xfrm>
                <a:off x="8318174" y="4699447"/>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cxnSp>
          <p:nvCxnSpPr>
            <p:cNvPr id="92" name="Straight Connector 91">
              <a:extLst>
                <a:ext uri="{FF2B5EF4-FFF2-40B4-BE49-F238E27FC236}">
                  <a16:creationId xmlns:a16="http://schemas.microsoft.com/office/drawing/2014/main" id="{4A68F207-04EB-4276-BA35-C199F5A8BB0A}"/>
                </a:ext>
              </a:extLst>
            </p:cNvPr>
            <p:cNvCxnSpPr>
              <a:cxnSpLocks/>
            </p:cNvCxnSpPr>
            <p:nvPr/>
          </p:nvCxnSpPr>
          <p:spPr>
            <a:xfrm>
              <a:off x="4083485" y="2213105"/>
              <a:ext cx="0" cy="2999264"/>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A75FC3D-A444-4F44-A198-63780A1501E1}"/>
                </a:ext>
              </a:extLst>
            </p:cNvPr>
            <p:cNvCxnSpPr>
              <a:cxnSpLocks/>
            </p:cNvCxnSpPr>
            <p:nvPr/>
          </p:nvCxnSpPr>
          <p:spPr>
            <a:xfrm>
              <a:off x="7575398" y="2213105"/>
              <a:ext cx="0" cy="2999264"/>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CF45BAA-19AD-4F23-B956-6F0DED205EA8}"/>
                </a:ext>
              </a:extLst>
            </p:cNvPr>
            <p:cNvSpPr txBox="1"/>
            <p:nvPr/>
          </p:nvSpPr>
          <p:spPr>
            <a:xfrm>
              <a:off x="4699566" y="2393523"/>
              <a:ext cx="2703460"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VOLUME (MT/ DELIVERY</a:t>
              </a:r>
            </a:p>
          </p:txBody>
        </p:sp>
        <p:sp>
          <p:nvSpPr>
            <p:cNvPr id="96" name="TextBox 95">
              <a:extLst>
                <a:ext uri="{FF2B5EF4-FFF2-40B4-BE49-F238E27FC236}">
                  <a16:creationId xmlns:a16="http://schemas.microsoft.com/office/drawing/2014/main" id="{B0B0A2F2-902F-4309-9D82-5ACBC84D86D8}"/>
                </a:ext>
              </a:extLst>
            </p:cNvPr>
            <p:cNvSpPr txBox="1"/>
            <p:nvPr/>
          </p:nvSpPr>
          <p:spPr>
            <a:xfrm>
              <a:off x="7886317" y="2369848"/>
              <a:ext cx="2703460"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PRICE PER METRIC TONS</a:t>
              </a:r>
            </a:p>
          </p:txBody>
        </p:sp>
        <p:sp>
          <p:nvSpPr>
            <p:cNvPr id="143" name="TextBox 142">
              <a:extLst>
                <a:ext uri="{FF2B5EF4-FFF2-40B4-BE49-F238E27FC236}">
                  <a16:creationId xmlns:a16="http://schemas.microsoft.com/office/drawing/2014/main" id="{8536CC18-B5AD-415A-A9B3-79C899BFDC4A}"/>
                </a:ext>
              </a:extLst>
            </p:cNvPr>
            <p:cNvSpPr txBox="1"/>
            <p:nvPr/>
          </p:nvSpPr>
          <p:spPr>
            <a:xfrm>
              <a:off x="7998174" y="3919515"/>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$ 600</a:t>
              </a:r>
            </a:p>
          </p:txBody>
        </p:sp>
        <p:sp>
          <p:nvSpPr>
            <p:cNvPr id="144" name="TextBox 143">
              <a:extLst>
                <a:ext uri="{FF2B5EF4-FFF2-40B4-BE49-F238E27FC236}">
                  <a16:creationId xmlns:a16="http://schemas.microsoft.com/office/drawing/2014/main" id="{8442E27E-FD46-4431-AE6C-4ECE757F489D}"/>
                </a:ext>
              </a:extLst>
            </p:cNvPr>
            <p:cNvSpPr txBox="1"/>
            <p:nvPr/>
          </p:nvSpPr>
          <p:spPr>
            <a:xfrm>
              <a:off x="7998174" y="4627594"/>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$ 580</a:t>
              </a:r>
            </a:p>
          </p:txBody>
        </p:sp>
      </p:grpSp>
      <p:sp>
        <p:nvSpPr>
          <p:cNvPr id="69" name="TextBox 68">
            <a:extLst>
              <a:ext uri="{FF2B5EF4-FFF2-40B4-BE49-F238E27FC236}">
                <a16:creationId xmlns:a16="http://schemas.microsoft.com/office/drawing/2014/main" id="{28317766-6C4C-4520-89B8-24D28814E1CA}"/>
              </a:ext>
            </a:extLst>
          </p:cNvPr>
          <p:cNvSpPr txBox="1"/>
          <p:nvPr/>
        </p:nvSpPr>
        <p:spPr>
          <a:xfrm>
            <a:off x="2628926" y="2362119"/>
            <a:ext cx="7198231" cy="369332"/>
          </a:xfrm>
          <a:prstGeom prst="rect">
            <a:avLst/>
          </a:prstGeom>
          <a:noFill/>
        </p:spPr>
        <p:txBody>
          <a:bodyPr wrap="square" rtlCol="0">
            <a:spAutoFit/>
          </a:bodyPr>
          <a:lstStyle/>
          <a:p>
            <a:r>
              <a:rPr lang="en-US" dirty="0">
                <a:solidFill>
                  <a:srgbClr val="E1C3A3"/>
                </a:solidFill>
              </a:rPr>
              <a:t>FOR SUGAR IN CONTAINERS = PAYMENT ITDLC - AFTER BL</a:t>
            </a:r>
          </a:p>
        </p:txBody>
      </p:sp>
    </p:spTree>
    <p:extLst>
      <p:ext uri="{BB962C8B-B14F-4D97-AF65-F5344CB8AC3E}">
        <p14:creationId xmlns:p14="http://schemas.microsoft.com/office/powerpoint/2010/main" val="244630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anim calcmode="lin" valueType="num">
                                      <p:cBhvr>
                                        <p:cTn id="23" dur="500" fill="hold"/>
                                        <p:tgtEl>
                                          <p:spTgt spid="69"/>
                                        </p:tgtEl>
                                        <p:attrNameLst>
                                          <p:attrName>ppt_x</p:attrName>
                                        </p:attrNameLst>
                                      </p:cBhvr>
                                      <p:tavLst>
                                        <p:tav tm="0">
                                          <p:val>
                                            <p:strVal val="#ppt_x"/>
                                          </p:val>
                                        </p:tav>
                                        <p:tav tm="100000">
                                          <p:val>
                                            <p:strVal val="#ppt_x"/>
                                          </p:val>
                                        </p:tav>
                                      </p:tavLst>
                                    </p:anim>
                                    <p:anim calcmode="lin" valueType="num">
                                      <p:cBhvr>
                                        <p:cTn id="24" dur="5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P spid="6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SUGAR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28">
            <a:extLst>
              <a:ext uri="{FF2B5EF4-FFF2-40B4-BE49-F238E27FC236}">
                <a16:creationId xmlns:a16="http://schemas.microsoft.com/office/drawing/2014/main" id="{00E48DDB-09C8-4AEA-9833-BCF2CEEF93A8}"/>
              </a:ext>
            </a:extLst>
          </p:cNvPr>
          <p:cNvSpPr/>
          <p:nvPr/>
        </p:nvSpPr>
        <p:spPr>
          <a:xfrm>
            <a:off x="1360973" y="2207481"/>
            <a:ext cx="8982806" cy="697389"/>
          </a:xfrm>
          <a:prstGeom prst="roundRect">
            <a:avLst/>
          </a:prstGeom>
          <a:solidFill>
            <a:srgbClr val="F2F2F2">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BC4CEE8F-296D-4EB5-894D-22153C446785}"/>
              </a:ext>
            </a:extLst>
          </p:cNvPr>
          <p:cNvSpPr txBox="1"/>
          <p:nvPr/>
        </p:nvSpPr>
        <p:spPr>
          <a:xfrm>
            <a:off x="1851779" y="2401433"/>
            <a:ext cx="1355034"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Quantity </a:t>
            </a:r>
          </a:p>
        </p:txBody>
      </p:sp>
      <p:cxnSp>
        <p:nvCxnSpPr>
          <p:cNvPr id="66" name="Straight Connector 65">
            <a:extLst>
              <a:ext uri="{FF2B5EF4-FFF2-40B4-BE49-F238E27FC236}">
                <a16:creationId xmlns:a16="http://schemas.microsoft.com/office/drawing/2014/main" id="{1C78E42A-03A1-49C9-BF9F-93592EF913D5}"/>
              </a:ext>
            </a:extLst>
          </p:cNvPr>
          <p:cNvCxnSpPr>
            <a:cxnSpLocks/>
          </p:cNvCxnSpPr>
          <p:nvPr/>
        </p:nvCxnSpPr>
        <p:spPr>
          <a:xfrm>
            <a:off x="1420866" y="3011933"/>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82DAC3D-EB03-445F-8D91-4B4F95A48D63}"/>
              </a:ext>
            </a:extLst>
          </p:cNvPr>
          <p:cNvGrpSpPr/>
          <p:nvPr/>
        </p:nvGrpSpPr>
        <p:grpSpPr>
          <a:xfrm>
            <a:off x="1040973" y="3169923"/>
            <a:ext cx="9614716" cy="651474"/>
            <a:chOff x="1040973" y="3169923"/>
            <a:chExt cx="9614716" cy="651474"/>
          </a:xfrm>
        </p:grpSpPr>
        <p:grpSp>
          <p:nvGrpSpPr>
            <p:cNvPr id="24" name="Group 23">
              <a:extLst>
                <a:ext uri="{FF2B5EF4-FFF2-40B4-BE49-F238E27FC236}">
                  <a16:creationId xmlns:a16="http://schemas.microsoft.com/office/drawing/2014/main" id="{2AAC204A-A762-451A-8976-91DE5FCA1F91}"/>
                </a:ext>
              </a:extLst>
            </p:cNvPr>
            <p:cNvGrpSpPr/>
            <p:nvPr/>
          </p:nvGrpSpPr>
          <p:grpSpPr>
            <a:xfrm>
              <a:off x="1040973" y="3175416"/>
              <a:ext cx="2657515" cy="617903"/>
              <a:chOff x="1040973" y="3175416"/>
              <a:chExt cx="2657515" cy="617903"/>
            </a:xfrm>
          </p:grpSpPr>
          <p:sp>
            <p:nvSpPr>
              <p:cNvPr id="74" name="Rounded Rectangle 13">
                <a:extLst>
                  <a:ext uri="{FF2B5EF4-FFF2-40B4-BE49-F238E27FC236}">
                    <a16:creationId xmlns:a16="http://schemas.microsoft.com/office/drawing/2014/main" id="{FE769D20-86A9-429A-BA36-4E85F2208AC8}"/>
                  </a:ext>
                </a:extLst>
              </p:cNvPr>
              <p:cNvSpPr/>
              <p:nvPr/>
            </p:nvSpPr>
            <p:spPr>
              <a:xfrm>
                <a:off x="1360973"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578258E0-60C5-4829-9D12-A90B32200318}"/>
                  </a:ext>
                </a:extLst>
              </p:cNvPr>
              <p:cNvSpPr txBox="1"/>
              <p:nvPr/>
            </p:nvSpPr>
            <p:spPr>
              <a:xfrm>
                <a:off x="1040973" y="335660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12,500 MT</a:t>
                </a:r>
              </a:p>
            </p:txBody>
          </p:sp>
        </p:grpSp>
        <p:grpSp>
          <p:nvGrpSpPr>
            <p:cNvPr id="23" name="Group 22">
              <a:extLst>
                <a:ext uri="{FF2B5EF4-FFF2-40B4-BE49-F238E27FC236}">
                  <a16:creationId xmlns:a16="http://schemas.microsoft.com/office/drawing/2014/main" id="{0DC3F075-F77E-40E4-A433-95711037740A}"/>
                </a:ext>
              </a:extLst>
            </p:cNvPr>
            <p:cNvGrpSpPr/>
            <p:nvPr/>
          </p:nvGrpSpPr>
          <p:grpSpPr>
            <a:xfrm>
              <a:off x="4519573" y="3175416"/>
              <a:ext cx="2657515" cy="617903"/>
              <a:chOff x="4519573" y="3175416"/>
              <a:chExt cx="2657515" cy="617903"/>
            </a:xfrm>
          </p:grpSpPr>
          <p:sp>
            <p:nvSpPr>
              <p:cNvPr id="76" name="Rounded Rectangle 13">
                <a:extLst>
                  <a:ext uri="{FF2B5EF4-FFF2-40B4-BE49-F238E27FC236}">
                    <a16:creationId xmlns:a16="http://schemas.microsoft.com/office/drawing/2014/main" id="{013A5897-0621-48D7-B9B4-9DDB7597EBBC}"/>
                  </a:ext>
                </a:extLst>
              </p:cNvPr>
              <p:cNvSpPr/>
              <p:nvPr/>
            </p:nvSpPr>
            <p:spPr>
              <a:xfrm>
                <a:off x="4839573"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32AF5FF5-6EE5-45B6-87AC-B5774C27362E}"/>
                  </a:ext>
                </a:extLst>
              </p:cNvPr>
              <p:cNvSpPr txBox="1"/>
              <p:nvPr/>
            </p:nvSpPr>
            <p:spPr>
              <a:xfrm>
                <a:off x="4519573" y="335660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SPOT</a:t>
                </a:r>
              </a:p>
            </p:txBody>
          </p:sp>
        </p:grpSp>
        <p:grpSp>
          <p:nvGrpSpPr>
            <p:cNvPr id="18" name="Group 17">
              <a:extLst>
                <a:ext uri="{FF2B5EF4-FFF2-40B4-BE49-F238E27FC236}">
                  <a16:creationId xmlns:a16="http://schemas.microsoft.com/office/drawing/2014/main" id="{A9BA8C31-F487-4509-99BB-29F0B42E40C5}"/>
                </a:ext>
              </a:extLst>
            </p:cNvPr>
            <p:cNvGrpSpPr/>
            <p:nvPr/>
          </p:nvGrpSpPr>
          <p:grpSpPr>
            <a:xfrm>
              <a:off x="7998174" y="3169923"/>
              <a:ext cx="2657515" cy="651474"/>
              <a:chOff x="7998174" y="3169923"/>
              <a:chExt cx="2657515" cy="651474"/>
            </a:xfrm>
          </p:grpSpPr>
          <p:sp>
            <p:nvSpPr>
              <p:cNvPr id="78" name="Rounded Rectangle 13">
                <a:extLst>
                  <a:ext uri="{FF2B5EF4-FFF2-40B4-BE49-F238E27FC236}">
                    <a16:creationId xmlns:a16="http://schemas.microsoft.com/office/drawing/2014/main" id="{F3D95277-ED27-4DEC-9347-8BD067BA4288}"/>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C08238B-CE4D-428E-9EC0-8A1251B17328}"/>
                  </a:ext>
                </a:extLst>
              </p:cNvPr>
              <p:cNvSpPr txBox="1"/>
              <p:nvPr/>
            </p:nvSpPr>
            <p:spPr>
              <a:xfrm>
                <a:off x="7998174" y="3236622"/>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$ 470</a:t>
                </a:r>
              </a:p>
            </p:txBody>
          </p:sp>
        </p:grpSp>
      </p:grpSp>
      <p:grpSp>
        <p:nvGrpSpPr>
          <p:cNvPr id="17" name="Group 16">
            <a:extLst>
              <a:ext uri="{FF2B5EF4-FFF2-40B4-BE49-F238E27FC236}">
                <a16:creationId xmlns:a16="http://schemas.microsoft.com/office/drawing/2014/main" id="{FC4D458F-965B-4FAD-9426-79370546F44E}"/>
              </a:ext>
            </a:extLst>
          </p:cNvPr>
          <p:cNvGrpSpPr/>
          <p:nvPr/>
        </p:nvGrpSpPr>
        <p:grpSpPr>
          <a:xfrm>
            <a:off x="1040973" y="3875056"/>
            <a:ext cx="9294717" cy="623396"/>
            <a:chOff x="1040973" y="3992967"/>
            <a:chExt cx="9294717" cy="623396"/>
          </a:xfrm>
        </p:grpSpPr>
        <p:grpSp>
          <p:nvGrpSpPr>
            <p:cNvPr id="16" name="Group 15">
              <a:extLst>
                <a:ext uri="{FF2B5EF4-FFF2-40B4-BE49-F238E27FC236}">
                  <a16:creationId xmlns:a16="http://schemas.microsoft.com/office/drawing/2014/main" id="{A5901BF9-3BA2-4823-998C-4DFC4BA17D82}"/>
                </a:ext>
              </a:extLst>
            </p:cNvPr>
            <p:cNvGrpSpPr/>
            <p:nvPr/>
          </p:nvGrpSpPr>
          <p:grpSpPr>
            <a:xfrm>
              <a:off x="1040973" y="3998460"/>
              <a:ext cx="2657515" cy="617903"/>
              <a:chOff x="1040973" y="3998460"/>
              <a:chExt cx="2657515" cy="617903"/>
            </a:xfrm>
          </p:grpSpPr>
          <p:sp>
            <p:nvSpPr>
              <p:cNvPr id="80" name="Rounded Rectangle 13">
                <a:extLst>
                  <a:ext uri="{FF2B5EF4-FFF2-40B4-BE49-F238E27FC236}">
                    <a16:creationId xmlns:a16="http://schemas.microsoft.com/office/drawing/2014/main" id="{3F8E199F-9CE0-4FF7-A9E6-1B5479944DE3}"/>
                  </a:ext>
                </a:extLst>
              </p:cNvPr>
              <p:cNvSpPr/>
              <p:nvPr/>
            </p:nvSpPr>
            <p:spPr>
              <a:xfrm>
                <a:off x="1360973"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50FB8A6-D507-4E9D-8172-10E61CF8DCC5}"/>
                  </a:ext>
                </a:extLst>
              </p:cNvPr>
              <p:cNvSpPr txBox="1"/>
              <p:nvPr/>
            </p:nvSpPr>
            <p:spPr>
              <a:xfrm>
                <a:off x="1040973" y="4179644"/>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25,000 MT</a:t>
                </a:r>
              </a:p>
            </p:txBody>
          </p:sp>
        </p:grpSp>
        <p:grpSp>
          <p:nvGrpSpPr>
            <p:cNvPr id="15" name="Group 14">
              <a:extLst>
                <a:ext uri="{FF2B5EF4-FFF2-40B4-BE49-F238E27FC236}">
                  <a16:creationId xmlns:a16="http://schemas.microsoft.com/office/drawing/2014/main" id="{0C57A0BF-1305-4EC7-B78E-B02506B79804}"/>
                </a:ext>
              </a:extLst>
            </p:cNvPr>
            <p:cNvGrpSpPr/>
            <p:nvPr/>
          </p:nvGrpSpPr>
          <p:grpSpPr>
            <a:xfrm>
              <a:off x="4519573" y="3998460"/>
              <a:ext cx="2657515" cy="617903"/>
              <a:chOff x="4519573" y="3998460"/>
              <a:chExt cx="2657515" cy="617903"/>
            </a:xfrm>
          </p:grpSpPr>
          <p:sp>
            <p:nvSpPr>
              <p:cNvPr id="82" name="Rounded Rectangle 13">
                <a:extLst>
                  <a:ext uri="{FF2B5EF4-FFF2-40B4-BE49-F238E27FC236}">
                    <a16:creationId xmlns:a16="http://schemas.microsoft.com/office/drawing/2014/main" id="{FA09CA98-8A44-4C4B-AD67-E582DA14F7FB}"/>
                  </a:ext>
                </a:extLst>
              </p:cNvPr>
              <p:cNvSpPr/>
              <p:nvPr/>
            </p:nvSpPr>
            <p:spPr>
              <a:xfrm>
                <a:off x="4839573"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73E8881F-FAB1-4E08-AA5B-6F95EEBCE5CE}"/>
                  </a:ext>
                </a:extLst>
              </p:cNvPr>
              <p:cNvSpPr txBox="1"/>
              <p:nvPr/>
            </p:nvSpPr>
            <p:spPr>
              <a:xfrm>
                <a:off x="4519573" y="4185964"/>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SPOT</a:t>
                </a:r>
              </a:p>
            </p:txBody>
          </p:sp>
        </p:grpSp>
        <p:sp>
          <p:nvSpPr>
            <p:cNvPr id="84" name="Rounded Rectangle 13">
              <a:extLst>
                <a:ext uri="{FF2B5EF4-FFF2-40B4-BE49-F238E27FC236}">
                  <a16:creationId xmlns:a16="http://schemas.microsoft.com/office/drawing/2014/main" id="{27D400CF-4E74-4DA7-8B02-63D2AEFEA386}"/>
                </a:ext>
              </a:extLst>
            </p:cNvPr>
            <p:cNvSpPr/>
            <p:nvPr/>
          </p:nvSpPr>
          <p:spPr>
            <a:xfrm>
              <a:off x="8318174" y="3992967"/>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28F3BDB-9BE4-48E5-9B38-D84428C2490D}"/>
              </a:ext>
            </a:extLst>
          </p:cNvPr>
          <p:cNvGrpSpPr/>
          <p:nvPr/>
        </p:nvGrpSpPr>
        <p:grpSpPr>
          <a:xfrm>
            <a:off x="1040973" y="4581536"/>
            <a:ext cx="9294717" cy="623396"/>
            <a:chOff x="1040973" y="4699447"/>
            <a:chExt cx="9294717" cy="623396"/>
          </a:xfrm>
        </p:grpSpPr>
        <p:grpSp>
          <p:nvGrpSpPr>
            <p:cNvPr id="12" name="Group 11">
              <a:extLst>
                <a:ext uri="{FF2B5EF4-FFF2-40B4-BE49-F238E27FC236}">
                  <a16:creationId xmlns:a16="http://schemas.microsoft.com/office/drawing/2014/main" id="{2457B8B8-7174-4626-912A-E75F2D307002}"/>
                </a:ext>
              </a:extLst>
            </p:cNvPr>
            <p:cNvGrpSpPr/>
            <p:nvPr/>
          </p:nvGrpSpPr>
          <p:grpSpPr>
            <a:xfrm>
              <a:off x="1040973" y="4704940"/>
              <a:ext cx="2657515" cy="617903"/>
              <a:chOff x="1040973" y="4822055"/>
              <a:chExt cx="2657515" cy="617903"/>
            </a:xfrm>
          </p:grpSpPr>
          <p:sp>
            <p:nvSpPr>
              <p:cNvPr id="86" name="Rounded Rectangle 13">
                <a:extLst>
                  <a:ext uri="{FF2B5EF4-FFF2-40B4-BE49-F238E27FC236}">
                    <a16:creationId xmlns:a16="http://schemas.microsoft.com/office/drawing/2014/main" id="{368AB65C-8ABE-4913-8A14-5FD6D94E7042}"/>
                  </a:ext>
                </a:extLst>
              </p:cNvPr>
              <p:cNvSpPr/>
              <p:nvPr/>
            </p:nvSpPr>
            <p:spPr>
              <a:xfrm>
                <a:off x="1360973" y="4822055"/>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017833C3-DAD9-45B6-8D2F-DAB2C812100C}"/>
                  </a:ext>
                </a:extLst>
              </p:cNvPr>
              <p:cNvSpPr txBox="1"/>
              <p:nvPr/>
            </p:nvSpPr>
            <p:spPr>
              <a:xfrm>
                <a:off x="1040973" y="500324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50,000 MT</a:t>
                </a:r>
              </a:p>
            </p:txBody>
          </p:sp>
        </p:grpSp>
        <p:grpSp>
          <p:nvGrpSpPr>
            <p:cNvPr id="11" name="Group 10">
              <a:extLst>
                <a:ext uri="{FF2B5EF4-FFF2-40B4-BE49-F238E27FC236}">
                  <a16:creationId xmlns:a16="http://schemas.microsoft.com/office/drawing/2014/main" id="{4073BB76-5691-4F35-A121-E6AC241CE15B}"/>
                </a:ext>
              </a:extLst>
            </p:cNvPr>
            <p:cNvGrpSpPr/>
            <p:nvPr/>
          </p:nvGrpSpPr>
          <p:grpSpPr>
            <a:xfrm>
              <a:off x="4519573" y="4704940"/>
              <a:ext cx="2657515" cy="617903"/>
              <a:chOff x="4519573" y="4822055"/>
              <a:chExt cx="2657515" cy="617903"/>
            </a:xfrm>
          </p:grpSpPr>
          <p:sp>
            <p:nvSpPr>
              <p:cNvPr id="88" name="Rounded Rectangle 13">
                <a:extLst>
                  <a:ext uri="{FF2B5EF4-FFF2-40B4-BE49-F238E27FC236}">
                    <a16:creationId xmlns:a16="http://schemas.microsoft.com/office/drawing/2014/main" id="{4A5950FC-7E0E-4087-A3CC-B5E764D0327C}"/>
                  </a:ext>
                </a:extLst>
              </p:cNvPr>
              <p:cNvSpPr/>
              <p:nvPr/>
            </p:nvSpPr>
            <p:spPr>
              <a:xfrm>
                <a:off x="4839573" y="4822055"/>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34F7033-BDAE-448C-9C10-D5622F11EE39}"/>
                  </a:ext>
                </a:extLst>
              </p:cNvPr>
              <p:cNvSpPr txBox="1"/>
              <p:nvPr/>
            </p:nvSpPr>
            <p:spPr>
              <a:xfrm>
                <a:off x="4519573" y="4973758"/>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SPOT</a:t>
                </a:r>
              </a:p>
            </p:txBody>
          </p:sp>
        </p:grpSp>
        <p:sp>
          <p:nvSpPr>
            <p:cNvPr id="90" name="Rounded Rectangle 13">
              <a:extLst>
                <a:ext uri="{FF2B5EF4-FFF2-40B4-BE49-F238E27FC236}">
                  <a16:creationId xmlns:a16="http://schemas.microsoft.com/office/drawing/2014/main" id="{594B3EDB-B88A-4222-8ECA-3AFEFCD3A31B}"/>
                </a:ext>
              </a:extLst>
            </p:cNvPr>
            <p:cNvSpPr/>
            <p:nvPr/>
          </p:nvSpPr>
          <p:spPr>
            <a:xfrm>
              <a:off x="8318174" y="4699447"/>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cxnSp>
        <p:nvCxnSpPr>
          <p:cNvPr id="92" name="Straight Connector 91">
            <a:extLst>
              <a:ext uri="{FF2B5EF4-FFF2-40B4-BE49-F238E27FC236}">
                <a16:creationId xmlns:a16="http://schemas.microsoft.com/office/drawing/2014/main" id="{4A68F207-04EB-4276-BA35-C199F5A8BB0A}"/>
              </a:ext>
            </a:extLst>
          </p:cNvPr>
          <p:cNvCxnSpPr>
            <a:cxnSpLocks/>
          </p:cNvCxnSpPr>
          <p:nvPr/>
        </p:nvCxnSpPr>
        <p:spPr>
          <a:xfrm>
            <a:off x="4083485" y="2213105"/>
            <a:ext cx="0" cy="3578907"/>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A75FC3D-A444-4F44-A198-63780A1501E1}"/>
              </a:ext>
            </a:extLst>
          </p:cNvPr>
          <p:cNvCxnSpPr>
            <a:cxnSpLocks/>
          </p:cNvCxnSpPr>
          <p:nvPr/>
        </p:nvCxnSpPr>
        <p:spPr>
          <a:xfrm>
            <a:off x="7575398" y="2213105"/>
            <a:ext cx="0" cy="3702355"/>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CF45BAA-19AD-4F23-B956-6F0DED205EA8}"/>
              </a:ext>
            </a:extLst>
          </p:cNvPr>
          <p:cNvSpPr txBox="1"/>
          <p:nvPr/>
        </p:nvSpPr>
        <p:spPr>
          <a:xfrm>
            <a:off x="5056677" y="2393523"/>
            <a:ext cx="1844668"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 Type of Order</a:t>
            </a:r>
          </a:p>
        </p:txBody>
      </p:sp>
      <p:sp>
        <p:nvSpPr>
          <p:cNvPr id="96" name="TextBox 95">
            <a:extLst>
              <a:ext uri="{FF2B5EF4-FFF2-40B4-BE49-F238E27FC236}">
                <a16:creationId xmlns:a16="http://schemas.microsoft.com/office/drawing/2014/main" id="{B0B0A2F2-902F-4309-9D82-5ACBC84D86D8}"/>
              </a:ext>
            </a:extLst>
          </p:cNvPr>
          <p:cNvSpPr txBox="1"/>
          <p:nvPr/>
        </p:nvSpPr>
        <p:spPr>
          <a:xfrm>
            <a:off x="7886317" y="2369848"/>
            <a:ext cx="2703460"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Price per Metric Ton (MT)</a:t>
            </a:r>
          </a:p>
        </p:txBody>
      </p:sp>
      <p:grpSp>
        <p:nvGrpSpPr>
          <p:cNvPr id="9" name="Group 8">
            <a:extLst>
              <a:ext uri="{FF2B5EF4-FFF2-40B4-BE49-F238E27FC236}">
                <a16:creationId xmlns:a16="http://schemas.microsoft.com/office/drawing/2014/main" id="{4B0DD25E-722C-472C-A10B-51F9C66D5885}"/>
              </a:ext>
            </a:extLst>
          </p:cNvPr>
          <p:cNvGrpSpPr/>
          <p:nvPr/>
        </p:nvGrpSpPr>
        <p:grpSpPr>
          <a:xfrm>
            <a:off x="1040973" y="5297557"/>
            <a:ext cx="9294717" cy="623396"/>
            <a:chOff x="1040973" y="5532583"/>
            <a:chExt cx="9294717" cy="623396"/>
          </a:xfrm>
        </p:grpSpPr>
        <p:sp>
          <p:nvSpPr>
            <p:cNvPr id="99" name="Rounded Rectangle 13">
              <a:extLst>
                <a:ext uri="{FF2B5EF4-FFF2-40B4-BE49-F238E27FC236}">
                  <a16:creationId xmlns:a16="http://schemas.microsoft.com/office/drawing/2014/main" id="{B1CB10BD-9F09-4E13-8BFF-0EFB03CD67CE}"/>
                </a:ext>
              </a:extLst>
            </p:cNvPr>
            <p:cNvSpPr/>
            <p:nvPr/>
          </p:nvSpPr>
          <p:spPr>
            <a:xfrm>
              <a:off x="1360973" y="553807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287BB0E4-F1F7-4B68-B9BF-3D54CDAD2E71}"/>
                </a:ext>
              </a:extLst>
            </p:cNvPr>
            <p:cNvSpPr txBox="1"/>
            <p:nvPr/>
          </p:nvSpPr>
          <p:spPr>
            <a:xfrm>
              <a:off x="1040973" y="5719261"/>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75,000 MT</a:t>
              </a:r>
            </a:p>
          </p:txBody>
        </p:sp>
        <p:sp>
          <p:nvSpPr>
            <p:cNvPr id="101" name="Rounded Rectangle 13">
              <a:extLst>
                <a:ext uri="{FF2B5EF4-FFF2-40B4-BE49-F238E27FC236}">
                  <a16:creationId xmlns:a16="http://schemas.microsoft.com/office/drawing/2014/main" id="{FA0C5EC0-FC77-4AB0-A999-54EE592B6858}"/>
                </a:ext>
              </a:extLst>
            </p:cNvPr>
            <p:cNvSpPr/>
            <p:nvPr/>
          </p:nvSpPr>
          <p:spPr>
            <a:xfrm>
              <a:off x="4839573" y="553807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FFF7BEEB-F399-43FB-AB7D-A36681F1F696}"/>
                </a:ext>
              </a:extLst>
            </p:cNvPr>
            <p:cNvSpPr txBox="1"/>
            <p:nvPr/>
          </p:nvSpPr>
          <p:spPr>
            <a:xfrm>
              <a:off x="4519573" y="5717579"/>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SPOT</a:t>
              </a:r>
            </a:p>
          </p:txBody>
        </p:sp>
        <p:sp>
          <p:nvSpPr>
            <p:cNvPr id="103" name="Rounded Rectangle 13">
              <a:extLst>
                <a:ext uri="{FF2B5EF4-FFF2-40B4-BE49-F238E27FC236}">
                  <a16:creationId xmlns:a16="http://schemas.microsoft.com/office/drawing/2014/main" id="{C49B8100-E56B-4A4C-9D7F-A6248EA3105C}"/>
                </a:ext>
              </a:extLst>
            </p:cNvPr>
            <p:cNvSpPr/>
            <p:nvPr/>
          </p:nvSpPr>
          <p:spPr>
            <a:xfrm>
              <a:off x="8318174" y="553258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143" name="TextBox 142">
            <a:extLst>
              <a:ext uri="{FF2B5EF4-FFF2-40B4-BE49-F238E27FC236}">
                <a16:creationId xmlns:a16="http://schemas.microsoft.com/office/drawing/2014/main" id="{8536CC18-B5AD-415A-A9B3-79C899BFDC4A}"/>
              </a:ext>
            </a:extLst>
          </p:cNvPr>
          <p:cNvSpPr txBox="1"/>
          <p:nvPr/>
        </p:nvSpPr>
        <p:spPr>
          <a:xfrm>
            <a:off x="7998174" y="3919515"/>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$ 465</a:t>
            </a:r>
          </a:p>
        </p:txBody>
      </p:sp>
      <p:sp>
        <p:nvSpPr>
          <p:cNvPr id="144" name="TextBox 143">
            <a:extLst>
              <a:ext uri="{FF2B5EF4-FFF2-40B4-BE49-F238E27FC236}">
                <a16:creationId xmlns:a16="http://schemas.microsoft.com/office/drawing/2014/main" id="{8442E27E-FD46-4431-AE6C-4ECE757F489D}"/>
              </a:ext>
            </a:extLst>
          </p:cNvPr>
          <p:cNvSpPr txBox="1"/>
          <p:nvPr/>
        </p:nvSpPr>
        <p:spPr>
          <a:xfrm>
            <a:off x="7998174" y="4627594"/>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$ 460</a:t>
            </a:r>
          </a:p>
        </p:txBody>
      </p:sp>
      <p:sp>
        <p:nvSpPr>
          <p:cNvPr id="145" name="TextBox 144">
            <a:extLst>
              <a:ext uri="{FF2B5EF4-FFF2-40B4-BE49-F238E27FC236}">
                <a16:creationId xmlns:a16="http://schemas.microsoft.com/office/drawing/2014/main" id="{0DB48C9E-202A-4869-A7CF-EDCD1286AD51}"/>
              </a:ext>
            </a:extLst>
          </p:cNvPr>
          <p:cNvSpPr txBox="1"/>
          <p:nvPr/>
        </p:nvSpPr>
        <p:spPr>
          <a:xfrm>
            <a:off x="8011485" y="5360960"/>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$ 455</a:t>
            </a:r>
          </a:p>
        </p:txBody>
      </p:sp>
    </p:spTree>
    <p:extLst>
      <p:ext uri="{BB962C8B-B14F-4D97-AF65-F5344CB8AC3E}">
        <p14:creationId xmlns:p14="http://schemas.microsoft.com/office/powerpoint/2010/main" val="241646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SUGAR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28">
            <a:extLst>
              <a:ext uri="{FF2B5EF4-FFF2-40B4-BE49-F238E27FC236}">
                <a16:creationId xmlns:a16="http://schemas.microsoft.com/office/drawing/2014/main" id="{00E48DDB-09C8-4AEA-9833-BCF2CEEF93A8}"/>
              </a:ext>
            </a:extLst>
          </p:cNvPr>
          <p:cNvSpPr/>
          <p:nvPr/>
        </p:nvSpPr>
        <p:spPr>
          <a:xfrm>
            <a:off x="1360973" y="2207481"/>
            <a:ext cx="8982806" cy="697389"/>
          </a:xfrm>
          <a:prstGeom prst="roundRect">
            <a:avLst/>
          </a:prstGeom>
          <a:solidFill>
            <a:srgbClr val="F2F2F2">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BC4CEE8F-296D-4EB5-894D-22153C446785}"/>
              </a:ext>
            </a:extLst>
          </p:cNvPr>
          <p:cNvSpPr txBox="1"/>
          <p:nvPr/>
        </p:nvSpPr>
        <p:spPr>
          <a:xfrm>
            <a:off x="1851779" y="2401433"/>
            <a:ext cx="1355034"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Quantity </a:t>
            </a:r>
          </a:p>
        </p:txBody>
      </p:sp>
      <p:cxnSp>
        <p:nvCxnSpPr>
          <p:cNvPr id="66" name="Straight Connector 65">
            <a:extLst>
              <a:ext uri="{FF2B5EF4-FFF2-40B4-BE49-F238E27FC236}">
                <a16:creationId xmlns:a16="http://schemas.microsoft.com/office/drawing/2014/main" id="{1C78E42A-03A1-49C9-BF9F-93592EF913D5}"/>
              </a:ext>
            </a:extLst>
          </p:cNvPr>
          <p:cNvCxnSpPr>
            <a:cxnSpLocks/>
          </p:cNvCxnSpPr>
          <p:nvPr/>
        </p:nvCxnSpPr>
        <p:spPr>
          <a:xfrm>
            <a:off x="1420866" y="3011933"/>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82DAC3D-EB03-445F-8D91-4B4F95A48D63}"/>
              </a:ext>
            </a:extLst>
          </p:cNvPr>
          <p:cNvGrpSpPr/>
          <p:nvPr/>
        </p:nvGrpSpPr>
        <p:grpSpPr>
          <a:xfrm>
            <a:off x="1040973" y="3169923"/>
            <a:ext cx="9614716" cy="651474"/>
            <a:chOff x="1040973" y="3169923"/>
            <a:chExt cx="9614716" cy="651474"/>
          </a:xfrm>
        </p:grpSpPr>
        <p:grpSp>
          <p:nvGrpSpPr>
            <p:cNvPr id="24" name="Group 23">
              <a:extLst>
                <a:ext uri="{FF2B5EF4-FFF2-40B4-BE49-F238E27FC236}">
                  <a16:creationId xmlns:a16="http://schemas.microsoft.com/office/drawing/2014/main" id="{2AAC204A-A762-451A-8976-91DE5FCA1F91}"/>
                </a:ext>
              </a:extLst>
            </p:cNvPr>
            <p:cNvGrpSpPr/>
            <p:nvPr/>
          </p:nvGrpSpPr>
          <p:grpSpPr>
            <a:xfrm>
              <a:off x="1040973" y="3175416"/>
              <a:ext cx="2657515" cy="617903"/>
              <a:chOff x="1040973" y="3175416"/>
              <a:chExt cx="2657515" cy="617903"/>
            </a:xfrm>
          </p:grpSpPr>
          <p:sp>
            <p:nvSpPr>
              <p:cNvPr id="74" name="Rounded Rectangle 13">
                <a:extLst>
                  <a:ext uri="{FF2B5EF4-FFF2-40B4-BE49-F238E27FC236}">
                    <a16:creationId xmlns:a16="http://schemas.microsoft.com/office/drawing/2014/main" id="{FE769D20-86A9-429A-BA36-4E85F2208AC8}"/>
                  </a:ext>
                </a:extLst>
              </p:cNvPr>
              <p:cNvSpPr/>
              <p:nvPr/>
            </p:nvSpPr>
            <p:spPr>
              <a:xfrm>
                <a:off x="1360973"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578258E0-60C5-4829-9D12-A90B32200318}"/>
                  </a:ext>
                </a:extLst>
              </p:cNvPr>
              <p:cNvSpPr txBox="1"/>
              <p:nvPr/>
            </p:nvSpPr>
            <p:spPr>
              <a:xfrm>
                <a:off x="1040973" y="335660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100,000 MT</a:t>
                </a:r>
              </a:p>
            </p:txBody>
          </p:sp>
        </p:grpSp>
        <p:grpSp>
          <p:nvGrpSpPr>
            <p:cNvPr id="23" name="Group 22">
              <a:extLst>
                <a:ext uri="{FF2B5EF4-FFF2-40B4-BE49-F238E27FC236}">
                  <a16:creationId xmlns:a16="http://schemas.microsoft.com/office/drawing/2014/main" id="{0DC3F075-F77E-40E4-A433-95711037740A}"/>
                </a:ext>
              </a:extLst>
            </p:cNvPr>
            <p:cNvGrpSpPr/>
            <p:nvPr/>
          </p:nvGrpSpPr>
          <p:grpSpPr>
            <a:xfrm>
              <a:off x="4519573" y="3175416"/>
              <a:ext cx="2657515" cy="617903"/>
              <a:chOff x="4519573" y="3175416"/>
              <a:chExt cx="2657515" cy="617903"/>
            </a:xfrm>
          </p:grpSpPr>
          <p:sp>
            <p:nvSpPr>
              <p:cNvPr id="76" name="Rounded Rectangle 13">
                <a:extLst>
                  <a:ext uri="{FF2B5EF4-FFF2-40B4-BE49-F238E27FC236}">
                    <a16:creationId xmlns:a16="http://schemas.microsoft.com/office/drawing/2014/main" id="{013A5897-0621-48D7-B9B4-9DDB7597EBBC}"/>
                  </a:ext>
                </a:extLst>
              </p:cNvPr>
              <p:cNvSpPr/>
              <p:nvPr/>
            </p:nvSpPr>
            <p:spPr>
              <a:xfrm>
                <a:off x="4839573"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32AF5FF5-6EE5-45B6-87AC-B5774C27362E}"/>
                  </a:ext>
                </a:extLst>
              </p:cNvPr>
              <p:cNvSpPr txBox="1"/>
              <p:nvPr/>
            </p:nvSpPr>
            <p:spPr>
              <a:xfrm>
                <a:off x="4519573" y="335660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SPOT</a:t>
                </a:r>
              </a:p>
            </p:txBody>
          </p:sp>
        </p:grpSp>
        <p:grpSp>
          <p:nvGrpSpPr>
            <p:cNvPr id="18" name="Group 17">
              <a:extLst>
                <a:ext uri="{FF2B5EF4-FFF2-40B4-BE49-F238E27FC236}">
                  <a16:creationId xmlns:a16="http://schemas.microsoft.com/office/drawing/2014/main" id="{A9BA8C31-F487-4509-99BB-29F0B42E40C5}"/>
                </a:ext>
              </a:extLst>
            </p:cNvPr>
            <p:cNvGrpSpPr/>
            <p:nvPr/>
          </p:nvGrpSpPr>
          <p:grpSpPr>
            <a:xfrm>
              <a:off x="7998174" y="3169923"/>
              <a:ext cx="2657515" cy="651474"/>
              <a:chOff x="7998174" y="3169923"/>
              <a:chExt cx="2657515" cy="651474"/>
            </a:xfrm>
          </p:grpSpPr>
          <p:sp>
            <p:nvSpPr>
              <p:cNvPr id="78" name="Rounded Rectangle 13">
                <a:extLst>
                  <a:ext uri="{FF2B5EF4-FFF2-40B4-BE49-F238E27FC236}">
                    <a16:creationId xmlns:a16="http://schemas.microsoft.com/office/drawing/2014/main" id="{F3D95277-ED27-4DEC-9347-8BD067BA4288}"/>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C08238B-CE4D-428E-9EC0-8A1251B17328}"/>
                  </a:ext>
                </a:extLst>
              </p:cNvPr>
              <p:cNvSpPr txBox="1"/>
              <p:nvPr/>
            </p:nvSpPr>
            <p:spPr>
              <a:xfrm>
                <a:off x="7998174" y="3236622"/>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$ 450</a:t>
                </a:r>
              </a:p>
            </p:txBody>
          </p:sp>
        </p:grpSp>
      </p:grpSp>
      <p:grpSp>
        <p:nvGrpSpPr>
          <p:cNvPr id="17" name="Group 16">
            <a:extLst>
              <a:ext uri="{FF2B5EF4-FFF2-40B4-BE49-F238E27FC236}">
                <a16:creationId xmlns:a16="http://schemas.microsoft.com/office/drawing/2014/main" id="{FC4D458F-965B-4FAD-9426-79370546F44E}"/>
              </a:ext>
            </a:extLst>
          </p:cNvPr>
          <p:cNvGrpSpPr/>
          <p:nvPr/>
        </p:nvGrpSpPr>
        <p:grpSpPr>
          <a:xfrm>
            <a:off x="1040973" y="3875056"/>
            <a:ext cx="9294717" cy="623396"/>
            <a:chOff x="1040973" y="3992967"/>
            <a:chExt cx="9294717" cy="623396"/>
          </a:xfrm>
        </p:grpSpPr>
        <p:grpSp>
          <p:nvGrpSpPr>
            <p:cNvPr id="16" name="Group 15">
              <a:extLst>
                <a:ext uri="{FF2B5EF4-FFF2-40B4-BE49-F238E27FC236}">
                  <a16:creationId xmlns:a16="http://schemas.microsoft.com/office/drawing/2014/main" id="{A5901BF9-3BA2-4823-998C-4DFC4BA17D82}"/>
                </a:ext>
              </a:extLst>
            </p:cNvPr>
            <p:cNvGrpSpPr/>
            <p:nvPr/>
          </p:nvGrpSpPr>
          <p:grpSpPr>
            <a:xfrm>
              <a:off x="1040973" y="3998460"/>
              <a:ext cx="2657515" cy="617903"/>
              <a:chOff x="1040973" y="3998460"/>
              <a:chExt cx="2657515" cy="617903"/>
            </a:xfrm>
          </p:grpSpPr>
          <p:sp>
            <p:nvSpPr>
              <p:cNvPr id="80" name="Rounded Rectangle 13">
                <a:extLst>
                  <a:ext uri="{FF2B5EF4-FFF2-40B4-BE49-F238E27FC236}">
                    <a16:creationId xmlns:a16="http://schemas.microsoft.com/office/drawing/2014/main" id="{3F8E199F-9CE0-4FF7-A9E6-1B5479944DE3}"/>
                  </a:ext>
                </a:extLst>
              </p:cNvPr>
              <p:cNvSpPr/>
              <p:nvPr/>
            </p:nvSpPr>
            <p:spPr>
              <a:xfrm>
                <a:off x="1360973"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50FB8A6-D507-4E9D-8172-10E61CF8DCC5}"/>
                  </a:ext>
                </a:extLst>
              </p:cNvPr>
              <p:cNvSpPr txBox="1"/>
              <p:nvPr/>
            </p:nvSpPr>
            <p:spPr>
              <a:xfrm>
                <a:off x="1040973" y="4179644"/>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150,000 MT</a:t>
                </a:r>
              </a:p>
            </p:txBody>
          </p:sp>
        </p:grpSp>
        <p:grpSp>
          <p:nvGrpSpPr>
            <p:cNvPr id="15" name="Group 14">
              <a:extLst>
                <a:ext uri="{FF2B5EF4-FFF2-40B4-BE49-F238E27FC236}">
                  <a16:creationId xmlns:a16="http://schemas.microsoft.com/office/drawing/2014/main" id="{0C57A0BF-1305-4EC7-B78E-B02506B79804}"/>
                </a:ext>
              </a:extLst>
            </p:cNvPr>
            <p:cNvGrpSpPr/>
            <p:nvPr/>
          </p:nvGrpSpPr>
          <p:grpSpPr>
            <a:xfrm>
              <a:off x="4519573" y="3998460"/>
              <a:ext cx="2657515" cy="617903"/>
              <a:chOff x="4519573" y="3998460"/>
              <a:chExt cx="2657515" cy="617903"/>
            </a:xfrm>
          </p:grpSpPr>
          <p:sp>
            <p:nvSpPr>
              <p:cNvPr id="82" name="Rounded Rectangle 13">
                <a:extLst>
                  <a:ext uri="{FF2B5EF4-FFF2-40B4-BE49-F238E27FC236}">
                    <a16:creationId xmlns:a16="http://schemas.microsoft.com/office/drawing/2014/main" id="{FA09CA98-8A44-4C4B-AD67-E582DA14F7FB}"/>
                  </a:ext>
                </a:extLst>
              </p:cNvPr>
              <p:cNvSpPr/>
              <p:nvPr/>
            </p:nvSpPr>
            <p:spPr>
              <a:xfrm>
                <a:off x="4839573"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73E8881F-FAB1-4E08-AA5B-6F95EEBCE5CE}"/>
                  </a:ext>
                </a:extLst>
              </p:cNvPr>
              <p:cNvSpPr txBox="1"/>
              <p:nvPr/>
            </p:nvSpPr>
            <p:spPr>
              <a:xfrm>
                <a:off x="4519573" y="4185964"/>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SPOT</a:t>
                </a:r>
              </a:p>
            </p:txBody>
          </p:sp>
        </p:grpSp>
        <p:sp>
          <p:nvSpPr>
            <p:cNvPr id="84" name="Rounded Rectangle 13">
              <a:extLst>
                <a:ext uri="{FF2B5EF4-FFF2-40B4-BE49-F238E27FC236}">
                  <a16:creationId xmlns:a16="http://schemas.microsoft.com/office/drawing/2014/main" id="{27D400CF-4E74-4DA7-8B02-63D2AEFEA386}"/>
                </a:ext>
              </a:extLst>
            </p:cNvPr>
            <p:cNvSpPr/>
            <p:nvPr/>
          </p:nvSpPr>
          <p:spPr>
            <a:xfrm>
              <a:off x="8318174" y="3992967"/>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28F3BDB-9BE4-48E5-9B38-D84428C2490D}"/>
              </a:ext>
            </a:extLst>
          </p:cNvPr>
          <p:cNvGrpSpPr/>
          <p:nvPr/>
        </p:nvGrpSpPr>
        <p:grpSpPr>
          <a:xfrm>
            <a:off x="1040973" y="4581536"/>
            <a:ext cx="9294717" cy="623396"/>
            <a:chOff x="1040973" y="4699447"/>
            <a:chExt cx="9294717" cy="623396"/>
          </a:xfrm>
        </p:grpSpPr>
        <p:grpSp>
          <p:nvGrpSpPr>
            <p:cNvPr id="12" name="Group 11">
              <a:extLst>
                <a:ext uri="{FF2B5EF4-FFF2-40B4-BE49-F238E27FC236}">
                  <a16:creationId xmlns:a16="http://schemas.microsoft.com/office/drawing/2014/main" id="{2457B8B8-7174-4626-912A-E75F2D307002}"/>
                </a:ext>
              </a:extLst>
            </p:cNvPr>
            <p:cNvGrpSpPr/>
            <p:nvPr/>
          </p:nvGrpSpPr>
          <p:grpSpPr>
            <a:xfrm>
              <a:off x="1040973" y="4704940"/>
              <a:ext cx="2657515" cy="617903"/>
              <a:chOff x="1040973" y="4822055"/>
              <a:chExt cx="2657515" cy="617903"/>
            </a:xfrm>
          </p:grpSpPr>
          <p:sp>
            <p:nvSpPr>
              <p:cNvPr id="86" name="Rounded Rectangle 13">
                <a:extLst>
                  <a:ext uri="{FF2B5EF4-FFF2-40B4-BE49-F238E27FC236}">
                    <a16:creationId xmlns:a16="http://schemas.microsoft.com/office/drawing/2014/main" id="{368AB65C-8ABE-4913-8A14-5FD6D94E7042}"/>
                  </a:ext>
                </a:extLst>
              </p:cNvPr>
              <p:cNvSpPr/>
              <p:nvPr/>
            </p:nvSpPr>
            <p:spPr>
              <a:xfrm>
                <a:off x="1360973" y="4822055"/>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017833C3-DAD9-45B6-8D2F-DAB2C812100C}"/>
                  </a:ext>
                </a:extLst>
              </p:cNvPr>
              <p:cNvSpPr txBox="1"/>
              <p:nvPr/>
            </p:nvSpPr>
            <p:spPr>
              <a:xfrm>
                <a:off x="1040973" y="500324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200,000 MT</a:t>
                </a:r>
              </a:p>
            </p:txBody>
          </p:sp>
        </p:grpSp>
        <p:grpSp>
          <p:nvGrpSpPr>
            <p:cNvPr id="11" name="Group 10">
              <a:extLst>
                <a:ext uri="{FF2B5EF4-FFF2-40B4-BE49-F238E27FC236}">
                  <a16:creationId xmlns:a16="http://schemas.microsoft.com/office/drawing/2014/main" id="{4073BB76-5691-4F35-A121-E6AC241CE15B}"/>
                </a:ext>
              </a:extLst>
            </p:cNvPr>
            <p:cNvGrpSpPr/>
            <p:nvPr/>
          </p:nvGrpSpPr>
          <p:grpSpPr>
            <a:xfrm>
              <a:off x="4519573" y="4704940"/>
              <a:ext cx="2657515" cy="617903"/>
              <a:chOff x="4519573" y="4822055"/>
              <a:chExt cx="2657515" cy="617903"/>
            </a:xfrm>
          </p:grpSpPr>
          <p:sp>
            <p:nvSpPr>
              <p:cNvPr id="88" name="Rounded Rectangle 13">
                <a:extLst>
                  <a:ext uri="{FF2B5EF4-FFF2-40B4-BE49-F238E27FC236}">
                    <a16:creationId xmlns:a16="http://schemas.microsoft.com/office/drawing/2014/main" id="{4A5950FC-7E0E-4087-A3CC-B5E764D0327C}"/>
                  </a:ext>
                </a:extLst>
              </p:cNvPr>
              <p:cNvSpPr/>
              <p:nvPr/>
            </p:nvSpPr>
            <p:spPr>
              <a:xfrm>
                <a:off x="4839573" y="4822055"/>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34F7033-BDAE-448C-9C10-D5622F11EE39}"/>
                  </a:ext>
                </a:extLst>
              </p:cNvPr>
              <p:cNvSpPr txBox="1"/>
              <p:nvPr/>
            </p:nvSpPr>
            <p:spPr>
              <a:xfrm>
                <a:off x="4519573" y="4973758"/>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SPOT</a:t>
                </a:r>
              </a:p>
            </p:txBody>
          </p:sp>
        </p:grpSp>
        <p:sp>
          <p:nvSpPr>
            <p:cNvPr id="90" name="Rounded Rectangle 13">
              <a:extLst>
                <a:ext uri="{FF2B5EF4-FFF2-40B4-BE49-F238E27FC236}">
                  <a16:creationId xmlns:a16="http://schemas.microsoft.com/office/drawing/2014/main" id="{594B3EDB-B88A-4222-8ECA-3AFEFCD3A31B}"/>
                </a:ext>
              </a:extLst>
            </p:cNvPr>
            <p:cNvSpPr/>
            <p:nvPr/>
          </p:nvSpPr>
          <p:spPr>
            <a:xfrm>
              <a:off x="8318174" y="4699447"/>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cxnSp>
        <p:nvCxnSpPr>
          <p:cNvPr id="92" name="Straight Connector 91">
            <a:extLst>
              <a:ext uri="{FF2B5EF4-FFF2-40B4-BE49-F238E27FC236}">
                <a16:creationId xmlns:a16="http://schemas.microsoft.com/office/drawing/2014/main" id="{4A68F207-04EB-4276-BA35-C199F5A8BB0A}"/>
              </a:ext>
            </a:extLst>
          </p:cNvPr>
          <p:cNvCxnSpPr>
            <a:cxnSpLocks/>
          </p:cNvCxnSpPr>
          <p:nvPr/>
        </p:nvCxnSpPr>
        <p:spPr>
          <a:xfrm>
            <a:off x="4083485" y="2213105"/>
            <a:ext cx="0" cy="3578907"/>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A75FC3D-A444-4F44-A198-63780A1501E1}"/>
              </a:ext>
            </a:extLst>
          </p:cNvPr>
          <p:cNvCxnSpPr>
            <a:cxnSpLocks/>
          </p:cNvCxnSpPr>
          <p:nvPr/>
        </p:nvCxnSpPr>
        <p:spPr>
          <a:xfrm>
            <a:off x="7575398" y="2213105"/>
            <a:ext cx="0" cy="3702355"/>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CF45BAA-19AD-4F23-B956-6F0DED205EA8}"/>
              </a:ext>
            </a:extLst>
          </p:cNvPr>
          <p:cNvSpPr txBox="1"/>
          <p:nvPr/>
        </p:nvSpPr>
        <p:spPr>
          <a:xfrm>
            <a:off x="5056677" y="2393523"/>
            <a:ext cx="1844668"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 Type of Order</a:t>
            </a:r>
          </a:p>
        </p:txBody>
      </p:sp>
      <p:sp>
        <p:nvSpPr>
          <p:cNvPr id="96" name="TextBox 95">
            <a:extLst>
              <a:ext uri="{FF2B5EF4-FFF2-40B4-BE49-F238E27FC236}">
                <a16:creationId xmlns:a16="http://schemas.microsoft.com/office/drawing/2014/main" id="{B0B0A2F2-902F-4309-9D82-5ACBC84D86D8}"/>
              </a:ext>
            </a:extLst>
          </p:cNvPr>
          <p:cNvSpPr txBox="1"/>
          <p:nvPr/>
        </p:nvSpPr>
        <p:spPr>
          <a:xfrm>
            <a:off x="7886317" y="2369848"/>
            <a:ext cx="2703460"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Price per Metric Ton (MT)</a:t>
            </a:r>
          </a:p>
        </p:txBody>
      </p:sp>
      <p:grpSp>
        <p:nvGrpSpPr>
          <p:cNvPr id="9" name="Group 8">
            <a:extLst>
              <a:ext uri="{FF2B5EF4-FFF2-40B4-BE49-F238E27FC236}">
                <a16:creationId xmlns:a16="http://schemas.microsoft.com/office/drawing/2014/main" id="{4B0DD25E-722C-472C-A10B-51F9C66D5885}"/>
              </a:ext>
            </a:extLst>
          </p:cNvPr>
          <p:cNvGrpSpPr/>
          <p:nvPr/>
        </p:nvGrpSpPr>
        <p:grpSpPr>
          <a:xfrm>
            <a:off x="1040973" y="5297557"/>
            <a:ext cx="9294717" cy="623396"/>
            <a:chOff x="1040973" y="5532583"/>
            <a:chExt cx="9294717" cy="623396"/>
          </a:xfrm>
        </p:grpSpPr>
        <p:sp>
          <p:nvSpPr>
            <p:cNvPr id="99" name="Rounded Rectangle 13">
              <a:extLst>
                <a:ext uri="{FF2B5EF4-FFF2-40B4-BE49-F238E27FC236}">
                  <a16:creationId xmlns:a16="http://schemas.microsoft.com/office/drawing/2014/main" id="{B1CB10BD-9F09-4E13-8BFF-0EFB03CD67CE}"/>
                </a:ext>
              </a:extLst>
            </p:cNvPr>
            <p:cNvSpPr/>
            <p:nvPr/>
          </p:nvSpPr>
          <p:spPr>
            <a:xfrm>
              <a:off x="1360973" y="553807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287BB0E4-F1F7-4B68-B9BF-3D54CDAD2E71}"/>
                </a:ext>
              </a:extLst>
            </p:cNvPr>
            <p:cNvSpPr txBox="1"/>
            <p:nvPr/>
          </p:nvSpPr>
          <p:spPr>
            <a:xfrm>
              <a:off x="1040973" y="5719261"/>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12,500 MT x 12 months</a:t>
              </a:r>
            </a:p>
          </p:txBody>
        </p:sp>
        <p:sp>
          <p:nvSpPr>
            <p:cNvPr id="101" name="Rounded Rectangle 13">
              <a:extLst>
                <a:ext uri="{FF2B5EF4-FFF2-40B4-BE49-F238E27FC236}">
                  <a16:creationId xmlns:a16="http://schemas.microsoft.com/office/drawing/2014/main" id="{FA0C5EC0-FC77-4AB0-A999-54EE592B6858}"/>
                </a:ext>
              </a:extLst>
            </p:cNvPr>
            <p:cNvSpPr/>
            <p:nvPr/>
          </p:nvSpPr>
          <p:spPr>
            <a:xfrm>
              <a:off x="4839573" y="553807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FFF7BEEB-F399-43FB-AB7D-A36681F1F696}"/>
                </a:ext>
              </a:extLst>
            </p:cNvPr>
            <p:cNvSpPr txBox="1"/>
            <p:nvPr/>
          </p:nvSpPr>
          <p:spPr>
            <a:xfrm>
              <a:off x="4519573" y="5717579"/>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CONTRACT*</a:t>
              </a:r>
            </a:p>
          </p:txBody>
        </p:sp>
        <p:sp>
          <p:nvSpPr>
            <p:cNvPr id="103" name="Rounded Rectangle 13">
              <a:extLst>
                <a:ext uri="{FF2B5EF4-FFF2-40B4-BE49-F238E27FC236}">
                  <a16:creationId xmlns:a16="http://schemas.microsoft.com/office/drawing/2014/main" id="{C49B8100-E56B-4A4C-9D7F-A6248EA3105C}"/>
                </a:ext>
              </a:extLst>
            </p:cNvPr>
            <p:cNvSpPr/>
            <p:nvPr/>
          </p:nvSpPr>
          <p:spPr>
            <a:xfrm>
              <a:off x="8318174" y="553258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143" name="TextBox 142">
            <a:extLst>
              <a:ext uri="{FF2B5EF4-FFF2-40B4-BE49-F238E27FC236}">
                <a16:creationId xmlns:a16="http://schemas.microsoft.com/office/drawing/2014/main" id="{8536CC18-B5AD-415A-A9B3-79C899BFDC4A}"/>
              </a:ext>
            </a:extLst>
          </p:cNvPr>
          <p:cNvSpPr txBox="1"/>
          <p:nvPr/>
        </p:nvSpPr>
        <p:spPr>
          <a:xfrm>
            <a:off x="7998174" y="3919515"/>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$ 445</a:t>
            </a:r>
          </a:p>
        </p:txBody>
      </p:sp>
      <p:sp>
        <p:nvSpPr>
          <p:cNvPr id="144" name="TextBox 143">
            <a:extLst>
              <a:ext uri="{FF2B5EF4-FFF2-40B4-BE49-F238E27FC236}">
                <a16:creationId xmlns:a16="http://schemas.microsoft.com/office/drawing/2014/main" id="{8442E27E-FD46-4431-AE6C-4ECE757F489D}"/>
              </a:ext>
            </a:extLst>
          </p:cNvPr>
          <p:cNvSpPr txBox="1"/>
          <p:nvPr/>
        </p:nvSpPr>
        <p:spPr>
          <a:xfrm>
            <a:off x="7998174" y="4627594"/>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$ 440</a:t>
            </a:r>
          </a:p>
        </p:txBody>
      </p:sp>
      <p:sp>
        <p:nvSpPr>
          <p:cNvPr id="145" name="TextBox 144">
            <a:extLst>
              <a:ext uri="{FF2B5EF4-FFF2-40B4-BE49-F238E27FC236}">
                <a16:creationId xmlns:a16="http://schemas.microsoft.com/office/drawing/2014/main" id="{0DB48C9E-202A-4869-A7CF-EDCD1286AD51}"/>
              </a:ext>
            </a:extLst>
          </p:cNvPr>
          <p:cNvSpPr txBox="1"/>
          <p:nvPr/>
        </p:nvSpPr>
        <p:spPr>
          <a:xfrm>
            <a:off x="8011485" y="5360960"/>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$ 430</a:t>
            </a:r>
          </a:p>
        </p:txBody>
      </p:sp>
    </p:spTree>
    <p:extLst>
      <p:ext uri="{BB962C8B-B14F-4D97-AF65-F5344CB8AC3E}">
        <p14:creationId xmlns:p14="http://schemas.microsoft.com/office/powerpoint/2010/main" val="158779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10170061" y="574019"/>
            <a:ext cx="234431" cy="234431"/>
          </a:xfrm>
          <a:prstGeom prst="rect">
            <a:avLst/>
          </a:prstGeom>
        </p:spPr>
      </p:pic>
      <p:grpSp>
        <p:nvGrpSpPr>
          <p:cNvPr id="2" name="Group 1"/>
          <p:cNvGrpSpPr/>
          <p:nvPr/>
        </p:nvGrpSpPr>
        <p:grpSpPr>
          <a:xfrm>
            <a:off x="1184280" y="1644748"/>
            <a:ext cx="1675863" cy="1743075"/>
            <a:chOff x="1184280" y="1644748"/>
            <a:chExt cx="1675863" cy="1743075"/>
          </a:xfrm>
        </p:grpSpPr>
        <p:sp>
          <p:nvSpPr>
            <p:cNvPr id="25" name="TextBox 24"/>
            <p:cNvSpPr txBox="1"/>
            <p:nvPr/>
          </p:nvSpPr>
          <p:spPr>
            <a:xfrm>
              <a:off x="1503538" y="2792281"/>
              <a:ext cx="1103187" cy="276999"/>
            </a:xfrm>
            <a:prstGeom prst="rect">
              <a:avLst/>
            </a:prstGeom>
            <a:noFill/>
          </p:spPr>
          <p:txBody>
            <a:bodyPr wrap="none" rtlCol="0">
              <a:spAutoFit/>
            </a:bodyPr>
            <a:lstStyle/>
            <a:p>
              <a:pPr algn="ctr"/>
              <a:r>
                <a:rPr lang="en-US" sz="1200" dirty="0">
                  <a:latin typeface="Nunito" panose="00000500000000000000" pitchFamily="2" charset="0"/>
                </a:rPr>
                <a:t>PETROLEUM</a:t>
              </a:r>
            </a:p>
          </p:txBody>
        </p:sp>
        <p:sp>
          <p:nvSpPr>
            <p:cNvPr id="63" name="Rounded Rectangle 62"/>
            <p:cNvSpPr/>
            <p:nvPr/>
          </p:nvSpPr>
          <p:spPr>
            <a:xfrm>
              <a:off x="1184280" y="1644748"/>
              <a:ext cx="1675863" cy="1743075"/>
            </a:xfrm>
            <a:prstGeom prst="roundRect">
              <a:avLst/>
            </a:prstGeom>
            <a:noFill/>
            <a:ln>
              <a:solidFill>
                <a:srgbClr val="E5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974191" y="1644747"/>
            <a:ext cx="1354114" cy="1743075"/>
            <a:chOff x="2974191" y="1644747"/>
            <a:chExt cx="1354114" cy="1743075"/>
          </a:xfrm>
        </p:grpSpPr>
        <p:sp>
          <p:nvSpPr>
            <p:cNvPr id="28" name="TextBox 27"/>
            <p:cNvSpPr txBox="1"/>
            <p:nvPr/>
          </p:nvSpPr>
          <p:spPr>
            <a:xfrm>
              <a:off x="3232928" y="2823588"/>
              <a:ext cx="736099" cy="276999"/>
            </a:xfrm>
            <a:prstGeom prst="rect">
              <a:avLst/>
            </a:prstGeom>
            <a:noFill/>
          </p:spPr>
          <p:txBody>
            <a:bodyPr wrap="none" rtlCol="0">
              <a:spAutoFit/>
            </a:bodyPr>
            <a:lstStyle/>
            <a:p>
              <a:r>
                <a:rPr lang="en-US" sz="1200" dirty="0">
                  <a:latin typeface="Nunito" panose="00000500000000000000" pitchFamily="2" charset="0"/>
                </a:rPr>
                <a:t>MINING</a:t>
              </a:r>
            </a:p>
          </p:txBody>
        </p:sp>
        <p:sp>
          <p:nvSpPr>
            <p:cNvPr id="64" name="Rounded Rectangle 63"/>
            <p:cNvSpPr/>
            <p:nvPr/>
          </p:nvSpPr>
          <p:spPr>
            <a:xfrm>
              <a:off x="2974191" y="1644747"/>
              <a:ext cx="1354114" cy="1743075"/>
            </a:xfrm>
            <a:prstGeom prst="roundRect">
              <a:avLst/>
            </a:prstGeom>
            <a:noFill/>
            <a:ln>
              <a:solidFill>
                <a:srgbClr val="E5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4442568" y="1644747"/>
            <a:ext cx="1675863" cy="1743075"/>
            <a:chOff x="4442568" y="1644747"/>
            <a:chExt cx="1675863" cy="1743075"/>
          </a:xfrm>
        </p:grpSpPr>
        <p:sp>
          <p:nvSpPr>
            <p:cNvPr id="31" name="TextBox 30"/>
            <p:cNvSpPr txBox="1"/>
            <p:nvPr/>
          </p:nvSpPr>
          <p:spPr>
            <a:xfrm>
              <a:off x="4730971" y="2827671"/>
              <a:ext cx="1146468" cy="276999"/>
            </a:xfrm>
            <a:prstGeom prst="rect">
              <a:avLst/>
            </a:prstGeom>
            <a:noFill/>
          </p:spPr>
          <p:txBody>
            <a:bodyPr wrap="none" rtlCol="0">
              <a:spAutoFit/>
            </a:bodyPr>
            <a:lstStyle/>
            <a:p>
              <a:r>
                <a:rPr lang="en-US" sz="1200" dirty="0">
                  <a:latin typeface="Nunito" panose="00000500000000000000" pitchFamily="2" charset="0"/>
                </a:rPr>
                <a:t>FERTELIZERS</a:t>
              </a:r>
            </a:p>
          </p:txBody>
        </p:sp>
        <p:sp>
          <p:nvSpPr>
            <p:cNvPr id="65" name="Rounded Rectangle 64"/>
            <p:cNvSpPr/>
            <p:nvPr/>
          </p:nvSpPr>
          <p:spPr>
            <a:xfrm>
              <a:off x="4442568" y="1644747"/>
              <a:ext cx="1675863" cy="1743075"/>
            </a:xfrm>
            <a:prstGeom prst="roundRect">
              <a:avLst/>
            </a:prstGeom>
            <a:noFill/>
            <a:ln>
              <a:solidFill>
                <a:srgbClr val="E5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671646" y="1644747"/>
            <a:ext cx="1675863" cy="1743075"/>
            <a:chOff x="7671646" y="1644747"/>
            <a:chExt cx="1675863" cy="1743075"/>
          </a:xfrm>
        </p:grpSpPr>
        <p:sp>
          <p:nvSpPr>
            <p:cNvPr id="49" name="TextBox 48"/>
            <p:cNvSpPr txBox="1"/>
            <p:nvPr/>
          </p:nvSpPr>
          <p:spPr>
            <a:xfrm>
              <a:off x="8250016" y="2793089"/>
              <a:ext cx="521297" cy="276999"/>
            </a:xfrm>
            <a:prstGeom prst="rect">
              <a:avLst/>
            </a:prstGeom>
            <a:noFill/>
          </p:spPr>
          <p:txBody>
            <a:bodyPr wrap="none" rtlCol="0">
              <a:spAutoFit/>
            </a:bodyPr>
            <a:lstStyle/>
            <a:p>
              <a:r>
                <a:rPr lang="en-US" sz="1200" dirty="0">
                  <a:latin typeface="Nunito" panose="00000500000000000000" pitchFamily="2" charset="0"/>
                </a:rPr>
                <a:t>OILS</a:t>
              </a:r>
            </a:p>
          </p:txBody>
        </p:sp>
        <p:sp>
          <p:nvSpPr>
            <p:cNvPr id="68" name="Rounded Rectangle 67"/>
            <p:cNvSpPr/>
            <p:nvPr/>
          </p:nvSpPr>
          <p:spPr>
            <a:xfrm>
              <a:off x="7671646" y="1644747"/>
              <a:ext cx="1675863" cy="1743075"/>
            </a:xfrm>
            <a:prstGeom prst="roundRect">
              <a:avLst/>
            </a:prstGeom>
            <a:noFill/>
            <a:ln>
              <a:solidFill>
                <a:srgbClr val="E5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214929" y="1644747"/>
            <a:ext cx="1354114" cy="1743075"/>
            <a:chOff x="6214929" y="1644747"/>
            <a:chExt cx="1354114" cy="1743075"/>
          </a:xfrm>
        </p:grpSpPr>
        <p:sp>
          <p:nvSpPr>
            <p:cNvPr id="34" name="TextBox 33"/>
            <p:cNvSpPr txBox="1"/>
            <p:nvPr/>
          </p:nvSpPr>
          <p:spPr>
            <a:xfrm>
              <a:off x="6252678" y="2823587"/>
              <a:ext cx="1249060" cy="276999"/>
            </a:xfrm>
            <a:prstGeom prst="rect">
              <a:avLst/>
            </a:prstGeom>
            <a:noFill/>
          </p:spPr>
          <p:txBody>
            <a:bodyPr wrap="none" rtlCol="0">
              <a:spAutoFit/>
            </a:bodyPr>
            <a:lstStyle/>
            <a:p>
              <a:r>
                <a:rPr lang="en-US" sz="1200" dirty="0">
                  <a:latin typeface="Nunito" panose="00000500000000000000" pitchFamily="2" charset="0"/>
                </a:rPr>
                <a:t>AGRICULTURE</a:t>
              </a:r>
            </a:p>
          </p:txBody>
        </p:sp>
        <p:sp>
          <p:nvSpPr>
            <p:cNvPr id="66" name="Rounded Rectangle 65"/>
            <p:cNvSpPr/>
            <p:nvPr/>
          </p:nvSpPr>
          <p:spPr>
            <a:xfrm>
              <a:off x="6214929" y="1644747"/>
              <a:ext cx="1354114" cy="1743075"/>
            </a:xfrm>
            <a:prstGeom prst="round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9459167" y="1644746"/>
            <a:ext cx="1354114" cy="1743075"/>
            <a:chOff x="9459167" y="1644746"/>
            <a:chExt cx="1354114" cy="1743075"/>
          </a:xfrm>
        </p:grpSpPr>
        <p:sp>
          <p:nvSpPr>
            <p:cNvPr id="55" name="TextBox 54"/>
            <p:cNvSpPr txBox="1"/>
            <p:nvPr/>
          </p:nvSpPr>
          <p:spPr>
            <a:xfrm>
              <a:off x="9801055" y="2765609"/>
              <a:ext cx="718466" cy="276999"/>
            </a:xfrm>
            <a:prstGeom prst="rect">
              <a:avLst/>
            </a:prstGeom>
            <a:noFill/>
          </p:spPr>
          <p:txBody>
            <a:bodyPr wrap="none" rtlCol="0">
              <a:spAutoFit/>
            </a:bodyPr>
            <a:lstStyle/>
            <a:p>
              <a:r>
                <a:rPr lang="en-US" sz="1200" dirty="0">
                  <a:latin typeface="Nunito" panose="00000500000000000000" pitchFamily="2" charset="0"/>
                </a:rPr>
                <a:t>SUGAR</a:t>
              </a:r>
            </a:p>
          </p:txBody>
        </p:sp>
        <p:sp>
          <p:nvSpPr>
            <p:cNvPr id="69" name="Rounded Rectangle 68"/>
            <p:cNvSpPr/>
            <p:nvPr/>
          </p:nvSpPr>
          <p:spPr>
            <a:xfrm>
              <a:off x="9459167" y="1644746"/>
              <a:ext cx="1354114" cy="1743075"/>
            </a:xfrm>
            <a:prstGeom prst="roundRect">
              <a:avLst/>
            </a:prstGeom>
            <a:noFill/>
            <a:ln>
              <a:solidFill>
                <a:srgbClr val="E5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ounded Rectangle 74"/>
          <p:cNvSpPr/>
          <p:nvPr/>
        </p:nvSpPr>
        <p:spPr>
          <a:xfrm>
            <a:off x="7671646" y="3499869"/>
            <a:ext cx="1675863" cy="1743075"/>
          </a:xfrm>
          <a:prstGeom prst="roundRect">
            <a:avLst/>
          </a:prstGeom>
          <a:noFill/>
          <a:ln>
            <a:solidFill>
              <a:srgbClr val="E5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974191" y="3499869"/>
            <a:ext cx="1354114" cy="1743075"/>
            <a:chOff x="2974191" y="3499869"/>
            <a:chExt cx="1354114" cy="1743075"/>
          </a:xfrm>
        </p:grpSpPr>
        <p:sp>
          <p:nvSpPr>
            <p:cNvPr id="37" name="TextBox 36"/>
            <p:cNvSpPr txBox="1"/>
            <p:nvPr/>
          </p:nvSpPr>
          <p:spPr>
            <a:xfrm>
              <a:off x="3339599" y="4651178"/>
              <a:ext cx="611065" cy="276999"/>
            </a:xfrm>
            <a:prstGeom prst="rect">
              <a:avLst/>
            </a:prstGeom>
            <a:noFill/>
          </p:spPr>
          <p:txBody>
            <a:bodyPr wrap="none" rtlCol="0">
              <a:spAutoFit/>
            </a:bodyPr>
            <a:lstStyle/>
            <a:p>
              <a:r>
                <a:rPr lang="en-US" sz="1200" dirty="0">
                  <a:latin typeface="Nunito" panose="00000500000000000000" pitchFamily="2" charset="0"/>
                </a:rPr>
                <a:t>MEAT</a:t>
              </a:r>
            </a:p>
          </p:txBody>
        </p:sp>
        <p:sp>
          <p:nvSpPr>
            <p:cNvPr id="72" name="Rounded Rectangle 71"/>
            <p:cNvSpPr/>
            <p:nvPr/>
          </p:nvSpPr>
          <p:spPr>
            <a:xfrm>
              <a:off x="2974191" y="3499869"/>
              <a:ext cx="1354114" cy="1743075"/>
            </a:xfrm>
            <a:prstGeom prst="roundRect">
              <a:avLst/>
            </a:prstGeom>
            <a:noFill/>
            <a:ln>
              <a:solidFill>
                <a:srgbClr val="E5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ounded Rectangle 75"/>
          <p:cNvSpPr/>
          <p:nvPr/>
        </p:nvSpPr>
        <p:spPr>
          <a:xfrm>
            <a:off x="9459167" y="3499868"/>
            <a:ext cx="1354114" cy="1743075"/>
          </a:xfrm>
          <a:prstGeom prst="roundRect">
            <a:avLst/>
          </a:prstGeom>
          <a:noFill/>
          <a:ln>
            <a:solidFill>
              <a:srgbClr val="E5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442568" y="3499869"/>
            <a:ext cx="1675863" cy="1743075"/>
            <a:chOff x="4442568" y="3499869"/>
            <a:chExt cx="1675863" cy="1743075"/>
          </a:xfrm>
        </p:grpSpPr>
        <p:sp>
          <p:nvSpPr>
            <p:cNvPr id="43" name="TextBox 42"/>
            <p:cNvSpPr txBox="1"/>
            <p:nvPr/>
          </p:nvSpPr>
          <p:spPr>
            <a:xfrm>
              <a:off x="5023853" y="4651178"/>
              <a:ext cx="521297" cy="276999"/>
            </a:xfrm>
            <a:prstGeom prst="rect">
              <a:avLst/>
            </a:prstGeom>
            <a:noFill/>
          </p:spPr>
          <p:txBody>
            <a:bodyPr wrap="none" rtlCol="0">
              <a:spAutoFit/>
            </a:bodyPr>
            <a:lstStyle/>
            <a:p>
              <a:r>
                <a:rPr lang="en-US" sz="1200" dirty="0">
                  <a:latin typeface="Nunito" panose="00000500000000000000" pitchFamily="2" charset="0"/>
                </a:rPr>
                <a:t>FISH</a:t>
              </a:r>
            </a:p>
          </p:txBody>
        </p:sp>
        <p:sp>
          <p:nvSpPr>
            <p:cNvPr id="73" name="Rounded Rectangle 72"/>
            <p:cNvSpPr/>
            <p:nvPr/>
          </p:nvSpPr>
          <p:spPr>
            <a:xfrm>
              <a:off x="4442568" y="3499869"/>
              <a:ext cx="1675863" cy="1743075"/>
            </a:xfrm>
            <a:prstGeom prst="roundRect">
              <a:avLst/>
            </a:prstGeom>
            <a:noFill/>
            <a:ln>
              <a:solidFill>
                <a:srgbClr val="E5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1184280" y="3499870"/>
            <a:ext cx="1675863" cy="1743075"/>
            <a:chOff x="1184280" y="3499870"/>
            <a:chExt cx="1675863" cy="1743075"/>
          </a:xfrm>
        </p:grpSpPr>
        <p:sp>
          <p:nvSpPr>
            <p:cNvPr id="40" name="TextBox 39"/>
            <p:cNvSpPr txBox="1"/>
            <p:nvPr/>
          </p:nvSpPr>
          <p:spPr>
            <a:xfrm>
              <a:off x="1595170" y="4669339"/>
              <a:ext cx="849913" cy="276999"/>
            </a:xfrm>
            <a:prstGeom prst="rect">
              <a:avLst/>
            </a:prstGeom>
            <a:noFill/>
          </p:spPr>
          <p:txBody>
            <a:bodyPr wrap="none" rtlCol="0">
              <a:spAutoFit/>
            </a:bodyPr>
            <a:lstStyle/>
            <a:p>
              <a:r>
                <a:rPr lang="en-US" sz="1200" dirty="0">
                  <a:latin typeface="Nunito" panose="00000500000000000000" pitchFamily="2" charset="0"/>
                </a:rPr>
                <a:t>CHICKEN</a:t>
              </a:r>
            </a:p>
          </p:txBody>
        </p:sp>
        <p:sp>
          <p:nvSpPr>
            <p:cNvPr id="71" name="Rounded Rectangle 70"/>
            <p:cNvSpPr/>
            <p:nvPr/>
          </p:nvSpPr>
          <p:spPr>
            <a:xfrm>
              <a:off x="1184280" y="3499870"/>
              <a:ext cx="1675863" cy="1743075"/>
            </a:xfrm>
            <a:prstGeom prst="roundRect">
              <a:avLst/>
            </a:prstGeom>
            <a:noFill/>
            <a:ln>
              <a:solidFill>
                <a:srgbClr val="E5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ounded Rectangle 73"/>
          <p:cNvSpPr/>
          <p:nvPr/>
        </p:nvSpPr>
        <p:spPr>
          <a:xfrm>
            <a:off x="6214929" y="3499869"/>
            <a:ext cx="1354114" cy="1743075"/>
          </a:xfrm>
          <a:prstGeom prst="roundRect">
            <a:avLst/>
          </a:prstGeom>
          <a:noFill/>
          <a:ln>
            <a:solidFill>
              <a:srgbClr val="E5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hlinkClick r:id="" action="ppaction://hlinkshowjump?jump=lastslideviewed"/>
          </p:cNvPr>
          <p:cNvSpPr/>
          <p:nvPr/>
        </p:nvSpPr>
        <p:spPr>
          <a:xfrm>
            <a:off x="9626513" y="38059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a:extLst>
              <a:ext uri="{FF2B5EF4-FFF2-40B4-BE49-F238E27FC236}">
                <a16:creationId xmlns:a16="http://schemas.microsoft.com/office/drawing/2014/main" id="{BD02F451-D49A-4ECB-87C8-9C0D298F8E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sp>
        <p:nvSpPr>
          <p:cNvPr id="9" name="TextBox 8">
            <a:extLst>
              <a:ext uri="{FF2B5EF4-FFF2-40B4-BE49-F238E27FC236}">
                <a16:creationId xmlns:a16="http://schemas.microsoft.com/office/drawing/2014/main" id="{123894E3-D472-4FE5-BA8B-7E03B467FE0C}"/>
              </a:ext>
            </a:extLst>
          </p:cNvPr>
          <p:cNvSpPr txBox="1"/>
          <p:nvPr/>
        </p:nvSpPr>
        <p:spPr>
          <a:xfrm>
            <a:off x="4494443" y="558904"/>
            <a:ext cx="3017452" cy="584775"/>
          </a:xfrm>
          <a:prstGeom prst="rect">
            <a:avLst/>
          </a:prstGeom>
          <a:noFill/>
        </p:spPr>
        <p:txBody>
          <a:bodyPr wrap="square" rtlCol="0">
            <a:spAutoFit/>
          </a:bodyPr>
          <a:lstStyle/>
          <a:p>
            <a:r>
              <a:rPr lang="en-US" sz="3200" b="1" dirty="0"/>
              <a:t>PROCEDURES</a:t>
            </a:r>
          </a:p>
        </p:txBody>
      </p:sp>
      <p:pic>
        <p:nvPicPr>
          <p:cNvPr id="95" name="Picture 94">
            <a:extLst>
              <a:ext uri="{FF2B5EF4-FFF2-40B4-BE49-F238E27FC236}">
                <a16:creationId xmlns:a16="http://schemas.microsoft.com/office/drawing/2014/main" id="{0DC5DC3B-DED5-4E98-B0AC-F0EA559C64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0792" y="595461"/>
            <a:ext cx="511660" cy="511660"/>
          </a:xfrm>
          <a:prstGeom prst="rect">
            <a:avLst/>
          </a:prstGeom>
        </p:spPr>
      </p:pic>
      <p:pic>
        <p:nvPicPr>
          <p:cNvPr id="11" name="Picture 10">
            <a:extLst>
              <a:ext uri="{FF2B5EF4-FFF2-40B4-BE49-F238E27FC236}">
                <a16:creationId xmlns:a16="http://schemas.microsoft.com/office/drawing/2014/main" id="{FDA1EB9B-B7A6-4574-88FA-8A640A0E4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3081" y="2058441"/>
            <a:ext cx="810467" cy="646559"/>
          </a:xfrm>
          <a:prstGeom prst="rect">
            <a:avLst/>
          </a:prstGeom>
        </p:spPr>
      </p:pic>
      <p:pic>
        <p:nvPicPr>
          <p:cNvPr id="27" name="Picture 26">
            <a:extLst>
              <a:ext uri="{FF2B5EF4-FFF2-40B4-BE49-F238E27FC236}">
                <a16:creationId xmlns:a16="http://schemas.microsoft.com/office/drawing/2014/main" id="{470E2220-1F1C-408B-ACCF-B9AE293057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8449" y="2069139"/>
            <a:ext cx="652824" cy="652824"/>
          </a:xfrm>
          <a:prstGeom prst="rect">
            <a:avLst/>
          </a:prstGeom>
        </p:spPr>
      </p:pic>
      <p:pic>
        <p:nvPicPr>
          <p:cNvPr id="30" name="Picture 29">
            <a:extLst>
              <a:ext uri="{FF2B5EF4-FFF2-40B4-BE49-F238E27FC236}">
                <a16:creationId xmlns:a16="http://schemas.microsoft.com/office/drawing/2014/main" id="{D9D89103-B600-4AFA-96CB-101CF068B7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2057" y="2118181"/>
            <a:ext cx="638674" cy="638674"/>
          </a:xfrm>
          <a:prstGeom prst="rect">
            <a:avLst/>
          </a:prstGeom>
        </p:spPr>
      </p:pic>
      <p:pic>
        <p:nvPicPr>
          <p:cNvPr id="33" name="Picture 32">
            <a:extLst>
              <a:ext uri="{FF2B5EF4-FFF2-40B4-BE49-F238E27FC236}">
                <a16:creationId xmlns:a16="http://schemas.microsoft.com/office/drawing/2014/main" id="{68286D8C-8EBD-4312-8F7F-47CD1452E2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9694" y="2002832"/>
            <a:ext cx="667144" cy="715178"/>
          </a:xfrm>
          <a:prstGeom prst="rect">
            <a:avLst/>
          </a:prstGeom>
        </p:spPr>
      </p:pic>
      <p:pic>
        <p:nvPicPr>
          <p:cNvPr id="36" name="Picture 35">
            <a:extLst>
              <a:ext uri="{FF2B5EF4-FFF2-40B4-BE49-F238E27FC236}">
                <a16:creationId xmlns:a16="http://schemas.microsoft.com/office/drawing/2014/main" id="{DB449B82-1A31-4926-995E-B9D050D140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79052" y="1936375"/>
            <a:ext cx="829233" cy="829233"/>
          </a:xfrm>
          <a:prstGeom prst="rect">
            <a:avLst/>
          </a:prstGeom>
        </p:spPr>
      </p:pic>
      <p:pic>
        <p:nvPicPr>
          <p:cNvPr id="39" name="Picture 38">
            <a:extLst>
              <a:ext uri="{FF2B5EF4-FFF2-40B4-BE49-F238E27FC236}">
                <a16:creationId xmlns:a16="http://schemas.microsoft.com/office/drawing/2014/main" id="{587325C9-B8F8-415F-8297-D76A3F4C56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52976" y="2051904"/>
            <a:ext cx="652857" cy="652857"/>
          </a:xfrm>
          <a:prstGeom prst="rect">
            <a:avLst/>
          </a:prstGeom>
        </p:spPr>
      </p:pic>
      <p:pic>
        <p:nvPicPr>
          <p:cNvPr id="42" name="Picture 41">
            <a:extLst>
              <a:ext uri="{FF2B5EF4-FFF2-40B4-BE49-F238E27FC236}">
                <a16:creationId xmlns:a16="http://schemas.microsoft.com/office/drawing/2014/main" id="{011ED96B-6F42-4C77-A6F2-7BCCF9AE3A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2676" y="3946227"/>
            <a:ext cx="611065" cy="611065"/>
          </a:xfrm>
          <a:prstGeom prst="rect">
            <a:avLst/>
          </a:prstGeom>
        </p:spPr>
      </p:pic>
      <p:pic>
        <p:nvPicPr>
          <p:cNvPr id="45" name="Picture 44">
            <a:extLst>
              <a:ext uri="{FF2B5EF4-FFF2-40B4-BE49-F238E27FC236}">
                <a16:creationId xmlns:a16="http://schemas.microsoft.com/office/drawing/2014/main" id="{E0E1782E-E46D-4650-8712-97ECB5E2DF1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64277" y="4026568"/>
            <a:ext cx="589987" cy="455133"/>
          </a:xfrm>
          <a:prstGeom prst="rect">
            <a:avLst/>
          </a:prstGeom>
        </p:spPr>
      </p:pic>
      <p:pic>
        <p:nvPicPr>
          <p:cNvPr id="48" name="Picture 47">
            <a:extLst>
              <a:ext uri="{FF2B5EF4-FFF2-40B4-BE49-F238E27FC236}">
                <a16:creationId xmlns:a16="http://schemas.microsoft.com/office/drawing/2014/main" id="{9567D4B1-B733-4D15-BA7E-D8986F751D4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52057" y="3918239"/>
            <a:ext cx="705924" cy="705924"/>
          </a:xfrm>
          <a:prstGeom prst="rect">
            <a:avLst/>
          </a:prstGeom>
        </p:spPr>
      </p:pic>
      <p:sp>
        <p:nvSpPr>
          <p:cNvPr id="96" name="Rounded Rectangle 89">
            <a:hlinkClick r:id="rId14" action="ppaction://hlinksldjump"/>
            <a:extLst>
              <a:ext uri="{FF2B5EF4-FFF2-40B4-BE49-F238E27FC236}">
                <a16:creationId xmlns:a16="http://schemas.microsoft.com/office/drawing/2014/main" id="{322AA397-0CE7-4664-8701-98B85F55CF6B}"/>
              </a:ext>
            </a:extLst>
          </p:cNvPr>
          <p:cNvSpPr/>
          <p:nvPr/>
        </p:nvSpPr>
        <p:spPr>
          <a:xfrm>
            <a:off x="2973244" y="1631913"/>
            <a:ext cx="1378539" cy="1753528"/>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hlinkClick r:id="rId15" action="ppaction://hlinksldjump"/>
          </p:cNvPr>
          <p:cNvSpPr/>
          <p:nvPr/>
        </p:nvSpPr>
        <p:spPr>
          <a:xfrm>
            <a:off x="1194010" y="1640657"/>
            <a:ext cx="1665172" cy="1753528"/>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a:hlinkClick r:id="rId16" action="ppaction://hlinksldjump"/>
          </p:cNvPr>
          <p:cNvSpPr/>
          <p:nvPr/>
        </p:nvSpPr>
        <p:spPr>
          <a:xfrm>
            <a:off x="4457457" y="1624021"/>
            <a:ext cx="1665172" cy="1753528"/>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a:hlinkClick r:id="rId17" action="ppaction://hlinksldjump"/>
          </p:cNvPr>
          <p:cNvSpPr/>
          <p:nvPr/>
        </p:nvSpPr>
        <p:spPr>
          <a:xfrm>
            <a:off x="6205511" y="1634293"/>
            <a:ext cx="1378539" cy="1753528"/>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a:hlinkClick r:id="rId18" action="ppaction://hlinksldjump"/>
          </p:cNvPr>
          <p:cNvSpPr/>
          <p:nvPr/>
        </p:nvSpPr>
        <p:spPr>
          <a:xfrm>
            <a:off x="7673819" y="1634293"/>
            <a:ext cx="1665172" cy="1753528"/>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a:hlinkClick r:id="rId19" action="ppaction://hlinksldjump"/>
          </p:cNvPr>
          <p:cNvSpPr/>
          <p:nvPr/>
        </p:nvSpPr>
        <p:spPr>
          <a:xfrm>
            <a:off x="9452285" y="1640657"/>
            <a:ext cx="1378539" cy="1753528"/>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a:hlinkClick r:id="rId20" action="ppaction://hlinksldjump"/>
          </p:cNvPr>
          <p:cNvSpPr/>
          <p:nvPr/>
        </p:nvSpPr>
        <p:spPr>
          <a:xfrm>
            <a:off x="1192015" y="3499868"/>
            <a:ext cx="1665172" cy="1753528"/>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a:hlinkClick r:id="rId21" action="ppaction://hlinksldjump"/>
          </p:cNvPr>
          <p:cNvSpPr/>
          <p:nvPr/>
        </p:nvSpPr>
        <p:spPr>
          <a:xfrm>
            <a:off x="2974606" y="3470179"/>
            <a:ext cx="1378539" cy="1753528"/>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a:hlinkClick r:id="rId22" action="ppaction://hlinksldjump"/>
          </p:cNvPr>
          <p:cNvSpPr/>
          <p:nvPr/>
        </p:nvSpPr>
        <p:spPr>
          <a:xfrm>
            <a:off x="4443410" y="3475211"/>
            <a:ext cx="1665172" cy="1753528"/>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91CD67F4-6E84-4CE0-9D5E-6CC6D6BB959D}"/>
              </a:ext>
            </a:extLst>
          </p:cNvPr>
          <p:cNvSpPr txBox="1"/>
          <p:nvPr/>
        </p:nvSpPr>
        <p:spPr>
          <a:xfrm>
            <a:off x="1874925" y="6218757"/>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98" name="TextBox 97">
            <a:extLst>
              <a:ext uri="{FF2B5EF4-FFF2-40B4-BE49-F238E27FC236}">
                <a16:creationId xmlns:a16="http://schemas.microsoft.com/office/drawing/2014/main" id="{CE311D55-EB71-49F8-8AD1-7AA06EDF061A}"/>
              </a:ext>
            </a:extLst>
          </p:cNvPr>
          <p:cNvSpPr txBox="1"/>
          <p:nvPr/>
        </p:nvSpPr>
        <p:spPr>
          <a:xfrm>
            <a:off x="2720719" y="6218757"/>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99" name="TextBox 98">
            <a:extLst>
              <a:ext uri="{FF2B5EF4-FFF2-40B4-BE49-F238E27FC236}">
                <a16:creationId xmlns:a16="http://schemas.microsoft.com/office/drawing/2014/main" id="{D7246BD0-6C23-4FA6-ADE6-40EA755C96F3}"/>
              </a:ext>
            </a:extLst>
          </p:cNvPr>
          <p:cNvSpPr txBox="1"/>
          <p:nvPr/>
        </p:nvSpPr>
        <p:spPr>
          <a:xfrm>
            <a:off x="3608191" y="6218756"/>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00" name="Picture 99">
            <a:extLst>
              <a:ext uri="{FF2B5EF4-FFF2-40B4-BE49-F238E27FC236}">
                <a16:creationId xmlns:a16="http://schemas.microsoft.com/office/drawing/2014/main" id="{2B19CC35-4C91-4D0F-B4DD-F8FE8B585AC0}"/>
              </a:ext>
            </a:extLst>
          </p:cNvPr>
          <p:cNvPicPr>
            <a:picLocks noChangeAspect="1"/>
          </p:cNvPicPr>
          <p:nvPr/>
        </p:nvPicPr>
        <p:blipFill>
          <a:blip r:embed="rId2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125484" y="5947034"/>
            <a:ext cx="220991" cy="220991"/>
          </a:xfrm>
          <a:prstGeom prst="rect">
            <a:avLst/>
          </a:prstGeom>
          <a:ln>
            <a:noFill/>
          </a:ln>
          <a:effectLst>
            <a:outerShdw blurRad="292100" dist="139700" dir="2700000" algn="tl" rotWithShape="0">
              <a:srgbClr val="333333">
                <a:alpha val="65000"/>
              </a:srgbClr>
            </a:outerShdw>
          </a:effectLst>
        </p:spPr>
      </p:pic>
      <p:pic>
        <p:nvPicPr>
          <p:cNvPr id="101" name="Picture 100">
            <a:extLst>
              <a:ext uri="{FF2B5EF4-FFF2-40B4-BE49-F238E27FC236}">
                <a16:creationId xmlns:a16="http://schemas.microsoft.com/office/drawing/2014/main" id="{F3AB1B9B-8F2C-486E-9088-2CF0E47A3931}"/>
              </a:ext>
            </a:extLst>
          </p:cNvPr>
          <p:cNvPicPr>
            <a:picLocks noChangeAspect="1"/>
          </p:cNvPicPr>
          <p:nvPr/>
        </p:nvPicPr>
        <p:blipFill>
          <a:blip r:embed="rId2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930128" y="5939212"/>
            <a:ext cx="228812" cy="228812"/>
          </a:xfrm>
          <a:prstGeom prst="rect">
            <a:avLst/>
          </a:prstGeom>
          <a:ln>
            <a:noFill/>
          </a:ln>
          <a:effectLst>
            <a:outerShdw blurRad="292100" dist="139700" dir="2700000" algn="tl" rotWithShape="0">
              <a:srgbClr val="333333">
                <a:alpha val="65000"/>
              </a:srgbClr>
            </a:outerShdw>
          </a:effectLst>
        </p:spPr>
      </p:pic>
      <p:pic>
        <p:nvPicPr>
          <p:cNvPr id="102" name="Picture 101">
            <a:extLst>
              <a:ext uri="{FF2B5EF4-FFF2-40B4-BE49-F238E27FC236}">
                <a16:creationId xmlns:a16="http://schemas.microsoft.com/office/drawing/2014/main" id="{DE203578-9478-4256-988C-7850F6A0CB2E}"/>
              </a:ext>
            </a:extLst>
          </p:cNvPr>
          <p:cNvPicPr>
            <a:picLocks noChangeAspect="1"/>
          </p:cNvPicPr>
          <p:nvPr/>
        </p:nvPicPr>
        <p:blipFill>
          <a:blip r:embed="rId2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105284" y="5947033"/>
            <a:ext cx="220991" cy="220991"/>
          </a:xfrm>
          <a:prstGeom prst="rect">
            <a:avLst/>
          </a:prstGeom>
          <a:ln>
            <a:noFill/>
          </a:ln>
          <a:effectLst>
            <a:outerShdw blurRad="292100" dist="139700" dir="2700000" algn="tl" rotWithShape="0">
              <a:srgbClr val="333333">
                <a:alpha val="65000"/>
              </a:srgbClr>
            </a:outerShdw>
          </a:effectLst>
        </p:spPr>
      </p:pic>
      <p:sp>
        <p:nvSpPr>
          <p:cNvPr id="103" name="Rounded Rectangle 79">
            <a:hlinkClick r:id="rId26" action="ppaction://hlinksldjump"/>
            <a:extLst>
              <a:ext uri="{FF2B5EF4-FFF2-40B4-BE49-F238E27FC236}">
                <a16:creationId xmlns:a16="http://schemas.microsoft.com/office/drawing/2014/main" id="{FB5AAD57-B641-4A36-AAAE-4F93B92A9160}"/>
              </a:ext>
            </a:extLst>
          </p:cNvPr>
          <p:cNvSpPr/>
          <p:nvPr/>
        </p:nvSpPr>
        <p:spPr>
          <a:xfrm>
            <a:off x="1952236" y="5897267"/>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79">
            <a:hlinkClick r:id="rId27" action="ppaction://hlinksldjump"/>
            <a:extLst>
              <a:ext uri="{FF2B5EF4-FFF2-40B4-BE49-F238E27FC236}">
                <a16:creationId xmlns:a16="http://schemas.microsoft.com/office/drawing/2014/main" id="{5BB192A2-6112-4C00-B218-154534BF5CB4}"/>
              </a:ext>
            </a:extLst>
          </p:cNvPr>
          <p:cNvSpPr/>
          <p:nvPr/>
        </p:nvSpPr>
        <p:spPr>
          <a:xfrm>
            <a:off x="2844514" y="5897267"/>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79">
            <a:hlinkClick r:id="rId28" action="ppaction://hlinksldjump"/>
            <a:extLst>
              <a:ext uri="{FF2B5EF4-FFF2-40B4-BE49-F238E27FC236}">
                <a16:creationId xmlns:a16="http://schemas.microsoft.com/office/drawing/2014/main" id="{E9BF86E6-986E-48C8-A3BF-D1CFBFA8E48B}"/>
              </a:ext>
            </a:extLst>
          </p:cNvPr>
          <p:cNvSpPr/>
          <p:nvPr/>
        </p:nvSpPr>
        <p:spPr>
          <a:xfrm>
            <a:off x="3663480" y="5845413"/>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30E6C860-6A57-4038-8150-C30003544B0C}"/>
              </a:ext>
            </a:extLst>
          </p:cNvPr>
          <p:cNvSpPr txBox="1"/>
          <p:nvPr/>
        </p:nvSpPr>
        <p:spPr>
          <a:xfrm>
            <a:off x="6618475" y="4682529"/>
            <a:ext cx="562975" cy="276999"/>
          </a:xfrm>
          <a:prstGeom prst="rect">
            <a:avLst/>
          </a:prstGeom>
          <a:noFill/>
        </p:spPr>
        <p:txBody>
          <a:bodyPr wrap="none" rtlCol="0">
            <a:spAutoFit/>
          </a:bodyPr>
          <a:lstStyle/>
          <a:p>
            <a:r>
              <a:rPr lang="en-US" sz="1200" dirty="0">
                <a:latin typeface="Nunito" panose="00000500000000000000" pitchFamily="2" charset="0"/>
              </a:rPr>
              <a:t>FEED</a:t>
            </a:r>
          </a:p>
        </p:txBody>
      </p:sp>
      <p:sp>
        <p:nvSpPr>
          <p:cNvPr id="78" name="TextBox 77">
            <a:extLst>
              <a:ext uri="{FF2B5EF4-FFF2-40B4-BE49-F238E27FC236}">
                <a16:creationId xmlns:a16="http://schemas.microsoft.com/office/drawing/2014/main" id="{DF1FA9FF-72C5-4695-BCCA-C7B5A28D5CF4}"/>
              </a:ext>
            </a:extLst>
          </p:cNvPr>
          <p:cNvSpPr txBox="1"/>
          <p:nvPr/>
        </p:nvSpPr>
        <p:spPr>
          <a:xfrm>
            <a:off x="8008555" y="4626289"/>
            <a:ext cx="1039067" cy="276999"/>
          </a:xfrm>
          <a:prstGeom prst="rect">
            <a:avLst/>
          </a:prstGeom>
          <a:noFill/>
        </p:spPr>
        <p:txBody>
          <a:bodyPr wrap="none" rtlCol="0">
            <a:spAutoFit/>
          </a:bodyPr>
          <a:lstStyle/>
          <a:p>
            <a:r>
              <a:rPr lang="en-US" sz="1200" dirty="0">
                <a:latin typeface="Nunito" panose="00000500000000000000" pitchFamily="2" charset="0"/>
              </a:rPr>
              <a:t>SUIIZ FOOD</a:t>
            </a:r>
          </a:p>
        </p:txBody>
      </p:sp>
      <p:sp>
        <p:nvSpPr>
          <p:cNvPr id="79" name="TextBox 78">
            <a:extLst>
              <a:ext uri="{FF2B5EF4-FFF2-40B4-BE49-F238E27FC236}">
                <a16:creationId xmlns:a16="http://schemas.microsoft.com/office/drawing/2014/main" id="{C7AD96AF-5037-473A-97F1-18629DBB034F}"/>
              </a:ext>
            </a:extLst>
          </p:cNvPr>
          <p:cNvSpPr txBox="1"/>
          <p:nvPr/>
        </p:nvSpPr>
        <p:spPr>
          <a:xfrm>
            <a:off x="9680009" y="4624162"/>
            <a:ext cx="912429" cy="276999"/>
          </a:xfrm>
          <a:prstGeom prst="rect">
            <a:avLst/>
          </a:prstGeom>
          <a:noFill/>
        </p:spPr>
        <p:txBody>
          <a:bodyPr wrap="none" rtlCol="0">
            <a:spAutoFit/>
          </a:bodyPr>
          <a:lstStyle/>
          <a:p>
            <a:r>
              <a:rPr lang="en-US" sz="1200" dirty="0">
                <a:latin typeface="Nunito" panose="00000500000000000000" pitchFamily="2" charset="0"/>
              </a:rPr>
              <a:t>SECURITY</a:t>
            </a:r>
          </a:p>
        </p:txBody>
      </p:sp>
      <p:pic>
        <p:nvPicPr>
          <p:cNvPr id="4" name="Picture 3">
            <a:extLst>
              <a:ext uri="{FF2B5EF4-FFF2-40B4-BE49-F238E27FC236}">
                <a16:creationId xmlns:a16="http://schemas.microsoft.com/office/drawing/2014/main" id="{3BC34CAE-6560-4362-8637-6D44FCE8A178}"/>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558416" y="3900416"/>
            <a:ext cx="648422" cy="648422"/>
          </a:xfrm>
          <a:prstGeom prst="rect">
            <a:avLst/>
          </a:prstGeom>
        </p:spPr>
      </p:pic>
      <p:pic>
        <p:nvPicPr>
          <p:cNvPr id="6" name="Picture 5">
            <a:extLst>
              <a:ext uri="{FF2B5EF4-FFF2-40B4-BE49-F238E27FC236}">
                <a16:creationId xmlns:a16="http://schemas.microsoft.com/office/drawing/2014/main" id="{C26B9682-841C-4FF8-8E98-7BB27CCB7A5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159360" y="3822045"/>
            <a:ext cx="748925" cy="748925"/>
          </a:xfrm>
          <a:prstGeom prst="rect">
            <a:avLst/>
          </a:prstGeom>
        </p:spPr>
      </p:pic>
      <p:pic>
        <p:nvPicPr>
          <p:cNvPr id="8" name="Picture 7">
            <a:extLst>
              <a:ext uri="{FF2B5EF4-FFF2-40B4-BE49-F238E27FC236}">
                <a16:creationId xmlns:a16="http://schemas.microsoft.com/office/drawing/2014/main" id="{D53A9E63-EF9C-4CB7-AC10-7E839E79306D}"/>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756891" y="3835203"/>
            <a:ext cx="758664" cy="675396"/>
          </a:xfrm>
          <a:prstGeom prst="rect">
            <a:avLst/>
          </a:prstGeom>
        </p:spPr>
      </p:pic>
      <p:sp>
        <p:nvSpPr>
          <p:cNvPr id="80" name="Rounded Rectangle 89">
            <a:hlinkClick r:id="rId32" action="ppaction://hlinksldjump"/>
            <a:extLst>
              <a:ext uri="{FF2B5EF4-FFF2-40B4-BE49-F238E27FC236}">
                <a16:creationId xmlns:a16="http://schemas.microsoft.com/office/drawing/2014/main" id="{AE7C44B0-0F72-45BF-B535-D353E5D1FF70}"/>
              </a:ext>
            </a:extLst>
          </p:cNvPr>
          <p:cNvSpPr/>
          <p:nvPr/>
        </p:nvSpPr>
        <p:spPr>
          <a:xfrm>
            <a:off x="6193357" y="3483795"/>
            <a:ext cx="1378539" cy="1753528"/>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8">
            <a:hlinkClick r:id="rId33" action="ppaction://hlinksldjump"/>
            <a:extLst>
              <a:ext uri="{FF2B5EF4-FFF2-40B4-BE49-F238E27FC236}">
                <a16:creationId xmlns:a16="http://schemas.microsoft.com/office/drawing/2014/main" id="{9CDA3D6A-68F4-4B04-9CEA-3C0A7B92CE35}"/>
              </a:ext>
            </a:extLst>
          </p:cNvPr>
          <p:cNvSpPr/>
          <p:nvPr/>
        </p:nvSpPr>
        <p:spPr>
          <a:xfrm>
            <a:off x="7661082" y="3511048"/>
            <a:ext cx="1665172" cy="1753528"/>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9">
            <a:hlinkClick r:id="rId34" action="ppaction://hlinksldjump"/>
            <a:extLst>
              <a:ext uri="{FF2B5EF4-FFF2-40B4-BE49-F238E27FC236}">
                <a16:creationId xmlns:a16="http://schemas.microsoft.com/office/drawing/2014/main" id="{39FBD179-DDE1-47CF-86C3-E61FAC22D888}"/>
              </a:ext>
            </a:extLst>
          </p:cNvPr>
          <p:cNvSpPr/>
          <p:nvPr/>
        </p:nvSpPr>
        <p:spPr>
          <a:xfrm>
            <a:off x="9456314" y="3511048"/>
            <a:ext cx="1378539" cy="1753528"/>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03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SUGAR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28">
            <a:extLst>
              <a:ext uri="{FF2B5EF4-FFF2-40B4-BE49-F238E27FC236}">
                <a16:creationId xmlns:a16="http://schemas.microsoft.com/office/drawing/2014/main" id="{00E48DDB-09C8-4AEA-9833-BCF2CEEF93A8}"/>
              </a:ext>
            </a:extLst>
          </p:cNvPr>
          <p:cNvSpPr/>
          <p:nvPr/>
        </p:nvSpPr>
        <p:spPr>
          <a:xfrm>
            <a:off x="1360973" y="2207481"/>
            <a:ext cx="8982806" cy="697389"/>
          </a:xfrm>
          <a:prstGeom prst="roundRect">
            <a:avLst/>
          </a:prstGeom>
          <a:solidFill>
            <a:srgbClr val="F2F2F2">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BC4CEE8F-296D-4EB5-894D-22153C446785}"/>
              </a:ext>
            </a:extLst>
          </p:cNvPr>
          <p:cNvSpPr txBox="1"/>
          <p:nvPr/>
        </p:nvSpPr>
        <p:spPr>
          <a:xfrm>
            <a:off x="1851779" y="2401433"/>
            <a:ext cx="1355034"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Quantity </a:t>
            </a:r>
          </a:p>
        </p:txBody>
      </p:sp>
      <p:cxnSp>
        <p:nvCxnSpPr>
          <p:cNvPr id="66" name="Straight Connector 65">
            <a:extLst>
              <a:ext uri="{FF2B5EF4-FFF2-40B4-BE49-F238E27FC236}">
                <a16:creationId xmlns:a16="http://schemas.microsoft.com/office/drawing/2014/main" id="{1C78E42A-03A1-49C9-BF9F-93592EF913D5}"/>
              </a:ext>
            </a:extLst>
          </p:cNvPr>
          <p:cNvCxnSpPr>
            <a:cxnSpLocks/>
          </p:cNvCxnSpPr>
          <p:nvPr/>
        </p:nvCxnSpPr>
        <p:spPr>
          <a:xfrm>
            <a:off x="1420866" y="3011933"/>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82DAC3D-EB03-445F-8D91-4B4F95A48D63}"/>
              </a:ext>
            </a:extLst>
          </p:cNvPr>
          <p:cNvGrpSpPr/>
          <p:nvPr/>
        </p:nvGrpSpPr>
        <p:grpSpPr>
          <a:xfrm>
            <a:off x="1040973" y="3169923"/>
            <a:ext cx="9614716" cy="709897"/>
            <a:chOff x="1040973" y="3169923"/>
            <a:chExt cx="9614716" cy="709897"/>
          </a:xfrm>
        </p:grpSpPr>
        <p:grpSp>
          <p:nvGrpSpPr>
            <p:cNvPr id="24" name="Group 23">
              <a:extLst>
                <a:ext uri="{FF2B5EF4-FFF2-40B4-BE49-F238E27FC236}">
                  <a16:creationId xmlns:a16="http://schemas.microsoft.com/office/drawing/2014/main" id="{2AAC204A-A762-451A-8976-91DE5FCA1F91}"/>
                </a:ext>
              </a:extLst>
            </p:cNvPr>
            <p:cNvGrpSpPr/>
            <p:nvPr/>
          </p:nvGrpSpPr>
          <p:grpSpPr>
            <a:xfrm>
              <a:off x="1040973" y="3175416"/>
              <a:ext cx="2657515" cy="617903"/>
              <a:chOff x="1040973" y="3175416"/>
              <a:chExt cx="2657515" cy="617903"/>
            </a:xfrm>
          </p:grpSpPr>
          <p:sp>
            <p:nvSpPr>
              <p:cNvPr id="74" name="Rounded Rectangle 13">
                <a:extLst>
                  <a:ext uri="{FF2B5EF4-FFF2-40B4-BE49-F238E27FC236}">
                    <a16:creationId xmlns:a16="http://schemas.microsoft.com/office/drawing/2014/main" id="{FE769D20-86A9-429A-BA36-4E85F2208AC8}"/>
                  </a:ext>
                </a:extLst>
              </p:cNvPr>
              <p:cNvSpPr/>
              <p:nvPr/>
            </p:nvSpPr>
            <p:spPr>
              <a:xfrm>
                <a:off x="1360973"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578258E0-60C5-4829-9D12-A90B32200318}"/>
                  </a:ext>
                </a:extLst>
              </p:cNvPr>
              <p:cNvSpPr txBox="1"/>
              <p:nvPr/>
            </p:nvSpPr>
            <p:spPr>
              <a:xfrm>
                <a:off x="1040973" y="335660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25,000 MT x 12 months</a:t>
                </a:r>
              </a:p>
            </p:txBody>
          </p:sp>
        </p:grpSp>
        <p:grpSp>
          <p:nvGrpSpPr>
            <p:cNvPr id="23" name="Group 22">
              <a:extLst>
                <a:ext uri="{FF2B5EF4-FFF2-40B4-BE49-F238E27FC236}">
                  <a16:creationId xmlns:a16="http://schemas.microsoft.com/office/drawing/2014/main" id="{0DC3F075-F77E-40E4-A433-95711037740A}"/>
                </a:ext>
              </a:extLst>
            </p:cNvPr>
            <p:cNvGrpSpPr/>
            <p:nvPr/>
          </p:nvGrpSpPr>
          <p:grpSpPr>
            <a:xfrm>
              <a:off x="4519573" y="3175416"/>
              <a:ext cx="2657515" cy="704404"/>
              <a:chOff x="4519573" y="3175416"/>
              <a:chExt cx="2657515" cy="704404"/>
            </a:xfrm>
          </p:grpSpPr>
          <p:sp>
            <p:nvSpPr>
              <p:cNvPr id="76" name="Rounded Rectangle 13">
                <a:extLst>
                  <a:ext uri="{FF2B5EF4-FFF2-40B4-BE49-F238E27FC236}">
                    <a16:creationId xmlns:a16="http://schemas.microsoft.com/office/drawing/2014/main" id="{013A5897-0621-48D7-B9B4-9DDB7597EBBC}"/>
                  </a:ext>
                </a:extLst>
              </p:cNvPr>
              <p:cNvSpPr/>
              <p:nvPr/>
            </p:nvSpPr>
            <p:spPr>
              <a:xfrm>
                <a:off x="4839573"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32AF5FF5-6EE5-45B6-87AC-B5774C27362E}"/>
                  </a:ext>
                </a:extLst>
              </p:cNvPr>
              <p:cNvSpPr txBox="1"/>
              <p:nvPr/>
            </p:nvSpPr>
            <p:spPr>
              <a:xfrm>
                <a:off x="4519573" y="3356600"/>
                <a:ext cx="2657515" cy="523220"/>
              </a:xfrm>
              <a:prstGeom prst="rect">
                <a:avLst/>
              </a:prstGeom>
              <a:noFill/>
              <a:ln>
                <a:noFill/>
              </a:ln>
            </p:spPr>
            <p:txBody>
              <a:bodyPr wrap="square" rtlCol="0">
                <a:spAutoFit/>
              </a:bodyPr>
              <a:lstStyle/>
              <a:p>
                <a:pPr algn="ctr"/>
                <a:r>
                  <a:rPr lang="en-US" sz="1400" dirty="0">
                    <a:latin typeface="Nunito" panose="00000500000000000000" pitchFamily="2" charset="0"/>
                  </a:rPr>
                  <a:t>CONTRACT*</a:t>
                </a:r>
              </a:p>
              <a:p>
                <a:pPr algn="ctr"/>
                <a:endParaRPr lang="en-US" sz="1400" dirty="0">
                  <a:latin typeface="Nunito" panose="00000500000000000000" pitchFamily="2" charset="0"/>
                </a:endParaRPr>
              </a:p>
            </p:txBody>
          </p:sp>
        </p:grpSp>
        <p:grpSp>
          <p:nvGrpSpPr>
            <p:cNvPr id="18" name="Group 17">
              <a:extLst>
                <a:ext uri="{FF2B5EF4-FFF2-40B4-BE49-F238E27FC236}">
                  <a16:creationId xmlns:a16="http://schemas.microsoft.com/office/drawing/2014/main" id="{A9BA8C31-F487-4509-99BB-29F0B42E40C5}"/>
                </a:ext>
              </a:extLst>
            </p:cNvPr>
            <p:cNvGrpSpPr/>
            <p:nvPr/>
          </p:nvGrpSpPr>
          <p:grpSpPr>
            <a:xfrm>
              <a:off x="7998174" y="3169923"/>
              <a:ext cx="2657515" cy="651474"/>
              <a:chOff x="7998174" y="3169923"/>
              <a:chExt cx="2657515" cy="651474"/>
            </a:xfrm>
          </p:grpSpPr>
          <p:sp>
            <p:nvSpPr>
              <p:cNvPr id="78" name="Rounded Rectangle 13">
                <a:extLst>
                  <a:ext uri="{FF2B5EF4-FFF2-40B4-BE49-F238E27FC236}">
                    <a16:creationId xmlns:a16="http://schemas.microsoft.com/office/drawing/2014/main" id="{F3D95277-ED27-4DEC-9347-8BD067BA4288}"/>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C08238B-CE4D-428E-9EC0-8A1251B17328}"/>
                  </a:ext>
                </a:extLst>
              </p:cNvPr>
              <p:cNvSpPr txBox="1"/>
              <p:nvPr/>
            </p:nvSpPr>
            <p:spPr>
              <a:xfrm>
                <a:off x="7998174" y="3236622"/>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$ 425</a:t>
                </a:r>
              </a:p>
            </p:txBody>
          </p:sp>
        </p:grpSp>
      </p:grpSp>
      <p:grpSp>
        <p:nvGrpSpPr>
          <p:cNvPr id="17" name="Group 16">
            <a:extLst>
              <a:ext uri="{FF2B5EF4-FFF2-40B4-BE49-F238E27FC236}">
                <a16:creationId xmlns:a16="http://schemas.microsoft.com/office/drawing/2014/main" id="{FC4D458F-965B-4FAD-9426-79370546F44E}"/>
              </a:ext>
            </a:extLst>
          </p:cNvPr>
          <p:cNvGrpSpPr/>
          <p:nvPr/>
        </p:nvGrpSpPr>
        <p:grpSpPr>
          <a:xfrm>
            <a:off x="1040973" y="3875056"/>
            <a:ext cx="9294717" cy="716217"/>
            <a:chOff x="1040973" y="3992967"/>
            <a:chExt cx="9294717" cy="716217"/>
          </a:xfrm>
        </p:grpSpPr>
        <p:grpSp>
          <p:nvGrpSpPr>
            <p:cNvPr id="16" name="Group 15">
              <a:extLst>
                <a:ext uri="{FF2B5EF4-FFF2-40B4-BE49-F238E27FC236}">
                  <a16:creationId xmlns:a16="http://schemas.microsoft.com/office/drawing/2014/main" id="{A5901BF9-3BA2-4823-998C-4DFC4BA17D82}"/>
                </a:ext>
              </a:extLst>
            </p:cNvPr>
            <p:cNvGrpSpPr/>
            <p:nvPr/>
          </p:nvGrpSpPr>
          <p:grpSpPr>
            <a:xfrm>
              <a:off x="1040973" y="3998460"/>
              <a:ext cx="2657515" cy="617903"/>
              <a:chOff x="1040973" y="3998460"/>
              <a:chExt cx="2657515" cy="617903"/>
            </a:xfrm>
          </p:grpSpPr>
          <p:sp>
            <p:nvSpPr>
              <p:cNvPr id="80" name="Rounded Rectangle 13">
                <a:extLst>
                  <a:ext uri="{FF2B5EF4-FFF2-40B4-BE49-F238E27FC236}">
                    <a16:creationId xmlns:a16="http://schemas.microsoft.com/office/drawing/2014/main" id="{3F8E199F-9CE0-4FF7-A9E6-1B5479944DE3}"/>
                  </a:ext>
                </a:extLst>
              </p:cNvPr>
              <p:cNvSpPr/>
              <p:nvPr/>
            </p:nvSpPr>
            <p:spPr>
              <a:xfrm>
                <a:off x="1360973"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50FB8A6-D507-4E9D-8172-10E61CF8DCC5}"/>
                  </a:ext>
                </a:extLst>
              </p:cNvPr>
              <p:cNvSpPr txBox="1"/>
              <p:nvPr/>
            </p:nvSpPr>
            <p:spPr>
              <a:xfrm>
                <a:off x="1040973" y="4179644"/>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50,000 MT x 12 months</a:t>
                </a:r>
              </a:p>
            </p:txBody>
          </p:sp>
        </p:grpSp>
        <p:grpSp>
          <p:nvGrpSpPr>
            <p:cNvPr id="15" name="Group 14">
              <a:extLst>
                <a:ext uri="{FF2B5EF4-FFF2-40B4-BE49-F238E27FC236}">
                  <a16:creationId xmlns:a16="http://schemas.microsoft.com/office/drawing/2014/main" id="{0C57A0BF-1305-4EC7-B78E-B02506B79804}"/>
                </a:ext>
              </a:extLst>
            </p:cNvPr>
            <p:cNvGrpSpPr/>
            <p:nvPr/>
          </p:nvGrpSpPr>
          <p:grpSpPr>
            <a:xfrm>
              <a:off x="4519573" y="3998460"/>
              <a:ext cx="2657515" cy="710724"/>
              <a:chOff x="4519573" y="3998460"/>
              <a:chExt cx="2657515" cy="710724"/>
            </a:xfrm>
          </p:grpSpPr>
          <p:sp>
            <p:nvSpPr>
              <p:cNvPr id="82" name="Rounded Rectangle 13">
                <a:extLst>
                  <a:ext uri="{FF2B5EF4-FFF2-40B4-BE49-F238E27FC236}">
                    <a16:creationId xmlns:a16="http://schemas.microsoft.com/office/drawing/2014/main" id="{FA09CA98-8A44-4C4B-AD67-E582DA14F7FB}"/>
                  </a:ext>
                </a:extLst>
              </p:cNvPr>
              <p:cNvSpPr/>
              <p:nvPr/>
            </p:nvSpPr>
            <p:spPr>
              <a:xfrm>
                <a:off x="4839573"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73E8881F-FAB1-4E08-AA5B-6F95EEBCE5CE}"/>
                  </a:ext>
                </a:extLst>
              </p:cNvPr>
              <p:cNvSpPr txBox="1"/>
              <p:nvPr/>
            </p:nvSpPr>
            <p:spPr>
              <a:xfrm>
                <a:off x="4519573" y="4185964"/>
                <a:ext cx="2657515" cy="523220"/>
              </a:xfrm>
              <a:prstGeom prst="rect">
                <a:avLst/>
              </a:prstGeom>
              <a:noFill/>
              <a:ln>
                <a:noFill/>
              </a:ln>
            </p:spPr>
            <p:txBody>
              <a:bodyPr wrap="square" rtlCol="0">
                <a:spAutoFit/>
              </a:bodyPr>
              <a:lstStyle/>
              <a:p>
                <a:pPr algn="ctr"/>
                <a:r>
                  <a:rPr lang="en-US" sz="1400" dirty="0">
                    <a:latin typeface="Nunito" panose="00000500000000000000" pitchFamily="2" charset="0"/>
                  </a:rPr>
                  <a:t>CONTRACT*</a:t>
                </a:r>
              </a:p>
              <a:p>
                <a:pPr algn="ctr"/>
                <a:endParaRPr lang="en-US" sz="1400" dirty="0">
                  <a:latin typeface="Nunito" panose="00000500000000000000" pitchFamily="2" charset="0"/>
                </a:endParaRPr>
              </a:p>
            </p:txBody>
          </p:sp>
        </p:grpSp>
        <p:sp>
          <p:nvSpPr>
            <p:cNvPr id="84" name="Rounded Rectangle 13">
              <a:extLst>
                <a:ext uri="{FF2B5EF4-FFF2-40B4-BE49-F238E27FC236}">
                  <a16:creationId xmlns:a16="http://schemas.microsoft.com/office/drawing/2014/main" id="{27D400CF-4E74-4DA7-8B02-63D2AEFEA386}"/>
                </a:ext>
              </a:extLst>
            </p:cNvPr>
            <p:cNvSpPr/>
            <p:nvPr/>
          </p:nvSpPr>
          <p:spPr>
            <a:xfrm>
              <a:off x="8318174" y="3992967"/>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28F3BDB-9BE4-48E5-9B38-D84428C2490D}"/>
              </a:ext>
            </a:extLst>
          </p:cNvPr>
          <p:cNvGrpSpPr/>
          <p:nvPr/>
        </p:nvGrpSpPr>
        <p:grpSpPr>
          <a:xfrm>
            <a:off x="1040973" y="4581536"/>
            <a:ext cx="9294717" cy="680416"/>
            <a:chOff x="1040973" y="4699447"/>
            <a:chExt cx="9294717" cy="680416"/>
          </a:xfrm>
        </p:grpSpPr>
        <p:grpSp>
          <p:nvGrpSpPr>
            <p:cNvPr id="12" name="Group 11">
              <a:extLst>
                <a:ext uri="{FF2B5EF4-FFF2-40B4-BE49-F238E27FC236}">
                  <a16:creationId xmlns:a16="http://schemas.microsoft.com/office/drawing/2014/main" id="{2457B8B8-7174-4626-912A-E75F2D307002}"/>
                </a:ext>
              </a:extLst>
            </p:cNvPr>
            <p:cNvGrpSpPr/>
            <p:nvPr/>
          </p:nvGrpSpPr>
          <p:grpSpPr>
            <a:xfrm>
              <a:off x="1040973" y="4704940"/>
              <a:ext cx="2657515" cy="617903"/>
              <a:chOff x="1040973" y="4822055"/>
              <a:chExt cx="2657515" cy="617903"/>
            </a:xfrm>
          </p:grpSpPr>
          <p:sp>
            <p:nvSpPr>
              <p:cNvPr id="86" name="Rounded Rectangle 13">
                <a:extLst>
                  <a:ext uri="{FF2B5EF4-FFF2-40B4-BE49-F238E27FC236}">
                    <a16:creationId xmlns:a16="http://schemas.microsoft.com/office/drawing/2014/main" id="{368AB65C-8ABE-4913-8A14-5FD6D94E7042}"/>
                  </a:ext>
                </a:extLst>
              </p:cNvPr>
              <p:cNvSpPr/>
              <p:nvPr/>
            </p:nvSpPr>
            <p:spPr>
              <a:xfrm>
                <a:off x="1360973" y="4822055"/>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017833C3-DAD9-45B6-8D2F-DAB2C812100C}"/>
                  </a:ext>
                </a:extLst>
              </p:cNvPr>
              <p:cNvSpPr txBox="1"/>
              <p:nvPr/>
            </p:nvSpPr>
            <p:spPr>
              <a:xfrm>
                <a:off x="1040973" y="500324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75,000 MT x 12 months</a:t>
                </a:r>
              </a:p>
            </p:txBody>
          </p:sp>
        </p:grpSp>
        <p:grpSp>
          <p:nvGrpSpPr>
            <p:cNvPr id="11" name="Group 10">
              <a:extLst>
                <a:ext uri="{FF2B5EF4-FFF2-40B4-BE49-F238E27FC236}">
                  <a16:creationId xmlns:a16="http://schemas.microsoft.com/office/drawing/2014/main" id="{4073BB76-5691-4F35-A121-E6AC241CE15B}"/>
                </a:ext>
              </a:extLst>
            </p:cNvPr>
            <p:cNvGrpSpPr/>
            <p:nvPr/>
          </p:nvGrpSpPr>
          <p:grpSpPr>
            <a:xfrm>
              <a:off x="4519573" y="4704940"/>
              <a:ext cx="2657515" cy="674923"/>
              <a:chOff x="4519573" y="4822055"/>
              <a:chExt cx="2657515" cy="674923"/>
            </a:xfrm>
          </p:grpSpPr>
          <p:sp>
            <p:nvSpPr>
              <p:cNvPr id="88" name="Rounded Rectangle 13">
                <a:extLst>
                  <a:ext uri="{FF2B5EF4-FFF2-40B4-BE49-F238E27FC236}">
                    <a16:creationId xmlns:a16="http://schemas.microsoft.com/office/drawing/2014/main" id="{4A5950FC-7E0E-4087-A3CC-B5E764D0327C}"/>
                  </a:ext>
                </a:extLst>
              </p:cNvPr>
              <p:cNvSpPr/>
              <p:nvPr/>
            </p:nvSpPr>
            <p:spPr>
              <a:xfrm>
                <a:off x="4839573" y="4822055"/>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434F7033-BDAE-448C-9C10-D5622F11EE39}"/>
                  </a:ext>
                </a:extLst>
              </p:cNvPr>
              <p:cNvSpPr txBox="1"/>
              <p:nvPr/>
            </p:nvSpPr>
            <p:spPr>
              <a:xfrm>
                <a:off x="4519573" y="4973758"/>
                <a:ext cx="2657515" cy="523220"/>
              </a:xfrm>
              <a:prstGeom prst="rect">
                <a:avLst/>
              </a:prstGeom>
              <a:noFill/>
              <a:ln>
                <a:noFill/>
              </a:ln>
            </p:spPr>
            <p:txBody>
              <a:bodyPr wrap="square" rtlCol="0">
                <a:spAutoFit/>
              </a:bodyPr>
              <a:lstStyle/>
              <a:p>
                <a:pPr algn="ctr"/>
                <a:r>
                  <a:rPr lang="en-US" sz="1400" dirty="0">
                    <a:latin typeface="Nunito" panose="00000500000000000000" pitchFamily="2" charset="0"/>
                  </a:rPr>
                  <a:t>CONTRACT*</a:t>
                </a:r>
              </a:p>
              <a:p>
                <a:pPr algn="ctr"/>
                <a:endParaRPr lang="en-US" sz="1400" dirty="0">
                  <a:latin typeface="Nunito" panose="00000500000000000000" pitchFamily="2" charset="0"/>
                </a:endParaRPr>
              </a:p>
            </p:txBody>
          </p:sp>
        </p:grpSp>
        <p:sp>
          <p:nvSpPr>
            <p:cNvPr id="90" name="Rounded Rectangle 13">
              <a:extLst>
                <a:ext uri="{FF2B5EF4-FFF2-40B4-BE49-F238E27FC236}">
                  <a16:creationId xmlns:a16="http://schemas.microsoft.com/office/drawing/2014/main" id="{594B3EDB-B88A-4222-8ECA-3AFEFCD3A31B}"/>
                </a:ext>
              </a:extLst>
            </p:cNvPr>
            <p:cNvSpPr/>
            <p:nvPr/>
          </p:nvSpPr>
          <p:spPr>
            <a:xfrm>
              <a:off x="8318174" y="4699447"/>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cxnSp>
        <p:nvCxnSpPr>
          <p:cNvPr id="92" name="Straight Connector 91">
            <a:extLst>
              <a:ext uri="{FF2B5EF4-FFF2-40B4-BE49-F238E27FC236}">
                <a16:creationId xmlns:a16="http://schemas.microsoft.com/office/drawing/2014/main" id="{4A68F207-04EB-4276-BA35-C199F5A8BB0A}"/>
              </a:ext>
            </a:extLst>
          </p:cNvPr>
          <p:cNvCxnSpPr>
            <a:cxnSpLocks/>
          </p:cNvCxnSpPr>
          <p:nvPr/>
        </p:nvCxnSpPr>
        <p:spPr>
          <a:xfrm>
            <a:off x="4083485" y="2213105"/>
            <a:ext cx="0" cy="3578907"/>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A75FC3D-A444-4F44-A198-63780A1501E1}"/>
              </a:ext>
            </a:extLst>
          </p:cNvPr>
          <p:cNvCxnSpPr>
            <a:cxnSpLocks/>
          </p:cNvCxnSpPr>
          <p:nvPr/>
        </p:nvCxnSpPr>
        <p:spPr>
          <a:xfrm>
            <a:off x="7575398" y="2213105"/>
            <a:ext cx="0" cy="3702355"/>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CF45BAA-19AD-4F23-B956-6F0DED205EA8}"/>
              </a:ext>
            </a:extLst>
          </p:cNvPr>
          <p:cNvSpPr txBox="1"/>
          <p:nvPr/>
        </p:nvSpPr>
        <p:spPr>
          <a:xfrm>
            <a:off x="5056677" y="2393523"/>
            <a:ext cx="1844668"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 Type of Order</a:t>
            </a:r>
          </a:p>
        </p:txBody>
      </p:sp>
      <p:sp>
        <p:nvSpPr>
          <p:cNvPr id="96" name="TextBox 95">
            <a:extLst>
              <a:ext uri="{FF2B5EF4-FFF2-40B4-BE49-F238E27FC236}">
                <a16:creationId xmlns:a16="http://schemas.microsoft.com/office/drawing/2014/main" id="{B0B0A2F2-902F-4309-9D82-5ACBC84D86D8}"/>
              </a:ext>
            </a:extLst>
          </p:cNvPr>
          <p:cNvSpPr txBox="1"/>
          <p:nvPr/>
        </p:nvSpPr>
        <p:spPr>
          <a:xfrm>
            <a:off x="7886317" y="2369848"/>
            <a:ext cx="2703460"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Price per Metric Ton (MT)</a:t>
            </a:r>
          </a:p>
        </p:txBody>
      </p:sp>
      <p:grpSp>
        <p:nvGrpSpPr>
          <p:cNvPr id="9" name="Group 8">
            <a:extLst>
              <a:ext uri="{FF2B5EF4-FFF2-40B4-BE49-F238E27FC236}">
                <a16:creationId xmlns:a16="http://schemas.microsoft.com/office/drawing/2014/main" id="{4B0DD25E-722C-472C-A10B-51F9C66D5885}"/>
              </a:ext>
            </a:extLst>
          </p:cNvPr>
          <p:cNvGrpSpPr/>
          <p:nvPr/>
        </p:nvGrpSpPr>
        <p:grpSpPr>
          <a:xfrm>
            <a:off x="1040973" y="5297557"/>
            <a:ext cx="9294717" cy="623396"/>
            <a:chOff x="1040973" y="5532583"/>
            <a:chExt cx="9294717" cy="623396"/>
          </a:xfrm>
        </p:grpSpPr>
        <p:sp>
          <p:nvSpPr>
            <p:cNvPr id="99" name="Rounded Rectangle 13">
              <a:extLst>
                <a:ext uri="{FF2B5EF4-FFF2-40B4-BE49-F238E27FC236}">
                  <a16:creationId xmlns:a16="http://schemas.microsoft.com/office/drawing/2014/main" id="{B1CB10BD-9F09-4E13-8BFF-0EFB03CD67CE}"/>
                </a:ext>
              </a:extLst>
            </p:cNvPr>
            <p:cNvSpPr/>
            <p:nvPr/>
          </p:nvSpPr>
          <p:spPr>
            <a:xfrm>
              <a:off x="1360973" y="553807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287BB0E4-F1F7-4B68-B9BF-3D54CDAD2E71}"/>
                </a:ext>
              </a:extLst>
            </p:cNvPr>
            <p:cNvSpPr txBox="1"/>
            <p:nvPr/>
          </p:nvSpPr>
          <p:spPr>
            <a:xfrm>
              <a:off x="1040973" y="5719261"/>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100,000 MT x 12 months</a:t>
              </a:r>
            </a:p>
          </p:txBody>
        </p:sp>
        <p:sp>
          <p:nvSpPr>
            <p:cNvPr id="101" name="Rounded Rectangle 13">
              <a:extLst>
                <a:ext uri="{FF2B5EF4-FFF2-40B4-BE49-F238E27FC236}">
                  <a16:creationId xmlns:a16="http://schemas.microsoft.com/office/drawing/2014/main" id="{FA0C5EC0-FC77-4AB0-A999-54EE592B6858}"/>
                </a:ext>
              </a:extLst>
            </p:cNvPr>
            <p:cNvSpPr/>
            <p:nvPr/>
          </p:nvSpPr>
          <p:spPr>
            <a:xfrm>
              <a:off x="4839573" y="553807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FFF7BEEB-F399-43FB-AB7D-A36681F1F696}"/>
                </a:ext>
              </a:extLst>
            </p:cNvPr>
            <p:cNvSpPr txBox="1"/>
            <p:nvPr/>
          </p:nvSpPr>
          <p:spPr>
            <a:xfrm>
              <a:off x="4519573" y="5717579"/>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CONTRACT*</a:t>
              </a:r>
            </a:p>
          </p:txBody>
        </p:sp>
        <p:sp>
          <p:nvSpPr>
            <p:cNvPr id="103" name="Rounded Rectangle 13">
              <a:extLst>
                <a:ext uri="{FF2B5EF4-FFF2-40B4-BE49-F238E27FC236}">
                  <a16:creationId xmlns:a16="http://schemas.microsoft.com/office/drawing/2014/main" id="{C49B8100-E56B-4A4C-9D7F-A6248EA3105C}"/>
                </a:ext>
              </a:extLst>
            </p:cNvPr>
            <p:cNvSpPr/>
            <p:nvPr/>
          </p:nvSpPr>
          <p:spPr>
            <a:xfrm>
              <a:off x="8318174" y="553258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143" name="TextBox 142">
            <a:extLst>
              <a:ext uri="{FF2B5EF4-FFF2-40B4-BE49-F238E27FC236}">
                <a16:creationId xmlns:a16="http://schemas.microsoft.com/office/drawing/2014/main" id="{8536CC18-B5AD-415A-A9B3-79C899BFDC4A}"/>
              </a:ext>
            </a:extLst>
          </p:cNvPr>
          <p:cNvSpPr txBox="1"/>
          <p:nvPr/>
        </p:nvSpPr>
        <p:spPr>
          <a:xfrm>
            <a:off x="7998174" y="3919515"/>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$ 420</a:t>
            </a:r>
          </a:p>
        </p:txBody>
      </p:sp>
      <p:sp>
        <p:nvSpPr>
          <p:cNvPr id="144" name="TextBox 143">
            <a:extLst>
              <a:ext uri="{FF2B5EF4-FFF2-40B4-BE49-F238E27FC236}">
                <a16:creationId xmlns:a16="http://schemas.microsoft.com/office/drawing/2014/main" id="{8442E27E-FD46-4431-AE6C-4ECE757F489D}"/>
              </a:ext>
            </a:extLst>
          </p:cNvPr>
          <p:cNvSpPr txBox="1"/>
          <p:nvPr/>
        </p:nvSpPr>
        <p:spPr>
          <a:xfrm>
            <a:off x="7998174" y="4627594"/>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$ 415</a:t>
            </a:r>
          </a:p>
        </p:txBody>
      </p:sp>
      <p:sp>
        <p:nvSpPr>
          <p:cNvPr id="145" name="TextBox 144">
            <a:extLst>
              <a:ext uri="{FF2B5EF4-FFF2-40B4-BE49-F238E27FC236}">
                <a16:creationId xmlns:a16="http://schemas.microsoft.com/office/drawing/2014/main" id="{0DB48C9E-202A-4869-A7CF-EDCD1286AD51}"/>
              </a:ext>
            </a:extLst>
          </p:cNvPr>
          <p:cNvSpPr txBox="1"/>
          <p:nvPr/>
        </p:nvSpPr>
        <p:spPr>
          <a:xfrm>
            <a:off x="8011485" y="5360960"/>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$ 410</a:t>
            </a:r>
          </a:p>
        </p:txBody>
      </p:sp>
    </p:spTree>
    <p:extLst>
      <p:ext uri="{BB962C8B-B14F-4D97-AF65-F5344CB8AC3E}">
        <p14:creationId xmlns:p14="http://schemas.microsoft.com/office/powerpoint/2010/main" val="26786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SUGAR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28">
            <a:extLst>
              <a:ext uri="{FF2B5EF4-FFF2-40B4-BE49-F238E27FC236}">
                <a16:creationId xmlns:a16="http://schemas.microsoft.com/office/drawing/2014/main" id="{00E48DDB-09C8-4AEA-9833-BCF2CEEF93A8}"/>
              </a:ext>
            </a:extLst>
          </p:cNvPr>
          <p:cNvSpPr/>
          <p:nvPr/>
        </p:nvSpPr>
        <p:spPr>
          <a:xfrm>
            <a:off x="1360973" y="3195308"/>
            <a:ext cx="8982806" cy="697389"/>
          </a:xfrm>
          <a:prstGeom prst="roundRect">
            <a:avLst/>
          </a:prstGeom>
          <a:solidFill>
            <a:srgbClr val="F2F2F2">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BC4CEE8F-296D-4EB5-894D-22153C446785}"/>
              </a:ext>
            </a:extLst>
          </p:cNvPr>
          <p:cNvSpPr txBox="1"/>
          <p:nvPr/>
        </p:nvSpPr>
        <p:spPr>
          <a:xfrm>
            <a:off x="1851779" y="3389260"/>
            <a:ext cx="1355034"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Quantity </a:t>
            </a:r>
          </a:p>
        </p:txBody>
      </p:sp>
      <p:cxnSp>
        <p:nvCxnSpPr>
          <p:cNvPr id="66" name="Straight Connector 65">
            <a:extLst>
              <a:ext uri="{FF2B5EF4-FFF2-40B4-BE49-F238E27FC236}">
                <a16:creationId xmlns:a16="http://schemas.microsoft.com/office/drawing/2014/main" id="{1C78E42A-03A1-49C9-BF9F-93592EF913D5}"/>
              </a:ext>
            </a:extLst>
          </p:cNvPr>
          <p:cNvCxnSpPr>
            <a:cxnSpLocks/>
          </p:cNvCxnSpPr>
          <p:nvPr/>
        </p:nvCxnSpPr>
        <p:spPr>
          <a:xfrm>
            <a:off x="1420866" y="3999760"/>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82DAC3D-EB03-445F-8D91-4B4F95A48D63}"/>
              </a:ext>
            </a:extLst>
          </p:cNvPr>
          <p:cNvGrpSpPr/>
          <p:nvPr/>
        </p:nvGrpSpPr>
        <p:grpSpPr>
          <a:xfrm>
            <a:off x="1040973" y="4157750"/>
            <a:ext cx="9614716" cy="709897"/>
            <a:chOff x="1040973" y="3169923"/>
            <a:chExt cx="9614716" cy="709897"/>
          </a:xfrm>
        </p:grpSpPr>
        <p:grpSp>
          <p:nvGrpSpPr>
            <p:cNvPr id="24" name="Group 23">
              <a:extLst>
                <a:ext uri="{FF2B5EF4-FFF2-40B4-BE49-F238E27FC236}">
                  <a16:creationId xmlns:a16="http://schemas.microsoft.com/office/drawing/2014/main" id="{2AAC204A-A762-451A-8976-91DE5FCA1F91}"/>
                </a:ext>
              </a:extLst>
            </p:cNvPr>
            <p:cNvGrpSpPr/>
            <p:nvPr/>
          </p:nvGrpSpPr>
          <p:grpSpPr>
            <a:xfrm>
              <a:off x="1040973" y="3175416"/>
              <a:ext cx="2657515" cy="617903"/>
              <a:chOff x="1040973" y="3175416"/>
              <a:chExt cx="2657515" cy="617903"/>
            </a:xfrm>
          </p:grpSpPr>
          <p:sp>
            <p:nvSpPr>
              <p:cNvPr id="74" name="Rounded Rectangle 13">
                <a:extLst>
                  <a:ext uri="{FF2B5EF4-FFF2-40B4-BE49-F238E27FC236}">
                    <a16:creationId xmlns:a16="http://schemas.microsoft.com/office/drawing/2014/main" id="{FE769D20-86A9-429A-BA36-4E85F2208AC8}"/>
                  </a:ext>
                </a:extLst>
              </p:cNvPr>
              <p:cNvSpPr/>
              <p:nvPr/>
            </p:nvSpPr>
            <p:spPr>
              <a:xfrm>
                <a:off x="1360973"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578258E0-60C5-4829-9D12-A90B32200318}"/>
                  </a:ext>
                </a:extLst>
              </p:cNvPr>
              <p:cNvSpPr txBox="1"/>
              <p:nvPr/>
            </p:nvSpPr>
            <p:spPr>
              <a:xfrm>
                <a:off x="1040973" y="3356600"/>
                <a:ext cx="2657515" cy="307777"/>
              </a:xfrm>
              <a:prstGeom prst="rect">
                <a:avLst/>
              </a:prstGeom>
              <a:noFill/>
              <a:ln>
                <a:noFill/>
              </a:ln>
            </p:spPr>
            <p:txBody>
              <a:bodyPr wrap="square" rtlCol="0">
                <a:spAutoFit/>
              </a:bodyPr>
              <a:lstStyle/>
              <a:p>
                <a:pPr algn="ctr"/>
                <a:r>
                  <a:rPr lang="en-US" sz="1400" dirty="0">
                    <a:latin typeface="Nunito" panose="00000500000000000000" pitchFamily="2" charset="0"/>
                  </a:rPr>
                  <a:t>150,000 MT x 12 months</a:t>
                </a:r>
              </a:p>
            </p:txBody>
          </p:sp>
        </p:grpSp>
        <p:grpSp>
          <p:nvGrpSpPr>
            <p:cNvPr id="23" name="Group 22">
              <a:extLst>
                <a:ext uri="{FF2B5EF4-FFF2-40B4-BE49-F238E27FC236}">
                  <a16:creationId xmlns:a16="http://schemas.microsoft.com/office/drawing/2014/main" id="{0DC3F075-F77E-40E4-A433-95711037740A}"/>
                </a:ext>
              </a:extLst>
            </p:cNvPr>
            <p:cNvGrpSpPr/>
            <p:nvPr/>
          </p:nvGrpSpPr>
          <p:grpSpPr>
            <a:xfrm>
              <a:off x="4519573" y="3175416"/>
              <a:ext cx="2657515" cy="704404"/>
              <a:chOff x="4519573" y="3175416"/>
              <a:chExt cx="2657515" cy="704404"/>
            </a:xfrm>
          </p:grpSpPr>
          <p:sp>
            <p:nvSpPr>
              <p:cNvPr id="76" name="Rounded Rectangle 13">
                <a:extLst>
                  <a:ext uri="{FF2B5EF4-FFF2-40B4-BE49-F238E27FC236}">
                    <a16:creationId xmlns:a16="http://schemas.microsoft.com/office/drawing/2014/main" id="{013A5897-0621-48D7-B9B4-9DDB7597EBBC}"/>
                  </a:ext>
                </a:extLst>
              </p:cNvPr>
              <p:cNvSpPr/>
              <p:nvPr/>
            </p:nvSpPr>
            <p:spPr>
              <a:xfrm>
                <a:off x="4839573" y="3175416"/>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32AF5FF5-6EE5-45B6-87AC-B5774C27362E}"/>
                  </a:ext>
                </a:extLst>
              </p:cNvPr>
              <p:cNvSpPr txBox="1"/>
              <p:nvPr/>
            </p:nvSpPr>
            <p:spPr>
              <a:xfrm>
                <a:off x="4519573" y="3356600"/>
                <a:ext cx="2657515" cy="523220"/>
              </a:xfrm>
              <a:prstGeom prst="rect">
                <a:avLst/>
              </a:prstGeom>
              <a:noFill/>
              <a:ln>
                <a:noFill/>
              </a:ln>
            </p:spPr>
            <p:txBody>
              <a:bodyPr wrap="square" rtlCol="0">
                <a:spAutoFit/>
              </a:bodyPr>
              <a:lstStyle/>
              <a:p>
                <a:pPr algn="ctr"/>
                <a:r>
                  <a:rPr lang="en-US" sz="1400" dirty="0">
                    <a:latin typeface="Nunito" panose="00000500000000000000" pitchFamily="2" charset="0"/>
                  </a:rPr>
                  <a:t>CONTRACT*</a:t>
                </a:r>
              </a:p>
              <a:p>
                <a:pPr algn="ctr"/>
                <a:endParaRPr lang="en-US" sz="1400" dirty="0">
                  <a:latin typeface="Nunito" panose="00000500000000000000" pitchFamily="2" charset="0"/>
                </a:endParaRPr>
              </a:p>
            </p:txBody>
          </p:sp>
        </p:grpSp>
        <p:grpSp>
          <p:nvGrpSpPr>
            <p:cNvPr id="18" name="Group 17">
              <a:extLst>
                <a:ext uri="{FF2B5EF4-FFF2-40B4-BE49-F238E27FC236}">
                  <a16:creationId xmlns:a16="http://schemas.microsoft.com/office/drawing/2014/main" id="{A9BA8C31-F487-4509-99BB-29F0B42E40C5}"/>
                </a:ext>
              </a:extLst>
            </p:cNvPr>
            <p:cNvGrpSpPr/>
            <p:nvPr/>
          </p:nvGrpSpPr>
          <p:grpSpPr>
            <a:xfrm>
              <a:off x="7998174" y="3169923"/>
              <a:ext cx="2657515" cy="651474"/>
              <a:chOff x="7998174" y="3169923"/>
              <a:chExt cx="2657515" cy="651474"/>
            </a:xfrm>
          </p:grpSpPr>
          <p:sp>
            <p:nvSpPr>
              <p:cNvPr id="78" name="Rounded Rectangle 13">
                <a:extLst>
                  <a:ext uri="{FF2B5EF4-FFF2-40B4-BE49-F238E27FC236}">
                    <a16:creationId xmlns:a16="http://schemas.microsoft.com/office/drawing/2014/main" id="{F3D95277-ED27-4DEC-9347-8BD067BA4288}"/>
                  </a:ext>
                </a:extLst>
              </p:cNvPr>
              <p:cNvSpPr/>
              <p:nvPr/>
            </p:nvSpPr>
            <p:spPr>
              <a:xfrm>
                <a:off x="8318174" y="3169923"/>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C08238B-CE4D-428E-9EC0-8A1251B17328}"/>
                  </a:ext>
                </a:extLst>
              </p:cNvPr>
              <p:cNvSpPr txBox="1"/>
              <p:nvPr/>
            </p:nvSpPr>
            <p:spPr>
              <a:xfrm>
                <a:off x="7998174" y="3236622"/>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$ 405</a:t>
                </a:r>
              </a:p>
            </p:txBody>
          </p:sp>
        </p:grpSp>
      </p:grpSp>
      <p:grpSp>
        <p:nvGrpSpPr>
          <p:cNvPr id="17" name="Group 16">
            <a:extLst>
              <a:ext uri="{FF2B5EF4-FFF2-40B4-BE49-F238E27FC236}">
                <a16:creationId xmlns:a16="http://schemas.microsoft.com/office/drawing/2014/main" id="{FC4D458F-965B-4FAD-9426-79370546F44E}"/>
              </a:ext>
            </a:extLst>
          </p:cNvPr>
          <p:cNvGrpSpPr/>
          <p:nvPr/>
        </p:nvGrpSpPr>
        <p:grpSpPr>
          <a:xfrm>
            <a:off x="1040973" y="4862883"/>
            <a:ext cx="9294717" cy="716217"/>
            <a:chOff x="1040973" y="3992967"/>
            <a:chExt cx="9294717" cy="716217"/>
          </a:xfrm>
        </p:grpSpPr>
        <p:grpSp>
          <p:nvGrpSpPr>
            <p:cNvPr id="16" name="Group 15">
              <a:extLst>
                <a:ext uri="{FF2B5EF4-FFF2-40B4-BE49-F238E27FC236}">
                  <a16:creationId xmlns:a16="http://schemas.microsoft.com/office/drawing/2014/main" id="{A5901BF9-3BA2-4823-998C-4DFC4BA17D82}"/>
                </a:ext>
              </a:extLst>
            </p:cNvPr>
            <p:cNvGrpSpPr/>
            <p:nvPr/>
          </p:nvGrpSpPr>
          <p:grpSpPr>
            <a:xfrm>
              <a:off x="1040973" y="3998460"/>
              <a:ext cx="2657515" cy="617903"/>
              <a:chOff x="1040973" y="3998460"/>
              <a:chExt cx="2657515" cy="617903"/>
            </a:xfrm>
          </p:grpSpPr>
          <p:sp>
            <p:nvSpPr>
              <p:cNvPr id="80" name="Rounded Rectangle 13">
                <a:extLst>
                  <a:ext uri="{FF2B5EF4-FFF2-40B4-BE49-F238E27FC236}">
                    <a16:creationId xmlns:a16="http://schemas.microsoft.com/office/drawing/2014/main" id="{3F8E199F-9CE0-4FF7-A9E6-1B5479944DE3}"/>
                  </a:ext>
                </a:extLst>
              </p:cNvPr>
              <p:cNvSpPr/>
              <p:nvPr/>
            </p:nvSpPr>
            <p:spPr>
              <a:xfrm>
                <a:off x="1360973"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50FB8A6-D507-4E9D-8172-10E61CF8DCC5}"/>
                  </a:ext>
                </a:extLst>
              </p:cNvPr>
              <p:cNvSpPr txBox="1"/>
              <p:nvPr/>
            </p:nvSpPr>
            <p:spPr>
              <a:xfrm>
                <a:off x="1040973" y="4073932"/>
                <a:ext cx="2657515" cy="523220"/>
              </a:xfrm>
              <a:prstGeom prst="rect">
                <a:avLst/>
              </a:prstGeom>
              <a:noFill/>
              <a:ln>
                <a:noFill/>
              </a:ln>
            </p:spPr>
            <p:txBody>
              <a:bodyPr wrap="square" rtlCol="0">
                <a:spAutoFit/>
              </a:bodyPr>
              <a:lstStyle/>
              <a:p>
                <a:pPr algn="ctr"/>
                <a:r>
                  <a:rPr lang="en-US" sz="1400" dirty="0">
                    <a:latin typeface="Nunito" panose="00000500000000000000" pitchFamily="2" charset="0"/>
                  </a:rPr>
                  <a:t>200,000 MT or </a:t>
                </a:r>
              </a:p>
              <a:p>
                <a:pPr algn="ctr"/>
                <a:r>
                  <a:rPr lang="en-US" sz="1400" dirty="0">
                    <a:latin typeface="Nunito" panose="00000500000000000000" pitchFamily="2" charset="0"/>
                  </a:rPr>
                  <a:t>more x 12 months</a:t>
                </a:r>
              </a:p>
            </p:txBody>
          </p:sp>
        </p:grpSp>
        <p:grpSp>
          <p:nvGrpSpPr>
            <p:cNvPr id="15" name="Group 14">
              <a:extLst>
                <a:ext uri="{FF2B5EF4-FFF2-40B4-BE49-F238E27FC236}">
                  <a16:creationId xmlns:a16="http://schemas.microsoft.com/office/drawing/2014/main" id="{0C57A0BF-1305-4EC7-B78E-B02506B79804}"/>
                </a:ext>
              </a:extLst>
            </p:cNvPr>
            <p:cNvGrpSpPr/>
            <p:nvPr/>
          </p:nvGrpSpPr>
          <p:grpSpPr>
            <a:xfrm>
              <a:off x="4519573" y="3998460"/>
              <a:ext cx="2657515" cy="710724"/>
              <a:chOff x="4519573" y="3998460"/>
              <a:chExt cx="2657515" cy="710724"/>
            </a:xfrm>
          </p:grpSpPr>
          <p:sp>
            <p:nvSpPr>
              <p:cNvPr id="82" name="Rounded Rectangle 13">
                <a:extLst>
                  <a:ext uri="{FF2B5EF4-FFF2-40B4-BE49-F238E27FC236}">
                    <a16:creationId xmlns:a16="http://schemas.microsoft.com/office/drawing/2014/main" id="{FA09CA98-8A44-4C4B-AD67-E582DA14F7FB}"/>
                  </a:ext>
                </a:extLst>
              </p:cNvPr>
              <p:cNvSpPr/>
              <p:nvPr/>
            </p:nvSpPr>
            <p:spPr>
              <a:xfrm>
                <a:off x="4839573" y="3998460"/>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73E8881F-FAB1-4E08-AA5B-6F95EEBCE5CE}"/>
                  </a:ext>
                </a:extLst>
              </p:cNvPr>
              <p:cNvSpPr txBox="1"/>
              <p:nvPr/>
            </p:nvSpPr>
            <p:spPr>
              <a:xfrm>
                <a:off x="4519573" y="4185964"/>
                <a:ext cx="2657515" cy="523220"/>
              </a:xfrm>
              <a:prstGeom prst="rect">
                <a:avLst/>
              </a:prstGeom>
              <a:noFill/>
              <a:ln>
                <a:noFill/>
              </a:ln>
            </p:spPr>
            <p:txBody>
              <a:bodyPr wrap="square" rtlCol="0">
                <a:spAutoFit/>
              </a:bodyPr>
              <a:lstStyle/>
              <a:p>
                <a:pPr algn="ctr"/>
                <a:r>
                  <a:rPr lang="en-US" sz="1400" dirty="0">
                    <a:latin typeface="Nunito" panose="00000500000000000000" pitchFamily="2" charset="0"/>
                  </a:rPr>
                  <a:t>CONTRACT*</a:t>
                </a:r>
              </a:p>
              <a:p>
                <a:pPr algn="ctr"/>
                <a:endParaRPr lang="en-US" sz="1400" dirty="0">
                  <a:latin typeface="Nunito" panose="00000500000000000000" pitchFamily="2" charset="0"/>
                </a:endParaRPr>
              </a:p>
            </p:txBody>
          </p:sp>
        </p:grpSp>
        <p:sp>
          <p:nvSpPr>
            <p:cNvPr id="84" name="Rounded Rectangle 13">
              <a:extLst>
                <a:ext uri="{FF2B5EF4-FFF2-40B4-BE49-F238E27FC236}">
                  <a16:creationId xmlns:a16="http://schemas.microsoft.com/office/drawing/2014/main" id="{27D400CF-4E74-4DA7-8B02-63D2AEFEA386}"/>
                </a:ext>
              </a:extLst>
            </p:cNvPr>
            <p:cNvSpPr/>
            <p:nvPr/>
          </p:nvSpPr>
          <p:spPr>
            <a:xfrm>
              <a:off x="8318174" y="3992967"/>
              <a:ext cx="2017516" cy="617903"/>
            </a:xfrm>
            <a:prstGeom prst="roundRect">
              <a:avLst/>
            </a:prstGeom>
            <a:solidFill>
              <a:srgbClr val="E56863">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cxnSp>
        <p:nvCxnSpPr>
          <p:cNvPr id="92" name="Straight Connector 91">
            <a:extLst>
              <a:ext uri="{FF2B5EF4-FFF2-40B4-BE49-F238E27FC236}">
                <a16:creationId xmlns:a16="http://schemas.microsoft.com/office/drawing/2014/main" id="{4A68F207-04EB-4276-BA35-C199F5A8BB0A}"/>
              </a:ext>
            </a:extLst>
          </p:cNvPr>
          <p:cNvCxnSpPr>
            <a:cxnSpLocks/>
          </p:cNvCxnSpPr>
          <p:nvPr/>
        </p:nvCxnSpPr>
        <p:spPr>
          <a:xfrm>
            <a:off x="4083485" y="3200932"/>
            <a:ext cx="0" cy="2291185"/>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A75FC3D-A444-4F44-A198-63780A1501E1}"/>
              </a:ext>
            </a:extLst>
          </p:cNvPr>
          <p:cNvCxnSpPr>
            <a:cxnSpLocks/>
          </p:cNvCxnSpPr>
          <p:nvPr/>
        </p:nvCxnSpPr>
        <p:spPr>
          <a:xfrm>
            <a:off x="7575398" y="3200932"/>
            <a:ext cx="0" cy="2291185"/>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CF45BAA-19AD-4F23-B956-6F0DED205EA8}"/>
              </a:ext>
            </a:extLst>
          </p:cNvPr>
          <p:cNvSpPr txBox="1"/>
          <p:nvPr/>
        </p:nvSpPr>
        <p:spPr>
          <a:xfrm>
            <a:off x="5056677" y="3381350"/>
            <a:ext cx="1844668"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 Type of Order</a:t>
            </a:r>
          </a:p>
        </p:txBody>
      </p:sp>
      <p:sp>
        <p:nvSpPr>
          <p:cNvPr id="96" name="TextBox 95">
            <a:extLst>
              <a:ext uri="{FF2B5EF4-FFF2-40B4-BE49-F238E27FC236}">
                <a16:creationId xmlns:a16="http://schemas.microsoft.com/office/drawing/2014/main" id="{B0B0A2F2-902F-4309-9D82-5ACBC84D86D8}"/>
              </a:ext>
            </a:extLst>
          </p:cNvPr>
          <p:cNvSpPr txBox="1"/>
          <p:nvPr/>
        </p:nvSpPr>
        <p:spPr>
          <a:xfrm>
            <a:off x="7886317" y="3357675"/>
            <a:ext cx="2703460" cy="307777"/>
          </a:xfrm>
          <a:prstGeom prst="rect">
            <a:avLst/>
          </a:prstGeom>
          <a:noFill/>
        </p:spPr>
        <p:txBody>
          <a:bodyPr wrap="square" rtlCol="0">
            <a:spAutoFit/>
          </a:bodyPr>
          <a:lstStyle/>
          <a:p>
            <a:r>
              <a:rPr lang="en-US" sz="1400" dirty="0">
                <a:solidFill>
                  <a:schemeClr val="accent4">
                    <a:lumMod val="40000"/>
                    <a:lumOff val="60000"/>
                  </a:schemeClr>
                </a:solidFill>
                <a:latin typeface="Century Gothic (Body)"/>
              </a:rPr>
              <a:t>Price per Metric Ton (MT)</a:t>
            </a:r>
          </a:p>
        </p:txBody>
      </p:sp>
      <p:sp>
        <p:nvSpPr>
          <p:cNvPr id="143" name="TextBox 142">
            <a:extLst>
              <a:ext uri="{FF2B5EF4-FFF2-40B4-BE49-F238E27FC236}">
                <a16:creationId xmlns:a16="http://schemas.microsoft.com/office/drawing/2014/main" id="{8536CC18-B5AD-415A-A9B3-79C899BFDC4A}"/>
              </a:ext>
            </a:extLst>
          </p:cNvPr>
          <p:cNvSpPr txBox="1"/>
          <p:nvPr/>
        </p:nvSpPr>
        <p:spPr>
          <a:xfrm>
            <a:off x="7998174" y="4907342"/>
            <a:ext cx="2657515" cy="584775"/>
          </a:xfrm>
          <a:prstGeom prst="rect">
            <a:avLst/>
          </a:prstGeom>
          <a:noFill/>
          <a:ln>
            <a:noFill/>
          </a:ln>
        </p:spPr>
        <p:txBody>
          <a:bodyPr wrap="square" rtlCol="0">
            <a:spAutoFit/>
          </a:bodyPr>
          <a:lstStyle/>
          <a:p>
            <a:pPr algn="ctr"/>
            <a:r>
              <a:rPr lang="en-US" sz="3200" b="1" dirty="0">
                <a:latin typeface="Nunito" panose="00000500000000000000" pitchFamily="2" charset="0"/>
              </a:rPr>
              <a:t>$ 405</a:t>
            </a:r>
          </a:p>
        </p:txBody>
      </p:sp>
      <p:sp>
        <p:nvSpPr>
          <p:cNvPr id="68" name="TextBox 67">
            <a:extLst>
              <a:ext uri="{FF2B5EF4-FFF2-40B4-BE49-F238E27FC236}">
                <a16:creationId xmlns:a16="http://schemas.microsoft.com/office/drawing/2014/main" id="{EFFBDD35-4B3C-4AFF-BA36-CC9B262F71F7}"/>
              </a:ext>
            </a:extLst>
          </p:cNvPr>
          <p:cNvSpPr txBox="1"/>
          <p:nvPr/>
        </p:nvSpPr>
        <p:spPr>
          <a:xfrm>
            <a:off x="2369730" y="2426809"/>
            <a:ext cx="7198231" cy="646331"/>
          </a:xfrm>
          <a:prstGeom prst="rect">
            <a:avLst/>
          </a:prstGeom>
          <a:noFill/>
        </p:spPr>
        <p:txBody>
          <a:bodyPr wrap="square" rtlCol="0">
            <a:spAutoFit/>
          </a:bodyPr>
          <a:lstStyle/>
          <a:p>
            <a:pPr algn="ctr"/>
            <a:r>
              <a:rPr lang="en-US" dirty="0">
                <a:solidFill>
                  <a:srgbClr val="E1C3A3"/>
                </a:solidFill>
              </a:rPr>
              <a:t>RAW BROWN CANE SUGAR ICUMSA 600-1200</a:t>
            </a:r>
          </a:p>
          <a:p>
            <a:pPr algn="ctr"/>
            <a:r>
              <a:rPr lang="en-US" dirty="0">
                <a:solidFill>
                  <a:srgbClr val="E1C3A3"/>
                </a:solidFill>
              </a:rPr>
              <a:t>Through ALAHRAM GROUP (allocation holder) PRICES</a:t>
            </a:r>
          </a:p>
        </p:txBody>
      </p:sp>
    </p:spTree>
    <p:extLst>
      <p:ext uri="{BB962C8B-B14F-4D97-AF65-F5344CB8AC3E}">
        <p14:creationId xmlns:p14="http://schemas.microsoft.com/office/powerpoint/2010/main" val="242638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anim calcmode="lin" valueType="num">
                                      <p:cBhvr>
                                        <p:cTn id="23" dur="500" fill="hold"/>
                                        <p:tgtEl>
                                          <p:spTgt spid="68"/>
                                        </p:tgtEl>
                                        <p:attrNameLst>
                                          <p:attrName>ppt_x</p:attrName>
                                        </p:attrNameLst>
                                      </p:cBhvr>
                                      <p:tavLst>
                                        <p:tav tm="0">
                                          <p:val>
                                            <p:strVal val="#ppt_x"/>
                                          </p:val>
                                        </p:tav>
                                        <p:tav tm="100000">
                                          <p:val>
                                            <p:strVal val="#ppt_x"/>
                                          </p:val>
                                        </p:tav>
                                      </p:tavLst>
                                    </p:anim>
                                    <p:anim calcmode="lin" valueType="num">
                                      <p:cBhvr>
                                        <p:cTn id="24" dur="5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P spid="6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SUGAR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2182E1D-A955-4198-B552-8EC023DCD56C}"/>
              </a:ext>
            </a:extLst>
          </p:cNvPr>
          <p:cNvGrpSpPr/>
          <p:nvPr/>
        </p:nvGrpSpPr>
        <p:grpSpPr>
          <a:xfrm>
            <a:off x="1360973" y="2283938"/>
            <a:ext cx="8990895" cy="3812487"/>
            <a:chOff x="1360973" y="2283938"/>
            <a:chExt cx="8990895" cy="3812487"/>
          </a:xfrm>
        </p:grpSpPr>
        <p:sp>
          <p:nvSpPr>
            <p:cNvPr id="64" name="Rounded Rectangle 28">
              <a:extLst>
                <a:ext uri="{FF2B5EF4-FFF2-40B4-BE49-F238E27FC236}">
                  <a16:creationId xmlns:a16="http://schemas.microsoft.com/office/drawing/2014/main" id="{00E48DDB-09C8-4AEA-9833-BCF2CEEF93A8}"/>
                </a:ext>
              </a:extLst>
            </p:cNvPr>
            <p:cNvSpPr/>
            <p:nvPr/>
          </p:nvSpPr>
          <p:spPr>
            <a:xfrm>
              <a:off x="1360973" y="2283938"/>
              <a:ext cx="8982806" cy="697389"/>
            </a:xfrm>
            <a:prstGeom prst="roundRect">
              <a:avLst/>
            </a:prstGeom>
            <a:solidFill>
              <a:srgbClr val="F2F2F2">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1C78E42A-03A1-49C9-BF9F-93592EF913D5}"/>
                </a:ext>
              </a:extLst>
            </p:cNvPr>
            <p:cNvCxnSpPr>
              <a:cxnSpLocks/>
            </p:cNvCxnSpPr>
            <p:nvPr/>
          </p:nvCxnSpPr>
          <p:spPr>
            <a:xfrm>
              <a:off x="1420866" y="3088390"/>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68F207-04EB-4276-BA35-C199F5A8BB0A}"/>
                </a:ext>
              </a:extLst>
            </p:cNvPr>
            <p:cNvCxnSpPr>
              <a:cxnSpLocks/>
            </p:cNvCxnSpPr>
            <p:nvPr/>
          </p:nvCxnSpPr>
          <p:spPr>
            <a:xfrm>
              <a:off x="4594473" y="3088390"/>
              <a:ext cx="0" cy="3008035"/>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CF45BAA-19AD-4F23-B956-6F0DED205EA8}"/>
                </a:ext>
              </a:extLst>
            </p:cNvPr>
            <p:cNvSpPr txBox="1"/>
            <p:nvPr/>
          </p:nvSpPr>
          <p:spPr>
            <a:xfrm>
              <a:off x="2786026" y="2443923"/>
              <a:ext cx="6124608" cy="369332"/>
            </a:xfrm>
            <a:prstGeom prst="rect">
              <a:avLst/>
            </a:prstGeom>
            <a:noFill/>
          </p:spPr>
          <p:txBody>
            <a:bodyPr wrap="square" rtlCol="0">
              <a:spAutoFit/>
            </a:bodyPr>
            <a:lstStyle/>
            <a:p>
              <a:r>
                <a:rPr lang="en-US" b="1" dirty="0">
                  <a:solidFill>
                    <a:schemeClr val="accent4">
                      <a:lumMod val="40000"/>
                      <a:lumOff val="60000"/>
                    </a:schemeClr>
                  </a:solidFill>
                  <a:latin typeface="Century Gothic (Body)"/>
                </a:rPr>
                <a:t>RAW BROWN CANE SUGAR ICUMSA 600-1200</a:t>
              </a:r>
            </a:p>
          </p:txBody>
        </p:sp>
        <p:cxnSp>
          <p:nvCxnSpPr>
            <p:cNvPr id="52" name="Straight Connector 51">
              <a:extLst>
                <a:ext uri="{FF2B5EF4-FFF2-40B4-BE49-F238E27FC236}">
                  <a16:creationId xmlns:a16="http://schemas.microsoft.com/office/drawing/2014/main" id="{5A842695-2E4A-4E55-AD65-035A36C5E7EA}"/>
                </a:ext>
              </a:extLst>
            </p:cNvPr>
            <p:cNvCxnSpPr>
              <a:cxnSpLocks/>
            </p:cNvCxnSpPr>
            <p:nvPr/>
          </p:nvCxnSpPr>
          <p:spPr>
            <a:xfrm>
              <a:off x="1428955" y="3330388"/>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D2DF543-DB5F-4150-AD03-BA9285BCD064}"/>
                </a:ext>
              </a:extLst>
            </p:cNvPr>
            <p:cNvCxnSpPr>
              <a:cxnSpLocks/>
            </p:cNvCxnSpPr>
            <p:nvPr/>
          </p:nvCxnSpPr>
          <p:spPr>
            <a:xfrm>
              <a:off x="1420866" y="3617308"/>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9A7867E-1BB6-4A90-B9A1-B6A3EDBA03D8}"/>
                </a:ext>
              </a:extLst>
            </p:cNvPr>
            <p:cNvCxnSpPr>
              <a:cxnSpLocks/>
            </p:cNvCxnSpPr>
            <p:nvPr/>
          </p:nvCxnSpPr>
          <p:spPr>
            <a:xfrm>
              <a:off x="1428955" y="3904178"/>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479A397-5A90-4C0F-8FAD-36C2BCB1DFDC}"/>
                </a:ext>
              </a:extLst>
            </p:cNvPr>
            <p:cNvCxnSpPr>
              <a:cxnSpLocks/>
            </p:cNvCxnSpPr>
            <p:nvPr/>
          </p:nvCxnSpPr>
          <p:spPr>
            <a:xfrm>
              <a:off x="1428955" y="4189105"/>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F8B2561-E920-4F0A-97BA-C25971110E61}"/>
                </a:ext>
              </a:extLst>
            </p:cNvPr>
            <p:cNvCxnSpPr>
              <a:cxnSpLocks/>
            </p:cNvCxnSpPr>
            <p:nvPr/>
          </p:nvCxnSpPr>
          <p:spPr>
            <a:xfrm>
              <a:off x="1437044" y="4482135"/>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E0357D4-A827-4DA9-91B7-5C4B46A0B043}"/>
                </a:ext>
              </a:extLst>
            </p:cNvPr>
            <p:cNvCxnSpPr>
              <a:cxnSpLocks/>
            </p:cNvCxnSpPr>
            <p:nvPr/>
          </p:nvCxnSpPr>
          <p:spPr>
            <a:xfrm>
              <a:off x="1428955" y="4735952"/>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F36A478-4895-45CF-999E-39FD43B84DBC}"/>
                </a:ext>
              </a:extLst>
            </p:cNvPr>
            <p:cNvCxnSpPr>
              <a:cxnSpLocks/>
            </p:cNvCxnSpPr>
            <p:nvPr/>
          </p:nvCxnSpPr>
          <p:spPr>
            <a:xfrm>
              <a:off x="1437044" y="4986964"/>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F7385CB-3EE4-4ED8-ACDA-B58AEEFE3EDD}"/>
                </a:ext>
              </a:extLst>
            </p:cNvPr>
            <p:cNvCxnSpPr>
              <a:cxnSpLocks/>
            </p:cNvCxnSpPr>
            <p:nvPr/>
          </p:nvCxnSpPr>
          <p:spPr>
            <a:xfrm>
              <a:off x="1437044" y="5244135"/>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A2D6EA2-83E9-4B6E-BA7C-37CE0F7F2124}"/>
                </a:ext>
              </a:extLst>
            </p:cNvPr>
            <p:cNvCxnSpPr>
              <a:cxnSpLocks/>
            </p:cNvCxnSpPr>
            <p:nvPr/>
          </p:nvCxnSpPr>
          <p:spPr>
            <a:xfrm>
              <a:off x="1428955" y="5497952"/>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91AD408-864E-46B7-8AB5-F9AA21FECB6D}"/>
                </a:ext>
              </a:extLst>
            </p:cNvPr>
            <p:cNvCxnSpPr>
              <a:cxnSpLocks/>
            </p:cNvCxnSpPr>
            <p:nvPr/>
          </p:nvCxnSpPr>
          <p:spPr>
            <a:xfrm>
              <a:off x="1437044" y="5748964"/>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E1AE261-DC2A-4631-ADCF-029540693982}"/>
                </a:ext>
              </a:extLst>
            </p:cNvPr>
            <p:cNvCxnSpPr>
              <a:cxnSpLocks/>
            </p:cNvCxnSpPr>
            <p:nvPr/>
          </p:nvCxnSpPr>
          <p:spPr>
            <a:xfrm>
              <a:off x="1428955" y="6024283"/>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3F46A8BA-94D1-415E-B67A-D3D0221102E3}"/>
                </a:ext>
              </a:extLst>
            </p:cNvPr>
            <p:cNvSpPr txBox="1"/>
            <p:nvPr/>
          </p:nvSpPr>
          <p:spPr>
            <a:xfrm>
              <a:off x="1420866" y="3088857"/>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POLARIZATION:</a:t>
              </a:r>
            </a:p>
          </p:txBody>
        </p:sp>
        <p:sp>
          <p:nvSpPr>
            <p:cNvPr id="70" name="TextBox 69">
              <a:extLst>
                <a:ext uri="{FF2B5EF4-FFF2-40B4-BE49-F238E27FC236}">
                  <a16:creationId xmlns:a16="http://schemas.microsoft.com/office/drawing/2014/main" id="{945E2FCE-7C87-4103-81EE-404FC59362D4}"/>
                </a:ext>
              </a:extLst>
            </p:cNvPr>
            <p:cNvSpPr txBox="1"/>
            <p:nvPr/>
          </p:nvSpPr>
          <p:spPr>
            <a:xfrm>
              <a:off x="1420865" y="3338875"/>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ASH CONTENT:</a:t>
              </a:r>
            </a:p>
          </p:txBody>
        </p:sp>
        <p:sp>
          <p:nvSpPr>
            <p:cNvPr id="71" name="TextBox 70">
              <a:extLst>
                <a:ext uri="{FF2B5EF4-FFF2-40B4-BE49-F238E27FC236}">
                  <a16:creationId xmlns:a16="http://schemas.microsoft.com/office/drawing/2014/main" id="{B110BC83-D433-47FC-83C7-C95472416D41}"/>
                </a:ext>
              </a:extLst>
            </p:cNvPr>
            <p:cNvSpPr txBox="1"/>
            <p:nvPr/>
          </p:nvSpPr>
          <p:spPr>
            <a:xfrm>
              <a:off x="1420865" y="3654387"/>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MOISTURE:</a:t>
              </a:r>
            </a:p>
          </p:txBody>
        </p:sp>
        <p:sp>
          <p:nvSpPr>
            <p:cNvPr id="72" name="TextBox 71">
              <a:extLst>
                <a:ext uri="{FF2B5EF4-FFF2-40B4-BE49-F238E27FC236}">
                  <a16:creationId xmlns:a16="http://schemas.microsoft.com/office/drawing/2014/main" id="{9D88114F-6E48-4C69-845A-7121E36AEF83}"/>
                </a:ext>
              </a:extLst>
            </p:cNvPr>
            <p:cNvSpPr txBox="1"/>
            <p:nvPr/>
          </p:nvSpPr>
          <p:spPr>
            <a:xfrm>
              <a:off x="1420864" y="3916365"/>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SOLUBILITY:</a:t>
              </a:r>
            </a:p>
          </p:txBody>
        </p:sp>
        <p:sp>
          <p:nvSpPr>
            <p:cNvPr id="73" name="TextBox 72">
              <a:extLst>
                <a:ext uri="{FF2B5EF4-FFF2-40B4-BE49-F238E27FC236}">
                  <a16:creationId xmlns:a16="http://schemas.microsoft.com/office/drawing/2014/main" id="{7B68D56F-A213-43D6-98EA-B5CF259CBF1F}"/>
                </a:ext>
              </a:extLst>
            </p:cNvPr>
            <p:cNvSpPr txBox="1"/>
            <p:nvPr/>
          </p:nvSpPr>
          <p:spPr>
            <a:xfrm>
              <a:off x="1428955" y="4225669"/>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GRANULOMETRY:</a:t>
              </a:r>
            </a:p>
          </p:txBody>
        </p:sp>
        <p:sp>
          <p:nvSpPr>
            <p:cNvPr id="85" name="TextBox 84">
              <a:extLst>
                <a:ext uri="{FF2B5EF4-FFF2-40B4-BE49-F238E27FC236}">
                  <a16:creationId xmlns:a16="http://schemas.microsoft.com/office/drawing/2014/main" id="{7AF671E7-DA26-4B92-8D80-051313221524}"/>
                </a:ext>
              </a:extLst>
            </p:cNvPr>
            <p:cNvSpPr txBox="1"/>
            <p:nvPr/>
          </p:nvSpPr>
          <p:spPr>
            <a:xfrm>
              <a:off x="1428954" y="4475687"/>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COLOR:</a:t>
              </a:r>
            </a:p>
          </p:txBody>
        </p:sp>
        <p:sp>
          <p:nvSpPr>
            <p:cNvPr id="86" name="TextBox 85">
              <a:extLst>
                <a:ext uri="{FF2B5EF4-FFF2-40B4-BE49-F238E27FC236}">
                  <a16:creationId xmlns:a16="http://schemas.microsoft.com/office/drawing/2014/main" id="{A3540086-4254-4E0F-96B7-2E6EC9CEDBE9}"/>
                </a:ext>
              </a:extLst>
            </p:cNvPr>
            <p:cNvSpPr txBox="1"/>
            <p:nvPr/>
          </p:nvSpPr>
          <p:spPr>
            <a:xfrm>
              <a:off x="1428954" y="4746204"/>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RADIATION:</a:t>
              </a:r>
            </a:p>
          </p:txBody>
        </p:sp>
        <p:sp>
          <p:nvSpPr>
            <p:cNvPr id="87" name="TextBox 86">
              <a:extLst>
                <a:ext uri="{FF2B5EF4-FFF2-40B4-BE49-F238E27FC236}">
                  <a16:creationId xmlns:a16="http://schemas.microsoft.com/office/drawing/2014/main" id="{3EF418D0-408F-499F-A86D-65F755E22EFE}"/>
                </a:ext>
              </a:extLst>
            </p:cNvPr>
            <p:cNvSpPr txBox="1"/>
            <p:nvPr/>
          </p:nvSpPr>
          <p:spPr>
            <a:xfrm>
              <a:off x="1428953" y="5016696"/>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SULPHUR DIOXIDE:</a:t>
              </a:r>
            </a:p>
          </p:txBody>
        </p:sp>
        <p:sp>
          <p:nvSpPr>
            <p:cNvPr id="88" name="TextBox 87">
              <a:extLst>
                <a:ext uri="{FF2B5EF4-FFF2-40B4-BE49-F238E27FC236}">
                  <a16:creationId xmlns:a16="http://schemas.microsoft.com/office/drawing/2014/main" id="{54C58E2D-9245-41CB-88CA-E409C8A7ED3C}"/>
                </a:ext>
              </a:extLst>
            </p:cNvPr>
            <p:cNvSpPr txBox="1"/>
            <p:nvPr/>
          </p:nvSpPr>
          <p:spPr>
            <a:xfrm>
              <a:off x="1437045" y="5273168"/>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SMELL:</a:t>
              </a:r>
            </a:p>
          </p:txBody>
        </p:sp>
        <p:sp>
          <p:nvSpPr>
            <p:cNvPr id="89" name="TextBox 88">
              <a:extLst>
                <a:ext uri="{FF2B5EF4-FFF2-40B4-BE49-F238E27FC236}">
                  <a16:creationId xmlns:a16="http://schemas.microsoft.com/office/drawing/2014/main" id="{2592C6F1-DD79-4CE4-9CCA-9F973DD327E1}"/>
                </a:ext>
              </a:extLst>
            </p:cNvPr>
            <p:cNvSpPr txBox="1"/>
            <p:nvPr/>
          </p:nvSpPr>
          <p:spPr>
            <a:xfrm>
              <a:off x="1437045" y="5543685"/>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REDUCING SUGAR:</a:t>
              </a:r>
            </a:p>
          </p:txBody>
        </p:sp>
        <p:sp>
          <p:nvSpPr>
            <p:cNvPr id="90" name="TextBox 89">
              <a:extLst>
                <a:ext uri="{FF2B5EF4-FFF2-40B4-BE49-F238E27FC236}">
                  <a16:creationId xmlns:a16="http://schemas.microsoft.com/office/drawing/2014/main" id="{D0877BE9-143B-4CC7-85BE-45FFE0618459}"/>
                </a:ext>
              </a:extLst>
            </p:cNvPr>
            <p:cNvSpPr txBox="1"/>
            <p:nvPr/>
          </p:nvSpPr>
          <p:spPr>
            <a:xfrm>
              <a:off x="1437044" y="5788206"/>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SO2:</a:t>
              </a:r>
            </a:p>
          </p:txBody>
        </p:sp>
        <p:sp>
          <p:nvSpPr>
            <p:cNvPr id="91" name="TextBox 90">
              <a:extLst>
                <a:ext uri="{FF2B5EF4-FFF2-40B4-BE49-F238E27FC236}">
                  <a16:creationId xmlns:a16="http://schemas.microsoft.com/office/drawing/2014/main" id="{FDC6BCCD-40B0-44B3-BE69-F2292B6D69F8}"/>
                </a:ext>
              </a:extLst>
            </p:cNvPr>
            <p:cNvSpPr txBox="1"/>
            <p:nvPr/>
          </p:nvSpPr>
          <p:spPr>
            <a:xfrm>
              <a:off x="4940013" y="3084167"/>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97.80 % to 99.2%</a:t>
              </a:r>
            </a:p>
          </p:txBody>
        </p:sp>
        <p:sp>
          <p:nvSpPr>
            <p:cNvPr id="93" name="TextBox 92">
              <a:extLst>
                <a:ext uri="{FF2B5EF4-FFF2-40B4-BE49-F238E27FC236}">
                  <a16:creationId xmlns:a16="http://schemas.microsoft.com/office/drawing/2014/main" id="{3BED93C1-3719-4E6B-A039-17E579DE1469}"/>
                </a:ext>
              </a:extLst>
            </p:cNvPr>
            <p:cNvSpPr txBox="1"/>
            <p:nvPr/>
          </p:nvSpPr>
          <p:spPr>
            <a:xfrm>
              <a:off x="4940012" y="3334185"/>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0.15% Maximum by Weight</a:t>
              </a:r>
            </a:p>
          </p:txBody>
        </p:sp>
        <p:sp>
          <p:nvSpPr>
            <p:cNvPr id="97" name="TextBox 96">
              <a:extLst>
                <a:ext uri="{FF2B5EF4-FFF2-40B4-BE49-F238E27FC236}">
                  <a16:creationId xmlns:a16="http://schemas.microsoft.com/office/drawing/2014/main" id="{2E99F422-CD7D-4BCC-8886-4B6ADED8E8D9}"/>
                </a:ext>
              </a:extLst>
            </p:cNvPr>
            <p:cNvSpPr txBox="1"/>
            <p:nvPr/>
          </p:nvSpPr>
          <p:spPr>
            <a:xfrm>
              <a:off x="4940012" y="3649697"/>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0.15% Maximum by Weight</a:t>
              </a:r>
            </a:p>
          </p:txBody>
        </p:sp>
        <p:sp>
          <p:nvSpPr>
            <p:cNvPr id="98" name="TextBox 97">
              <a:extLst>
                <a:ext uri="{FF2B5EF4-FFF2-40B4-BE49-F238E27FC236}">
                  <a16:creationId xmlns:a16="http://schemas.microsoft.com/office/drawing/2014/main" id="{91CC06EB-1C03-4786-9151-612BF43FE112}"/>
                </a:ext>
              </a:extLst>
            </p:cNvPr>
            <p:cNvSpPr txBox="1"/>
            <p:nvPr/>
          </p:nvSpPr>
          <p:spPr>
            <a:xfrm>
              <a:off x="4940011" y="3911675"/>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95% Dry &amp; free flowing</a:t>
              </a:r>
            </a:p>
          </p:txBody>
        </p:sp>
        <p:sp>
          <p:nvSpPr>
            <p:cNvPr id="99" name="TextBox 98">
              <a:extLst>
                <a:ext uri="{FF2B5EF4-FFF2-40B4-BE49-F238E27FC236}">
                  <a16:creationId xmlns:a16="http://schemas.microsoft.com/office/drawing/2014/main" id="{B91075C5-67CF-45CE-BB16-F638A6D6AB1F}"/>
                </a:ext>
              </a:extLst>
            </p:cNvPr>
            <p:cNvSpPr txBox="1"/>
            <p:nvPr/>
          </p:nvSpPr>
          <p:spPr>
            <a:xfrm>
              <a:off x="4948102" y="4220979"/>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0.6 mm of regular square (medium size)</a:t>
              </a:r>
            </a:p>
          </p:txBody>
        </p:sp>
        <p:sp>
          <p:nvSpPr>
            <p:cNvPr id="100" name="TextBox 99">
              <a:extLst>
                <a:ext uri="{FF2B5EF4-FFF2-40B4-BE49-F238E27FC236}">
                  <a16:creationId xmlns:a16="http://schemas.microsoft.com/office/drawing/2014/main" id="{EB3FD822-CA95-4ED2-A0B6-393599C1BECE}"/>
                </a:ext>
              </a:extLst>
            </p:cNvPr>
            <p:cNvSpPr txBox="1"/>
            <p:nvPr/>
          </p:nvSpPr>
          <p:spPr>
            <a:xfrm>
              <a:off x="4948101" y="4470997"/>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Brown. ICUMSA 600 to 1200 typical</a:t>
              </a:r>
            </a:p>
          </p:txBody>
        </p:sp>
        <p:sp>
          <p:nvSpPr>
            <p:cNvPr id="101" name="TextBox 100">
              <a:extLst>
                <a:ext uri="{FF2B5EF4-FFF2-40B4-BE49-F238E27FC236}">
                  <a16:creationId xmlns:a16="http://schemas.microsoft.com/office/drawing/2014/main" id="{A978686E-3DB9-4200-8D83-07C088F7D965}"/>
                </a:ext>
              </a:extLst>
            </p:cNvPr>
            <p:cNvSpPr txBox="1"/>
            <p:nvPr/>
          </p:nvSpPr>
          <p:spPr>
            <a:xfrm>
              <a:off x="4948101" y="4741514"/>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Within International acceptable limits</a:t>
              </a:r>
            </a:p>
          </p:txBody>
        </p:sp>
        <p:sp>
          <p:nvSpPr>
            <p:cNvPr id="102" name="TextBox 101">
              <a:extLst>
                <a:ext uri="{FF2B5EF4-FFF2-40B4-BE49-F238E27FC236}">
                  <a16:creationId xmlns:a16="http://schemas.microsoft.com/office/drawing/2014/main" id="{BA27251D-BAE3-467B-9A0C-83314A9ABC4F}"/>
                </a:ext>
              </a:extLst>
            </p:cNvPr>
            <p:cNvSpPr txBox="1"/>
            <p:nvPr/>
          </p:nvSpPr>
          <p:spPr>
            <a:xfrm>
              <a:off x="4948100" y="5012006"/>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60 mg / kg</a:t>
              </a:r>
            </a:p>
          </p:txBody>
        </p:sp>
        <p:sp>
          <p:nvSpPr>
            <p:cNvPr id="103" name="TextBox 102">
              <a:extLst>
                <a:ext uri="{FF2B5EF4-FFF2-40B4-BE49-F238E27FC236}">
                  <a16:creationId xmlns:a16="http://schemas.microsoft.com/office/drawing/2014/main" id="{42AAF13B-7711-4774-95B3-117AE937CC2F}"/>
                </a:ext>
              </a:extLst>
            </p:cNvPr>
            <p:cNvSpPr txBox="1"/>
            <p:nvPr/>
          </p:nvSpPr>
          <p:spPr>
            <a:xfrm>
              <a:off x="4956192" y="5268478"/>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Free of any odor</a:t>
              </a:r>
            </a:p>
          </p:txBody>
        </p:sp>
        <p:sp>
          <p:nvSpPr>
            <p:cNvPr id="104" name="TextBox 103">
              <a:extLst>
                <a:ext uri="{FF2B5EF4-FFF2-40B4-BE49-F238E27FC236}">
                  <a16:creationId xmlns:a16="http://schemas.microsoft.com/office/drawing/2014/main" id="{9C324D84-5D79-4FCF-AAD2-2370412C0412}"/>
                </a:ext>
              </a:extLst>
            </p:cNvPr>
            <p:cNvSpPr txBox="1"/>
            <p:nvPr/>
          </p:nvSpPr>
          <p:spPr>
            <a:xfrm>
              <a:off x="4956192" y="5538995"/>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0.05 % Maximum by Weight</a:t>
              </a:r>
            </a:p>
          </p:txBody>
        </p:sp>
        <p:sp>
          <p:nvSpPr>
            <p:cNvPr id="105" name="TextBox 104">
              <a:extLst>
                <a:ext uri="{FF2B5EF4-FFF2-40B4-BE49-F238E27FC236}">
                  <a16:creationId xmlns:a16="http://schemas.microsoft.com/office/drawing/2014/main" id="{6952EFB8-E411-44A8-85DF-C6533E626C69}"/>
                </a:ext>
              </a:extLst>
            </p:cNvPr>
            <p:cNvSpPr txBox="1"/>
            <p:nvPr/>
          </p:nvSpPr>
          <p:spPr>
            <a:xfrm>
              <a:off x="4956191" y="5783516"/>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120 mg / kg</a:t>
              </a:r>
            </a:p>
          </p:txBody>
        </p:sp>
      </p:grpSp>
    </p:spTree>
    <p:extLst>
      <p:ext uri="{BB962C8B-B14F-4D97-AF65-F5344CB8AC3E}">
        <p14:creationId xmlns:p14="http://schemas.microsoft.com/office/powerpoint/2010/main" val="42402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SUGAR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2182E1D-A955-4198-B552-8EC023DCD56C}"/>
              </a:ext>
            </a:extLst>
          </p:cNvPr>
          <p:cNvGrpSpPr/>
          <p:nvPr/>
        </p:nvGrpSpPr>
        <p:grpSpPr>
          <a:xfrm>
            <a:off x="1360973" y="2283938"/>
            <a:ext cx="8990895" cy="3812487"/>
            <a:chOff x="1360973" y="2283938"/>
            <a:chExt cx="8990895" cy="3812487"/>
          </a:xfrm>
        </p:grpSpPr>
        <p:sp>
          <p:nvSpPr>
            <p:cNvPr id="64" name="Rounded Rectangle 28">
              <a:extLst>
                <a:ext uri="{FF2B5EF4-FFF2-40B4-BE49-F238E27FC236}">
                  <a16:creationId xmlns:a16="http://schemas.microsoft.com/office/drawing/2014/main" id="{00E48DDB-09C8-4AEA-9833-BCF2CEEF93A8}"/>
                </a:ext>
              </a:extLst>
            </p:cNvPr>
            <p:cNvSpPr/>
            <p:nvPr/>
          </p:nvSpPr>
          <p:spPr>
            <a:xfrm>
              <a:off x="1360973" y="2283938"/>
              <a:ext cx="8982806" cy="697389"/>
            </a:xfrm>
            <a:prstGeom prst="roundRect">
              <a:avLst/>
            </a:prstGeom>
            <a:solidFill>
              <a:srgbClr val="F2F2F2">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1C78E42A-03A1-49C9-BF9F-93592EF913D5}"/>
                </a:ext>
              </a:extLst>
            </p:cNvPr>
            <p:cNvCxnSpPr>
              <a:cxnSpLocks/>
            </p:cNvCxnSpPr>
            <p:nvPr/>
          </p:nvCxnSpPr>
          <p:spPr>
            <a:xfrm>
              <a:off x="1420866" y="3088390"/>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68F207-04EB-4276-BA35-C199F5A8BB0A}"/>
                </a:ext>
              </a:extLst>
            </p:cNvPr>
            <p:cNvCxnSpPr>
              <a:cxnSpLocks/>
            </p:cNvCxnSpPr>
            <p:nvPr/>
          </p:nvCxnSpPr>
          <p:spPr>
            <a:xfrm>
              <a:off x="4594473" y="3088390"/>
              <a:ext cx="0" cy="3008035"/>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CF45BAA-19AD-4F23-B956-6F0DED205EA8}"/>
                </a:ext>
              </a:extLst>
            </p:cNvPr>
            <p:cNvSpPr txBox="1"/>
            <p:nvPr/>
          </p:nvSpPr>
          <p:spPr>
            <a:xfrm>
              <a:off x="2786026" y="2443923"/>
              <a:ext cx="6124608" cy="369332"/>
            </a:xfrm>
            <a:prstGeom prst="rect">
              <a:avLst/>
            </a:prstGeom>
            <a:noFill/>
          </p:spPr>
          <p:txBody>
            <a:bodyPr wrap="square" rtlCol="0">
              <a:spAutoFit/>
            </a:bodyPr>
            <a:lstStyle/>
            <a:p>
              <a:r>
                <a:rPr lang="en-US" b="1" dirty="0">
                  <a:solidFill>
                    <a:schemeClr val="accent4">
                      <a:lumMod val="40000"/>
                      <a:lumOff val="60000"/>
                    </a:schemeClr>
                  </a:solidFill>
                  <a:latin typeface="Century Gothic (Body)"/>
                </a:rPr>
                <a:t>RAW BROWN CANE SUGAR ICUMSA 600-1200</a:t>
              </a:r>
            </a:p>
          </p:txBody>
        </p:sp>
        <p:cxnSp>
          <p:nvCxnSpPr>
            <p:cNvPr id="52" name="Straight Connector 51">
              <a:extLst>
                <a:ext uri="{FF2B5EF4-FFF2-40B4-BE49-F238E27FC236}">
                  <a16:creationId xmlns:a16="http://schemas.microsoft.com/office/drawing/2014/main" id="{5A842695-2E4A-4E55-AD65-035A36C5E7EA}"/>
                </a:ext>
              </a:extLst>
            </p:cNvPr>
            <p:cNvCxnSpPr>
              <a:cxnSpLocks/>
            </p:cNvCxnSpPr>
            <p:nvPr/>
          </p:nvCxnSpPr>
          <p:spPr>
            <a:xfrm>
              <a:off x="1428955" y="3330388"/>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D2DF543-DB5F-4150-AD03-BA9285BCD064}"/>
                </a:ext>
              </a:extLst>
            </p:cNvPr>
            <p:cNvCxnSpPr>
              <a:cxnSpLocks/>
            </p:cNvCxnSpPr>
            <p:nvPr/>
          </p:nvCxnSpPr>
          <p:spPr>
            <a:xfrm>
              <a:off x="1420866" y="3617308"/>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9A7867E-1BB6-4A90-B9A1-B6A3EDBA03D8}"/>
                </a:ext>
              </a:extLst>
            </p:cNvPr>
            <p:cNvCxnSpPr>
              <a:cxnSpLocks/>
            </p:cNvCxnSpPr>
            <p:nvPr/>
          </p:nvCxnSpPr>
          <p:spPr>
            <a:xfrm>
              <a:off x="1428955" y="3904178"/>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479A397-5A90-4C0F-8FAD-36C2BCB1DFDC}"/>
                </a:ext>
              </a:extLst>
            </p:cNvPr>
            <p:cNvCxnSpPr>
              <a:cxnSpLocks/>
            </p:cNvCxnSpPr>
            <p:nvPr/>
          </p:nvCxnSpPr>
          <p:spPr>
            <a:xfrm>
              <a:off x="1428955" y="4189105"/>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F8B2561-E920-4F0A-97BA-C25971110E61}"/>
                </a:ext>
              </a:extLst>
            </p:cNvPr>
            <p:cNvCxnSpPr>
              <a:cxnSpLocks/>
            </p:cNvCxnSpPr>
            <p:nvPr/>
          </p:nvCxnSpPr>
          <p:spPr>
            <a:xfrm>
              <a:off x="1437044" y="4482135"/>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E0357D4-A827-4DA9-91B7-5C4B46A0B043}"/>
                </a:ext>
              </a:extLst>
            </p:cNvPr>
            <p:cNvCxnSpPr>
              <a:cxnSpLocks/>
            </p:cNvCxnSpPr>
            <p:nvPr/>
          </p:nvCxnSpPr>
          <p:spPr>
            <a:xfrm>
              <a:off x="1428955" y="4735952"/>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F36A478-4895-45CF-999E-39FD43B84DBC}"/>
                </a:ext>
              </a:extLst>
            </p:cNvPr>
            <p:cNvCxnSpPr>
              <a:cxnSpLocks/>
            </p:cNvCxnSpPr>
            <p:nvPr/>
          </p:nvCxnSpPr>
          <p:spPr>
            <a:xfrm>
              <a:off x="1437044" y="4986964"/>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F7385CB-3EE4-4ED8-ACDA-B58AEEFE3EDD}"/>
                </a:ext>
              </a:extLst>
            </p:cNvPr>
            <p:cNvCxnSpPr>
              <a:cxnSpLocks/>
            </p:cNvCxnSpPr>
            <p:nvPr/>
          </p:nvCxnSpPr>
          <p:spPr>
            <a:xfrm>
              <a:off x="1437044" y="5244135"/>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A2D6EA2-83E9-4B6E-BA7C-37CE0F7F2124}"/>
                </a:ext>
              </a:extLst>
            </p:cNvPr>
            <p:cNvCxnSpPr>
              <a:cxnSpLocks/>
            </p:cNvCxnSpPr>
            <p:nvPr/>
          </p:nvCxnSpPr>
          <p:spPr>
            <a:xfrm>
              <a:off x="1428955" y="5497952"/>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91AD408-864E-46B7-8AB5-F9AA21FECB6D}"/>
                </a:ext>
              </a:extLst>
            </p:cNvPr>
            <p:cNvCxnSpPr>
              <a:cxnSpLocks/>
            </p:cNvCxnSpPr>
            <p:nvPr/>
          </p:nvCxnSpPr>
          <p:spPr>
            <a:xfrm>
              <a:off x="1437044" y="6025189"/>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3F46A8BA-94D1-415E-B67A-D3D0221102E3}"/>
                </a:ext>
              </a:extLst>
            </p:cNvPr>
            <p:cNvSpPr txBox="1"/>
            <p:nvPr/>
          </p:nvSpPr>
          <p:spPr>
            <a:xfrm>
              <a:off x="1420866" y="3088857"/>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SUBSTANCE:</a:t>
              </a:r>
            </a:p>
          </p:txBody>
        </p:sp>
        <p:sp>
          <p:nvSpPr>
            <p:cNvPr id="70" name="TextBox 69">
              <a:extLst>
                <a:ext uri="{FF2B5EF4-FFF2-40B4-BE49-F238E27FC236}">
                  <a16:creationId xmlns:a16="http://schemas.microsoft.com/office/drawing/2014/main" id="{945E2FCE-7C87-4103-81EE-404FC59362D4}"/>
                </a:ext>
              </a:extLst>
            </p:cNvPr>
            <p:cNvSpPr txBox="1"/>
            <p:nvPr/>
          </p:nvSpPr>
          <p:spPr>
            <a:xfrm>
              <a:off x="1420865" y="3338875"/>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MAGNETIC PARTICLES:</a:t>
              </a:r>
            </a:p>
          </p:txBody>
        </p:sp>
        <p:sp>
          <p:nvSpPr>
            <p:cNvPr id="71" name="TextBox 70">
              <a:extLst>
                <a:ext uri="{FF2B5EF4-FFF2-40B4-BE49-F238E27FC236}">
                  <a16:creationId xmlns:a16="http://schemas.microsoft.com/office/drawing/2014/main" id="{B110BC83-D433-47FC-83C7-C95472416D41}"/>
                </a:ext>
              </a:extLst>
            </p:cNvPr>
            <p:cNvSpPr txBox="1"/>
            <p:nvPr/>
          </p:nvSpPr>
          <p:spPr>
            <a:xfrm>
              <a:off x="1420865" y="3654387"/>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MAX AS:</a:t>
              </a:r>
            </a:p>
          </p:txBody>
        </p:sp>
        <p:sp>
          <p:nvSpPr>
            <p:cNvPr id="72" name="TextBox 71">
              <a:extLst>
                <a:ext uri="{FF2B5EF4-FFF2-40B4-BE49-F238E27FC236}">
                  <a16:creationId xmlns:a16="http://schemas.microsoft.com/office/drawing/2014/main" id="{9D88114F-6E48-4C69-845A-7121E36AEF83}"/>
                </a:ext>
              </a:extLst>
            </p:cNvPr>
            <p:cNvSpPr txBox="1"/>
            <p:nvPr/>
          </p:nvSpPr>
          <p:spPr>
            <a:xfrm>
              <a:off x="1420864" y="3916365"/>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MAX PS:</a:t>
              </a:r>
            </a:p>
          </p:txBody>
        </p:sp>
        <p:sp>
          <p:nvSpPr>
            <p:cNvPr id="73" name="TextBox 72">
              <a:extLst>
                <a:ext uri="{FF2B5EF4-FFF2-40B4-BE49-F238E27FC236}">
                  <a16:creationId xmlns:a16="http://schemas.microsoft.com/office/drawing/2014/main" id="{7B68D56F-A213-43D6-98EA-B5CF259CBF1F}"/>
                </a:ext>
              </a:extLst>
            </p:cNvPr>
            <p:cNvSpPr txBox="1"/>
            <p:nvPr/>
          </p:nvSpPr>
          <p:spPr>
            <a:xfrm>
              <a:off x="1428955" y="4225669"/>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MAX CU:</a:t>
              </a:r>
            </a:p>
          </p:txBody>
        </p:sp>
        <p:sp>
          <p:nvSpPr>
            <p:cNvPr id="85" name="TextBox 84">
              <a:extLst>
                <a:ext uri="{FF2B5EF4-FFF2-40B4-BE49-F238E27FC236}">
                  <a16:creationId xmlns:a16="http://schemas.microsoft.com/office/drawing/2014/main" id="{7AF671E7-DA26-4B92-8D80-051313221524}"/>
                </a:ext>
              </a:extLst>
            </p:cNvPr>
            <p:cNvSpPr txBox="1"/>
            <p:nvPr/>
          </p:nvSpPr>
          <p:spPr>
            <a:xfrm>
              <a:off x="1428954" y="4475687"/>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ICUMSA:</a:t>
              </a:r>
            </a:p>
          </p:txBody>
        </p:sp>
        <p:sp>
          <p:nvSpPr>
            <p:cNvPr id="86" name="TextBox 85">
              <a:extLst>
                <a:ext uri="{FF2B5EF4-FFF2-40B4-BE49-F238E27FC236}">
                  <a16:creationId xmlns:a16="http://schemas.microsoft.com/office/drawing/2014/main" id="{A3540086-4254-4E0F-96B7-2E6EC9CEDBE9}"/>
                </a:ext>
              </a:extLst>
            </p:cNvPr>
            <p:cNvSpPr txBox="1"/>
            <p:nvPr/>
          </p:nvSpPr>
          <p:spPr>
            <a:xfrm>
              <a:off x="1428954" y="4746204"/>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HPN STAPH AUREUS:</a:t>
              </a:r>
            </a:p>
          </p:txBody>
        </p:sp>
        <p:sp>
          <p:nvSpPr>
            <p:cNvPr id="87" name="TextBox 86">
              <a:extLst>
                <a:ext uri="{FF2B5EF4-FFF2-40B4-BE49-F238E27FC236}">
                  <a16:creationId xmlns:a16="http://schemas.microsoft.com/office/drawing/2014/main" id="{3EF418D0-408F-499F-A86D-65F755E22EFE}"/>
                </a:ext>
              </a:extLst>
            </p:cNvPr>
            <p:cNvSpPr txBox="1"/>
            <p:nvPr/>
          </p:nvSpPr>
          <p:spPr>
            <a:xfrm>
              <a:off x="1428953" y="5016696"/>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FREE FROM:</a:t>
              </a:r>
            </a:p>
          </p:txBody>
        </p:sp>
        <p:sp>
          <p:nvSpPr>
            <p:cNvPr id="88" name="TextBox 87">
              <a:extLst>
                <a:ext uri="{FF2B5EF4-FFF2-40B4-BE49-F238E27FC236}">
                  <a16:creationId xmlns:a16="http://schemas.microsoft.com/office/drawing/2014/main" id="{54C58E2D-9245-41CB-88CA-E409C8A7ED3C}"/>
                </a:ext>
              </a:extLst>
            </p:cNvPr>
            <p:cNvSpPr txBox="1"/>
            <p:nvPr/>
          </p:nvSpPr>
          <p:spPr>
            <a:xfrm>
              <a:off x="1437045" y="5273168"/>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POISONOUS:</a:t>
              </a:r>
            </a:p>
          </p:txBody>
        </p:sp>
        <p:sp>
          <p:nvSpPr>
            <p:cNvPr id="89" name="TextBox 88">
              <a:extLst>
                <a:ext uri="{FF2B5EF4-FFF2-40B4-BE49-F238E27FC236}">
                  <a16:creationId xmlns:a16="http://schemas.microsoft.com/office/drawing/2014/main" id="{2592C6F1-DD79-4CE4-9CCA-9F973DD327E1}"/>
                </a:ext>
              </a:extLst>
            </p:cNvPr>
            <p:cNvSpPr txBox="1"/>
            <p:nvPr/>
          </p:nvSpPr>
          <p:spPr>
            <a:xfrm>
              <a:off x="1437045" y="5543685"/>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SEED / HUSKS:</a:t>
              </a:r>
            </a:p>
          </p:txBody>
        </p:sp>
        <p:sp>
          <p:nvSpPr>
            <p:cNvPr id="91" name="TextBox 90">
              <a:extLst>
                <a:ext uri="{FF2B5EF4-FFF2-40B4-BE49-F238E27FC236}">
                  <a16:creationId xmlns:a16="http://schemas.microsoft.com/office/drawing/2014/main" id="{FDC6BCCD-40B0-44B3-BE69-F2292B6D69F8}"/>
                </a:ext>
              </a:extLst>
            </p:cNvPr>
            <p:cNvSpPr txBox="1"/>
            <p:nvPr/>
          </p:nvSpPr>
          <p:spPr>
            <a:xfrm>
              <a:off x="4940013" y="3084167"/>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Solid brown Crystal</a:t>
              </a:r>
            </a:p>
          </p:txBody>
        </p:sp>
        <p:sp>
          <p:nvSpPr>
            <p:cNvPr id="93" name="TextBox 92">
              <a:extLst>
                <a:ext uri="{FF2B5EF4-FFF2-40B4-BE49-F238E27FC236}">
                  <a16:creationId xmlns:a16="http://schemas.microsoft.com/office/drawing/2014/main" id="{3BED93C1-3719-4E6B-A039-17E579DE1469}"/>
                </a:ext>
              </a:extLst>
            </p:cNvPr>
            <p:cNvSpPr txBox="1"/>
            <p:nvPr/>
          </p:nvSpPr>
          <p:spPr>
            <a:xfrm>
              <a:off x="4940012" y="3334185"/>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10 Mg / kg</a:t>
              </a:r>
            </a:p>
          </p:txBody>
        </p:sp>
        <p:sp>
          <p:nvSpPr>
            <p:cNvPr id="97" name="TextBox 96">
              <a:extLst>
                <a:ext uri="{FF2B5EF4-FFF2-40B4-BE49-F238E27FC236}">
                  <a16:creationId xmlns:a16="http://schemas.microsoft.com/office/drawing/2014/main" id="{2E99F422-CD7D-4BCC-8886-4B6ADED8E8D9}"/>
                </a:ext>
              </a:extLst>
            </p:cNvPr>
            <p:cNvSpPr txBox="1"/>
            <p:nvPr/>
          </p:nvSpPr>
          <p:spPr>
            <a:xfrm>
              <a:off x="4940012" y="3649697"/>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1 PPM</a:t>
              </a:r>
            </a:p>
          </p:txBody>
        </p:sp>
        <p:sp>
          <p:nvSpPr>
            <p:cNvPr id="98" name="TextBox 97">
              <a:extLst>
                <a:ext uri="{FF2B5EF4-FFF2-40B4-BE49-F238E27FC236}">
                  <a16:creationId xmlns:a16="http://schemas.microsoft.com/office/drawing/2014/main" id="{91CC06EB-1C03-4786-9151-612BF43FE112}"/>
                </a:ext>
              </a:extLst>
            </p:cNvPr>
            <p:cNvSpPr txBox="1"/>
            <p:nvPr/>
          </p:nvSpPr>
          <p:spPr>
            <a:xfrm>
              <a:off x="4940011" y="3911675"/>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2 PPM</a:t>
              </a:r>
            </a:p>
          </p:txBody>
        </p:sp>
        <p:sp>
          <p:nvSpPr>
            <p:cNvPr id="99" name="TextBox 98">
              <a:extLst>
                <a:ext uri="{FF2B5EF4-FFF2-40B4-BE49-F238E27FC236}">
                  <a16:creationId xmlns:a16="http://schemas.microsoft.com/office/drawing/2014/main" id="{B91075C5-67CF-45CE-BB16-F638A6D6AB1F}"/>
                </a:ext>
              </a:extLst>
            </p:cNvPr>
            <p:cNvSpPr txBox="1"/>
            <p:nvPr/>
          </p:nvSpPr>
          <p:spPr>
            <a:xfrm>
              <a:off x="4948102" y="4220979"/>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3 PPM</a:t>
              </a:r>
            </a:p>
          </p:txBody>
        </p:sp>
        <p:sp>
          <p:nvSpPr>
            <p:cNvPr id="100" name="TextBox 99">
              <a:extLst>
                <a:ext uri="{FF2B5EF4-FFF2-40B4-BE49-F238E27FC236}">
                  <a16:creationId xmlns:a16="http://schemas.microsoft.com/office/drawing/2014/main" id="{EB3FD822-CA95-4ED2-A0B6-393599C1BECE}"/>
                </a:ext>
              </a:extLst>
            </p:cNvPr>
            <p:cNvSpPr txBox="1"/>
            <p:nvPr/>
          </p:nvSpPr>
          <p:spPr>
            <a:xfrm>
              <a:off x="4948101" y="4470997"/>
              <a:ext cx="4538798" cy="246221"/>
            </a:xfrm>
            <a:prstGeom prst="rect">
              <a:avLst/>
            </a:prstGeom>
            <a:noFill/>
            <a:ln>
              <a:noFill/>
            </a:ln>
          </p:spPr>
          <p:txBody>
            <a:bodyPr wrap="square" rtlCol="0">
              <a:spAutoFit/>
            </a:bodyPr>
            <a:lstStyle/>
            <a:p>
              <a:pPr algn="ctr"/>
              <a:r>
                <a:rPr lang="en-US" sz="1000" b="1" dirty="0">
                  <a:latin typeface="Nunito" panose="00000500000000000000" pitchFamily="2" charset="0"/>
                </a:rPr>
                <a:t>VHP 600 – 1200 RBU, Attenuation Index Units  Method # 4-1978</a:t>
              </a:r>
            </a:p>
          </p:txBody>
        </p:sp>
        <p:sp>
          <p:nvSpPr>
            <p:cNvPr id="101" name="TextBox 100">
              <a:extLst>
                <a:ext uri="{FF2B5EF4-FFF2-40B4-BE49-F238E27FC236}">
                  <a16:creationId xmlns:a16="http://schemas.microsoft.com/office/drawing/2014/main" id="{A978686E-3DB9-4200-8D83-07C088F7D965}"/>
                </a:ext>
              </a:extLst>
            </p:cNvPr>
            <p:cNvSpPr txBox="1"/>
            <p:nvPr/>
          </p:nvSpPr>
          <p:spPr>
            <a:xfrm>
              <a:off x="4948101" y="4741514"/>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NIL</a:t>
              </a:r>
            </a:p>
          </p:txBody>
        </p:sp>
        <p:sp>
          <p:nvSpPr>
            <p:cNvPr id="102" name="TextBox 101">
              <a:extLst>
                <a:ext uri="{FF2B5EF4-FFF2-40B4-BE49-F238E27FC236}">
                  <a16:creationId xmlns:a16="http://schemas.microsoft.com/office/drawing/2014/main" id="{BA27251D-BAE3-467B-9A0C-83314A9ABC4F}"/>
                </a:ext>
              </a:extLst>
            </p:cNvPr>
            <p:cNvSpPr txBox="1"/>
            <p:nvPr/>
          </p:nvSpPr>
          <p:spPr>
            <a:xfrm>
              <a:off x="4948100" y="5012006"/>
              <a:ext cx="3491050" cy="246221"/>
            </a:xfrm>
            <a:prstGeom prst="rect">
              <a:avLst/>
            </a:prstGeom>
            <a:noFill/>
            <a:ln>
              <a:noFill/>
            </a:ln>
          </p:spPr>
          <p:txBody>
            <a:bodyPr wrap="square" rtlCol="0">
              <a:spAutoFit/>
            </a:bodyPr>
            <a:lstStyle/>
            <a:p>
              <a:pPr algn="ctr"/>
              <a:r>
                <a:rPr lang="en-US" sz="1000" b="1" dirty="0">
                  <a:latin typeface="Nunito" panose="00000500000000000000" pitchFamily="2" charset="0"/>
                </a:rPr>
                <a:t>Mold, unnatural odors, chemicals, and insects</a:t>
              </a:r>
            </a:p>
          </p:txBody>
        </p:sp>
        <p:sp>
          <p:nvSpPr>
            <p:cNvPr id="103" name="TextBox 102">
              <a:extLst>
                <a:ext uri="{FF2B5EF4-FFF2-40B4-BE49-F238E27FC236}">
                  <a16:creationId xmlns:a16="http://schemas.microsoft.com/office/drawing/2014/main" id="{42AAF13B-7711-4774-95B3-117AE937CC2F}"/>
                </a:ext>
              </a:extLst>
            </p:cNvPr>
            <p:cNvSpPr txBox="1"/>
            <p:nvPr/>
          </p:nvSpPr>
          <p:spPr>
            <a:xfrm>
              <a:off x="4956192" y="5268478"/>
              <a:ext cx="2657515" cy="246221"/>
            </a:xfrm>
            <a:prstGeom prst="rect">
              <a:avLst/>
            </a:prstGeom>
            <a:noFill/>
            <a:ln>
              <a:noFill/>
            </a:ln>
          </p:spPr>
          <p:txBody>
            <a:bodyPr wrap="square" rtlCol="0">
              <a:spAutoFit/>
            </a:bodyPr>
            <a:lstStyle/>
            <a:p>
              <a:pPr algn="ctr"/>
              <a:r>
                <a:rPr lang="en-US" sz="1000" b="1" dirty="0">
                  <a:latin typeface="Nunito" panose="00000500000000000000" pitchFamily="2" charset="0"/>
                </a:rPr>
                <a:t>Phytosanitary Certificate</a:t>
              </a:r>
            </a:p>
          </p:txBody>
        </p:sp>
        <p:sp>
          <p:nvSpPr>
            <p:cNvPr id="104" name="TextBox 103">
              <a:extLst>
                <a:ext uri="{FF2B5EF4-FFF2-40B4-BE49-F238E27FC236}">
                  <a16:creationId xmlns:a16="http://schemas.microsoft.com/office/drawing/2014/main" id="{9C324D84-5D79-4FCF-AAD2-2370412C0412}"/>
                </a:ext>
              </a:extLst>
            </p:cNvPr>
            <p:cNvSpPr txBox="1"/>
            <p:nvPr/>
          </p:nvSpPr>
          <p:spPr>
            <a:xfrm>
              <a:off x="3886401" y="5567825"/>
              <a:ext cx="6457378" cy="400110"/>
            </a:xfrm>
            <a:prstGeom prst="rect">
              <a:avLst/>
            </a:prstGeom>
            <a:noFill/>
            <a:ln>
              <a:noFill/>
            </a:ln>
          </p:spPr>
          <p:txBody>
            <a:bodyPr wrap="square" rtlCol="0">
              <a:spAutoFit/>
            </a:bodyPr>
            <a:lstStyle/>
            <a:p>
              <a:pPr algn="ctr"/>
              <a:r>
                <a:rPr lang="en-US" sz="1000" b="1" dirty="0">
                  <a:latin typeface="Nunito" panose="00000500000000000000" pitchFamily="2" charset="0"/>
                </a:rPr>
                <a:t>no radiation, no virus, no insect pats, no  poisonous matter  </a:t>
              </a:r>
            </a:p>
            <a:p>
              <a:pPr algn="ctr"/>
              <a:r>
                <a:rPr lang="en-US" sz="1000" b="1" dirty="0">
                  <a:latin typeface="Nunito" panose="00000500000000000000" pitchFamily="2" charset="0"/>
                </a:rPr>
                <a:t>and non genetic and is suitable  for human consumption</a:t>
              </a:r>
            </a:p>
          </p:txBody>
        </p:sp>
      </p:grpSp>
    </p:spTree>
    <p:extLst>
      <p:ext uri="{BB962C8B-B14F-4D97-AF65-F5344CB8AC3E}">
        <p14:creationId xmlns:p14="http://schemas.microsoft.com/office/powerpoint/2010/main" val="144986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SUGAR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28">
            <a:extLst>
              <a:ext uri="{FF2B5EF4-FFF2-40B4-BE49-F238E27FC236}">
                <a16:creationId xmlns:a16="http://schemas.microsoft.com/office/drawing/2014/main" id="{00E48DDB-09C8-4AEA-9833-BCF2CEEF93A8}"/>
              </a:ext>
            </a:extLst>
          </p:cNvPr>
          <p:cNvSpPr/>
          <p:nvPr/>
        </p:nvSpPr>
        <p:spPr>
          <a:xfrm>
            <a:off x="1360973" y="2283938"/>
            <a:ext cx="8982806" cy="697389"/>
          </a:xfrm>
          <a:prstGeom prst="roundRect">
            <a:avLst/>
          </a:prstGeom>
          <a:solidFill>
            <a:srgbClr val="F2F2F2">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1C78E42A-03A1-49C9-BF9F-93592EF913D5}"/>
              </a:ext>
            </a:extLst>
          </p:cNvPr>
          <p:cNvCxnSpPr>
            <a:cxnSpLocks/>
          </p:cNvCxnSpPr>
          <p:nvPr/>
        </p:nvCxnSpPr>
        <p:spPr>
          <a:xfrm>
            <a:off x="1420866" y="3088390"/>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68F207-04EB-4276-BA35-C199F5A8BB0A}"/>
              </a:ext>
            </a:extLst>
          </p:cNvPr>
          <p:cNvCxnSpPr>
            <a:cxnSpLocks/>
          </p:cNvCxnSpPr>
          <p:nvPr/>
        </p:nvCxnSpPr>
        <p:spPr>
          <a:xfrm>
            <a:off x="4594473" y="2283938"/>
            <a:ext cx="0" cy="1599416"/>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CF45BAA-19AD-4F23-B956-6F0DED205EA8}"/>
              </a:ext>
            </a:extLst>
          </p:cNvPr>
          <p:cNvSpPr txBox="1"/>
          <p:nvPr/>
        </p:nvSpPr>
        <p:spPr>
          <a:xfrm>
            <a:off x="4723567" y="2443923"/>
            <a:ext cx="3267908" cy="369332"/>
          </a:xfrm>
          <a:prstGeom prst="rect">
            <a:avLst/>
          </a:prstGeom>
          <a:noFill/>
        </p:spPr>
        <p:txBody>
          <a:bodyPr wrap="square" rtlCol="0">
            <a:spAutoFit/>
          </a:bodyPr>
          <a:lstStyle/>
          <a:p>
            <a:r>
              <a:rPr lang="en-US" b="1" dirty="0">
                <a:solidFill>
                  <a:schemeClr val="accent4">
                    <a:lumMod val="40000"/>
                    <a:lumOff val="60000"/>
                  </a:schemeClr>
                </a:solidFill>
                <a:latin typeface="Century Gothic (Body)"/>
              </a:rPr>
              <a:t>ICUMSA 45 SUGAR	</a:t>
            </a:r>
          </a:p>
        </p:txBody>
      </p:sp>
      <p:sp>
        <p:nvSpPr>
          <p:cNvPr id="85" name="TextBox 84">
            <a:extLst>
              <a:ext uri="{FF2B5EF4-FFF2-40B4-BE49-F238E27FC236}">
                <a16:creationId xmlns:a16="http://schemas.microsoft.com/office/drawing/2014/main" id="{7AF671E7-DA26-4B92-8D80-051313221524}"/>
              </a:ext>
            </a:extLst>
          </p:cNvPr>
          <p:cNvSpPr txBox="1"/>
          <p:nvPr/>
        </p:nvSpPr>
        <p:spPr>
          <a:xfrm>
            <a:off x="2084757" y="4042688"/>
            <a:ext cx="8022484" cy="1954381"/>
          </a:xfrm>
          <a:prstGeom prst="rect">
            <a:avLst/>
          </a:prstGeom>
          <a:noFill/>
          <a:ln>
            <a:noFill/>
          </a:ln>
        </p:spPr>
        <p:txBody>
          <a:bodyPr wrap="square" rtlCol="0">
            <a:spAutoFit/>
          </a:bodyPr>
          <a:lstStyle/>
          <a:p>
            <a:r>
              <a:rPr lang="en-US" sz="1100" b="1" dirty="0">
                <a:latin typeface="Nunito" panose="00000500000000000000" pitchFamily="2" charset="0"/>
              </a:rPr>
              <a:t>TOLARITY at 20“C: 99.80° Minimum SULPHATED ASH CONTENT: 0.04% Maximum by Weight</a:t>
            </a:r>
          </a:p>
          <a:p>
            <a:r>
              <a:rPr lang="en-US" sz="1100" b="1" dirty="0">
                <a:latin typeface="Nunito" panose="00000500000000000000" pitchFamily="2" charset="0"/>
              </a:rPr>
              <a:t>MOISTURE: 0.04% Maximum by Weight MAGNETIC PARTICLES: mg/kg 4 SOLUBILITY: 100% Dry &amp; free flowing:</a:t>
            </a:r>
          </a:p>
          <a:p>
            <a:r>
              <a:rPr lang="en-US" sz="1100" b="1" dirty="0">
                <a:latin typeface="Nunito" panose="00000500000000000000" pitchFamily="2" charset="0"/>
              </a:rPr>
              <a:t>GRANULOMETRY: Fine Standard</a:t>
            </a:r>
          </a:p>
          <a:p>
            <a:r>
              <a:rPr lang="en-US" sz="1100" b="1" dirty="0">
                <a:latin typeface="Nunito" panose="00000500000000000000" pitchFamily="2" charset="0"/>
              </a:rPr>
              <a:t>ICUMSA: Color 45 ICUMSA attenuation index Units (Method #10-1978) Maximum</a:t>
            </a:r>
          </a:p>
          <a:p>
            <a:r>
              <a:rPr lang="en-US" sz="1100" b="1" dirty="0">
                <a:latin typeface="Nunito" panose="00000500000000000000" pitchFamily="2" charset="0"/>
              </a:rPr>
              <a:t>COLOUR: Brilliant white</a:t>
            </a:r>
          </a:p>
          <a:p>
            <a:r>
              <a:rPr lang="en-US" sz="1100" b="1" dirty="0">
                <a:latin typeface="Nunito" panose="00000500000000000000" pitchFamily="2" charset="0"/>
              </a:rPr>
              <a:t>REDUCING SUGAR: 0.0T$ in Dry Mass</a:t>
            </a:r>
          </a:p>
          <a:p>
            <a:r>
              <a:rPr lang="en-US" sz="1100" b="1" dirty="0">
                <a:latin typeface="Nunito" panose="00000500000000000000" pitchFamily="2" charset="0"/>
              </a:rPr>
              <a:t>RADIATION: Normal w/o presence of cesium or iodine S02: mg/kg 20</a:t>
            </a:r>
          </a:p>
          <a:p>
            <a:r>
              <a:rPr lang="en-US" sz="1100" b="1" dirty="0">
                <a:latin typeface="Nunito" panose="00000500000000000000" pitchFamily="2" charset="0"/>
              </a:rPr>
              <a:t>HEAVY METALS, TOXIC ELEMENTS maximum mg /kg basis ARSENIC 0.50 CADMIUM 0.05 COPPER 1.00. </a:t>
            </a:r>
          </a:p>
          <a:p>
            <a:r>
              <a:rPr lang="en-US" sz="1100" b="1" dirty="0">
                <a:latin typeface="Nunito" panose="00000500000000000000" pitchFamily="2" charset="0"/>
              </a:rPr>
              <a:t>LEAD 1.00 MERCURY 0.01 ZINC 3.00 PESTICIDE TRACES Maximum mg / kg basis</a:t>
            </a:r>
          </a:p>
          <a:p>
            <a:r>
              <a:rPr lang="en-US" sz="1100" b="1" dirty="0">
                <a:latin typeface="Nunito" panose="00000500000000000000" pitchFamily="2" charset="0"/>
              </a:rPr>
              <a:t>DDT 0.005 PH0T0XIN 0.01 HEXACHLORAN GAMMA ISOMER 0.005 MICROBIOLOGICAL LIMITS</a:t>
            </a:r>
          </a:p>
          <a:p>
            <a:r>
              <a:rPr lang="en-US" sz="1100" b="1" dirty="0">
                <a:latin typeface="Nunito" panose="00000500000000000000" pitchFamily="2" charset="0"/>
              </a:rPr>
              <a:t>PATHOGENIC BACTERIA including SALMONELLA per 25 gram: Nil. Bacillus per gram: Nil</a:t>
            </a:r>
          </a:p>
        </p:txBody>
      </p:sp>
      <p:sp>
        <p:nvSpPr>
          <p:cNvPr id="65" name="Rounded Rectangle 28">
            <a:extLst>
              <a:ext uri="{FF2B5EF4-FFF2-40B4-BE49-F238E27FC236}">
                <a16:creationId xmlns:a16="http://schemas.microsoft.com/office/drawing/2014/main" id="{6A9E25FC-AEFE-41D7-BEB5-D4856897AD09}"/>
              </a:ext>
            </a:extLst>
          </p:cNvPr>
          <p:cNvSpPr/>
          <p:nvPr/>
        </p:nvSpPr>
        <p:spPr>
          <a:xfrm>
            <a:off x="1360973" y="3185965"/>
            <a:ext cx="8982806" cy="697389"/>
          </a:xfrm>
          <a:prstGeom prst="roundRect">
            <a:avLst/>
          </a:prstGeom>
          <a:solidFill>
            <a:srgbClr val="F2F2F2">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1FBD051B-2603-4019-96DD-30E184E9727C}"/>
              </a:ext>
            </a:extLst>
          </p:cNvPr>
          <p:cNvSpPr txBox="1"/>
          <p:nvPr/>
        </p:nvSpPr>
        <p:spPr>
          <a:xfrm>
            <a:off x="1519942" y="2443290"/>
            <a:ext cx="3267908" cy="369332"/>
          </a:xfrm>
          <a:prstGeom prst="rect">
            <a:avLst/>
          </a:prstGeom>
          <a:noFill/>
        </p:spPr>
        <p:txBody>
          <a:bodyPr wrap="square" rtlCol="0">
            <a:spAutoFit/>
          </a:bodyPr>
          <a:lstStyle/>
          <a:p>
            <a:r>
              <a:rPr lang="en-US" b="1" dirty="0">
                <a:solidFill>
                  <a:schemeClr val="accent4">
                    <a:lumMod val="40000"/>
                    <a:lumOff val="60000"/>
                  </a:schemeClr>
                </a:solidFill>
                <a:latin typeface="Century Gothic (Body)"/>
              </a:rPr>
              <a:t> The name of the goods :</a:t>
            </a:r>
          </a:p>
        </p:txBody>
      </p:sp>
      <p:sp>
        <p:nvSpPr>
          <p:cNvPr id="68" name="TextBox 67">
            <a:extLst>
              <a:ext uri="{FF2B5EF4-FFF2-40B4-BE49-F238E27FC236}">
                <a16:creationId xmlns:a16="http://schemas.microsoft.com/office/drawing/2014/main" id="{1E00793C-3D31-4700-A07C-9ED154F3C7B0}"/>
              </a:ext>
            </a:extLst>
          </p:cNvPr>
          <p:cNvSpPr txBox="1"/>
          <p:nvPr/>
        </p:nvSpPr>
        <p:spPr>
          <a:xfrm>
            <a:off x="4687935" y="3329040"/>
            <a:ext cx="1408065" cy="369332"/>
          </a:xfrm>
          <a:prstGeom prst="rect">
            <a:avLst/>
          </a:prstGeom>
          <a:noFill/>
        </p:spPr>
        <p:txBody>
          <a:bodyPr wrap="square" rtlCol="0">
            <a:spAutoFit/>
          </a:bodyPr>
          <a:lstStyle/>
          <a:p>
            <a:r>
              <a:rPr lang="en-US" b="1" dirty="0">
                <a:solidFill>
                  <a:schemeClr val="accent4">
                    <a:lumMod val="40000"/>
                    <a:lumOff val="60000"/>
                  </a:schemeClr>
                </a:solidFill>
                <a:latin typeface="Century Gothic (Body)"/>
              </a:rPr>
              <a:t>Brazil</a:t>
            </a:r>
          </a:p>
        </p:txBody>
      </p:sp>
      <p:sp>
        <p:nvSpPr>
          <p:cNvPr id="74" name="TextBox 73">
            <a:extLst>
              <a:ext uri="{FF2B5EF4-FFF2-40B4-BE49-F238E27FC236}">
                <a16:creationId xmlns:a16="http://schemas.microsoft.com/office/drawing/2014/main" id="{1BC90A5D-8073-4FCE-90B4-C0BC07EAB32C}"/>
              </a:ext>
            </a:extLst>
          </p:cNvPr>
          <p:cNvSpPr txBox="1"/>
          <p:nvPr/>
        </p:nvSpPr>
        <p:spPr>
          <a:xfrm>
            <a:off x="1484310" y="3328407"/>
            <a:ext cx="2220839" cy="369332"/>
          </a:xfrm>
          <a:prstGeom prst="rect">
            <a:avLst/>
          </a:prstGeom>
          <a:noFill/>
        </p:spPr>
        <p:txBody>
          <a:bodyPr wrap="square" rtlCol="0">
            <a:spAutoFit/>
          </a:bodyPr>
          <a:lstStyle/>
          <a:p>
            <a:r>
              <a:rPr lang="en-US" b="1" dirty="0">
                <a:solidFill>
                  <a:schemeClr val="accent4">
                    <a:lumMod val="40000"/>
                    <a:lumOff val="60000"/>
                  </a:schemeClr>
                </a:solidFill>
                <a:latin typeface="Century Gothic (Body)"/>
              </a:rPr>
              <a:t>Origin :</a:t>
            </a:r>
          </a:p>
        </p:txBody>
      </p:sp>
    </p:spTree>
    <p:extLst>
      <p:ext uri="{BB962C8B-B14F-4D97-AF65-F5344CB8AC3E}">
        <p14:creationId xmlns:p14="http://schemas.microsoft.com/office/powerpoint/2010/main" val="64337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49853" y="73280"/>
            <a:ext cx="5002887" cy="584775"/>
          </a:xfrm>
          <a:prstGeom prst="rect">
            <a:avLst/>
          </a:prstGeom>
          <a:noFill/>
        </p:spPr>
        <p:txBody>
          <a:bodyPr wrap="square" rtlCol="0">
            <a:spAutoFit/>
          </a:bodyPr>
          <a:lstStyle/>
          <a:p>
            <a:pPr algn="ctr"/>
            <a:r>
              <a:rPr lang="en-US" sz="3200" dirty="0"/>
              <a:t>SUGAR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28">
            <a:extLst>
              <a:ext uri="{FF2B5EF4-FFF2-40B4-BE49-F238E27FC236}">
                <a16:creationId xmlns:a16="http://schemas.microsoft.com/office/drawing/2014/main" id="{00E48DDB-09C8-4AEA-9833-BCF2CEEF93A8}"/>
              </a:ext>
            </a:extLst>
          </p:cNvPr>
          <p:cNvSpPr/>
          <p:nvPr/>
        </p:nvSpPr>
        <p:spPr>
          <a:xfrm>
            <a:off x="1360973" y="2283938"/>
            <a:ext cx="8982806" cy="697389"/>
          </a:xfrm>
          <a:prstGeom prst="roundRect">
            <a:avLst/>
          </a:prstGeom>
          <a:solidFill>
            <a:srgbClr val="F2F2F2">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1C78E42A-03A1-49C9-BF9F-93592EF913D5}"/>
              </a:ext>
            </a:extLst>
          </p:cNvPr>
          <p:cNvCxnSpPr>
            <a:cxnSpLocks/>
          </p:cNvCxnSpPr>
          <p:nvPr/>
        </p:nvCxnSpPr>
        <p:spPr>
          <a:xfrm>
            <a:off x="1420866" y="3088390"/>
            <a:ext cx="8914824" cy="0"/>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68F207-04EB-4276-BA35-C199F5A8BB0A}"/>
              </a:ext>
            </a:extLst>
          </p:cNvPr>
          <p:cNvCxnSpPr>
            <a:cxnSpLocks/>
          </p:cNvCxnSpPr>
          <p:nvPr/>
        </p:nvCxnSpPr>
        <p:spPr>
          <a:xfrm>
            <a:off x="5756523" y="2283938"/>
            <a:ext cx="0" cy="3678712"/>
          </a:xfrm>
          <a:prstGeom prst="line">
            <a:avLst/>
          </a:prstGeom>
          <a:ln>
            <a:solidFill>
              <a:srgbClr val="F2F2F2">
                <a:alpha val="12941"/>
              </a:srgbClr>
            </a:solidFill>
            <a:prstDash val="lgDashDot"/>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CF45BAA-19AD-4F23-B956-6F0DED205EA8}"/>
              </a:ext>
            </a:extLst>
          </p:cNvPr>
          <p:cNvSpPr txBox="1"/>
          <p:nvPr/>
        </p:nvSpPr>
        <p:spPr>
          <a:xfrm>
            <a:off x="6127895" y="2447966"/>
            <a:ext cx="3964286" cy="369332"/>
          </a:xfrm>
          <a:prstGeom prst="rect">
            <a:avLst/>
          </a:prstGeom>
          <a:noFill/>
        </p:spPr>
        <p:txBody>
          <a:bodyPr wrap="square" rtlCol="0">
            <a:spAutoFit/>
          </a:bodyPr>
          <a:lstStyle/>
          <a:p>
            <a:r>
              <a:rPr lang="en-US" b="1" dirty="0">
                <a:solidFill>
                  <a:schemeClr val="accent4">
                    <a:lumMod val="40000"/>
                    <a:lumOff val="60000"/>
                  </a:schemeClr>
                </a:solidFill>
                <a:latin typeface="Century Gothic (Body)"/>
              </a:rPr>
              <a:t> Producing countries of sugar:</a:t>
            </a:r>
          </a:p>
        </p:txBody>
      </p:sp>
      <p:sp>
        <p:nvSpPr>
          <p:cNvPr id="85" name="TextBox 84">
            <a:extLst>
              <a:ext uri="{FF2B5EF4-FFF2-40B4-BE49-F238E27FC236}">
                <a16:creationId xmlns:a16="http://schemas.microsoft.com/office/drawing/2014/main" id="{7AF671E7-DA26-4B92-8D80-051313221524}"/>
              </a:ext>
            </a:extLst>
          </p:cNvPr>
          <p:cNvSpPr txBox="1"/>
          <p:nvPr/>
        </p:nvSpPr>
        <p:spPr>
          <a:xfrm>
            <a:off x="1573388" y="3284123"/>
            <a:ext cx="3671766" cy="2123658"/>
          </a:xfrm>
          <a:prstGeom prst="rect">
            <a:avLst/>
          </a:prstGeom>
          <a:noFill/>
          <a:ln>
            <a:noFill/>
          </a:ln>
        </p:spPr>
        <p:txBody>
          <a:bodyPr wrap="square" rtlCol="0">
            <a:spAutoFit/>
          </a:bodyPr>
          <a:lstStyle/>
          <a:p>
            <a:r>
              <a:rPr lang="en-US" sz="1100" b="1" dirty="0">
                <a:latin typeface="Nunito" panose="00000500000000000000" pitchFamily="2" charset="0"/>
              </a:rPr>
              <a:t>The simple, irrefutable fact, is this: Sugar is a healthy part of a diet. Carbohydrates, including sugar, are the preferred sources of the body’s fuel for brain power, muscle energy and every natural process that goes on in every functioning cell. Sugar is more than a “fun” food ingredient, it’s an essential one as well. Because it’s all-natural, you can consume it with confidence. As Nature’s preferred sweetener, sugar is present not only in nutrient-dense fruits and vegetables, but is also a key component, in foods as diverse as whole grain breads and cereals, yogurts and tomato sauces.</a:t>
            </a:r>
          </a:p>
        </p:txBody>
      </p:sp>
      <p:sp>
        <p:nvSpPr>
          <p:cNvPr id="67" name="TextBox 66">
            <a:extLst>
              <a:ext uri="{FF2B5EF4-FFF2-40B4-BE49-F238E27FC236}">
                <a16:creationId xmlns:a16="http://schemas.microsoft.com/office/drawing/2014/main" id="{1FBD051B-2603-4019-96DD-30E184E9727C}"/>
              </a:ext>
            </a:extLst>
          </p:cNvPr>
          <p:cNvSpPr txBox="1"/>
          <p:nvPr/>
        </p:nvSpPr>
        <p:spPr>
          <a:xfrm>
            <a:off x="1519942" y="2443290"/>
            <a:ext cx="3267908" cy="369332"/>
          </a:xfrm>
          <a:prstGeom prst="rect">
            <a:avLst/>
          </a:prstGeom>
          <a:noFill/>
        </p:spPr>
        <p:txBody>
          <a:bodyPr wrap="square" rtlCol="0">
            <a:spAutoFit/>
          </a:bodyPr>
          <a:lstStyle/>
          <a:p>
            <a:r>
              <a:rPr lang="en-US" b="1" dirty="0">
                <a:solidFill>
                  <a:schemeClr val="accent4">
                    <a:lumMod val="40000"/>
                    <a:lumOff val="60000"/>
                  </a:schemeClr>
                </a:solidFill>
                <a:latin typeface="Century Gothic (Body)"/>
              </a:rPr>
              <a:t>The Secret of Sugar :</a:t>
            </a:r>
          </a:p>
        </p:txBody>
      </p:sp>
      <p:sp>
        <p:nvSpPr>
          <p:cNvPr id="35" name="TextBox 34">
            <a:extLst>
              <a:ext uri="{FF2B5EF4-FFF2-40B4-BE49-F238E27FC236}">
                <a16:creationId xmlns:a16="http://schemas.microsoft.com/office/drawing/2014/main" id="{90F80731-BF88-4EEB-BFE1-0A144D56FD9F}"/>
              </a:ext>
            </a:extLst>
          </p:cNvPr>
          <p:cNvSpPr txBox="1"/>
          <p:nvPr/>
        </p:nvSpPr>
        <p:spPr>
          <a:xfrm>
            <a:off x="5878278" y="3202311"/>
            <a:ext cx="5034144" cy="2631490"/>
          </a:xfrm>
          <a:prstGeom prst="rect">
            <a:avLst/>
          </a:prstGeom>
          <a:noFill/>
          <a:ln>
            <a:noFill/>
          </a:ln>
        </p:spPr>
        <p:txBody>
          <a:bodyPr wrap="square" rtlCol="0">
            <a:spAutoFit/>
          </a:bodyPr>
          <a:lstStyle/>
          <a:p>
            <a:r>
              <a:rPr lang="en-US" sz="1100" b="1" dirty="0">
                <a:latin typeface="Nunito" panose="00000500000000000000" pitchFamily="2" charset="0"/>
              </a:rPr>
              <a:t>The five largest producers of sugar in 2011 were Brazil, India, the European Union, China and Thailand. At present, Brazil is currently the largest, sugar producing nation in the world, Brazil exported 17.7 million tons of sugar to other nations, which comprises almost. 40% of the sugar traded in the world that year. That, fluctuations of sugar production in Brazil alone can affect, world sugar prices substantially. </a:t>
            </a:r>
          </a:p>
          <a:p>
            <a:r>
              <a:rPr lang="en-US" sz="1100" b="1" dirty="0">
                <a:latin typeface="Nunito" panose="00000500000000000000" pitchFamily="2" charset="0"/>
              </a:rPr>
              <a:t>But what does ICUMSA 45 actually mean?</a:t>
            </a:r>
          </a:p>
          <a:p>
            <a:r>
              <a:rPr lang="en-US" sz="1100" b="1" dirty="0">
                <a:latin typeface="Nunito" panose="00000500000000000000" pitchFamily="2" charset="0"/>
              </a:rPr>
              <a:t>ICUMSA – is ail acronym for the – International Commission for Uniform Methods of Sugar Analysis. It is a world-wide body which brings together the activities of the National Committees for Sugar Analysis in more than thirty member countries. ICUMSA is the only international organization concerned solely with analytical methods for the sugar industry. The ICUMSA ratings method allow s a meaningful and accurate description of the product which can be easily understood by interested parties no matter where they come from.</a:t>
            </a:r>
          </a:p>
        </p:txBody>
      </p:sp>
    </p:spTree>
    <p:extLst>
      <p:ext uri="{BB962C8B-B14F-4D97-AF65-F5344CB8AC3E}">
        <p14:creationId xmlns:p14="http://schemas.microsoft.com/office/powerpoint/2010/main" val="180944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CHICKEN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45-110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9" y="2305386"/>
            <a:ext cx="4874024" cy="1866389"/>
            <a:chOff x="544669" y="2305386"/>
            <a:chExt cx="4874024" cy="1866389"/>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421178"/>
              <a:chOff x="602701" y="2305386"/>
              <a:chExt cx="4815992" cy="1421178"/>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$ 1490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369016"/>
                <a:ext cx="1941918" cy="1357548"/>
                <a:chOff x="1658349" y="2369016"/>
                <a:chExt cx="1941918" cy="1357548"/>
              </a:xfrm>
            </p:grpSpPr>
            <p:sp>
              <p:nvSpPr>
                <p:cNvPr id="99" name="TextBox 98">
                  <a:extLst>
                    <a:ext uri="{FF2B5EF4-FFF2-40B4-BE49-F238E27FC236}">
                      <a16:creationId xmlns:a16="http://schemas.microsoft.com/office/drawing/2014/main" id="{09B7A9F7-2EE3-4AFA-9E8C-C17568615472}"/>
                    </a:ext>
                  </a:extLst>
                </p:cNvPr>
                <p:cNvSpPr txBox="1"/>
                <p:nvPr/>
              </p:nvSpPr>
              <p:spPr>
                <a:xfrm>
                  <a:off x="1813741" y="2369016"/>
                  <a:ext cx="1582484" cy="523220"/>
                </a:xfrm>
                <a:prstGeom prst="rect">
                  <a:avLst/>
                </a:prstGeom>
                <a:noFill/>
              </p:spPr>
              <p:txBody>
                <a:bodyPr wrap="none" rtlCol="0">
                  <a:spAutoFit/>
                </a:bodyPr>
                <a:lstStyle/>
                <a:p>
                  <a:pPr algn="ctr"/>
                  <a:r>
                    <a:rPr lang="de-DE" sz="1400" dirty="0"/>
                    <a:t>WHOLE FROZEN </a:t>
                  </a:r>
                </a:p>
                <a:p>
                  <a:pPr algn="ctr"/>
                  <a:r>
                    <a:rPr lang="de-DE" sz="1400" dirty="0"/>
                    <a:t>CHICKEN</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895567"/>
                  <a:ext cx="1941918" cy="830997"/>
                </a:xfrm>
                <a:prstGeom prst="rect">
                  <a:avLst/>
                </a:prstGeom>
                <a:noFill/>
              </p:spPr>
              <p:txBody>
                <a:bodyPr wrap="square" rtlCol="0">
                  <a:spAutoFit/>
                </a:bodyPr>
                <a:lstStyle/>
                <a:p>
                  <a:pPr algn="ctr"/>
                  <a:r>
                    <a:rPr lang="en-US" sz="800" b="1" dirty="0"/>
                    <a:t>HALAL AND NON HALAL</a:t>
                  </a:r>
                </a:p>
                <a:p>
                  <a:pPr algn="ctr"/>
                  <a:r>
                    <a:rPr lang="en-US" sz="800" b="1" dirty="0"/>
                    <a:t>- 900-1200 g</a:t>
                  </a:r>
                </a:p>
                <a:p>
                  <a:pPr algn="ctr"/>
                  <a:r>
                    <a:rPr lang="en-US" sz="800" b="1" dirty="0"/>
                    <a:t>-Moisture les then 3%</a:t>
                  </a:r>
                </a:p>
                <a:p>
                  <a:pPr algn="ctr"/>
                  <a:r>
                    <a:rPr lang="en-US" sz="800" b="1" dirty="0"/>
                    <a:t>- No yellow skin</a:t>
                  </a:r>
                </a:p>
                <a:p>
                  <a:pPr algn="ctr"/>
                  <a:r>
                    <a:rPr lang="en-US" sz="800" b="1" dirty="0"/>
                    <a:t>-No bad smell</a:t>
                  </a:r>
                </a:p>
                <a:p>
                  <a:pPr algn="ctr"/>
                  <a:r>
                    <a:rPr lang="en-US" sz="800" b="1" dirty="0"/>
                    <a:t>-Washed &amp; cleaned</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401578EB-5F39-441B-9FF8-09CAFE82526C}"/>
              </a:ext>
            </a:extLst>
          </p:cNvPr>
          <p:cNvGrpSpPr/>
          <p:nvPr/>
        </p:nvGrpSpPr>
        <p:grpSpPr>
          <a:xfrm>
            <a:off x="6371404" y="2262530"/>
            <a:ext cx="4874024" cy="1866389"/>
            <a:chOff x="544669" y="2305386"/>
            <a:chExt cx="4874024" cy="1866389"/>
          </a:xfrm>
        </p:grpSpPr>
        <p:grpSp>
          <p:nvGrpSpPr>
            <p:cNvPr id="89" name="Group 88">
              <a:extLst>
                <a:ext uri="{FF2B5EF4-FFF2-40B4-BE49-F238E27FC236}">
                  <a16:creationId xmlns:a16="http://schemas.microsoft.com/office/drawing/2014/main" id="{DBAC111C-5D68-4742-A0B2-A5E799AAF299}"/>
                </a:ext>
              </a:extLst>
            </p:cNvPr>
            <p:cNvGrpSpPr/>
            <p:nvPr/>
          </p:nvGrpSpPr>
          <p:grpSpPr>
            <a:xfrm>
              <a:off x="602701" y="2305386"/>
              <a:ext cx="4815992" cy="1391794"/>
              <a:chOff x="602701" y="2305386"/>
              <a:chExt cx="4815992" cy="1391794"/>
            </a:xfrm>
          </p:grpSpPr>
          <p:grpSp>
            <p:nvGrpSpPr>
              <p:cNvPr id="91" name="Group 90">
                <a:extLst>
                  <a:ext uri="{FF2B5EF4-FFF2-40B4-BE49-F238E27FC236}">
                    <a16:creationId xmlns:a16="http://schemas.microsoft.com/office/drawing/2014/main" id="{6ECCAEFD-D7F2-47CC-8961-7E21A758EA94}"/>
                  </a:ext>
                </a:extLst>
              </p:cNvPr>
              <p:cNvGrpSpPr/>
              <p:nvPr/>
            </p:nvGrpSpPr>
            <p:grpSpPr>
              <a:xfrm>
                <a:off x="602701" y="2305386"/>
                <a:ext cx="4815992" cy="1391794"/>
                <a:chOff x="83559" y="2400020"/>
                <a:chExt cx="4815992" cy="1391794"/>
              </a:xfrm>
            </p:grpSpPr>
            <p:sp>
              <p:nvSpPr>
                <p:cNvPr id="95" name="TextBox 94">
                  <a:extLst>
                    <a:ext uri="{FF2B5EF4-FFF2-40B4-BE49-F238E27FC236}">
                      <a16:creationId xmlns:a16="http://schemas.microsoft.com/office/drawing/2014/main" id="{B6136616-7E65-4FBB-9316-3965D14C52B9}"/>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96" name="Group 95">
                  <a:extLst>
                    <a:ext uri="{FF2B5EF4-FFF2-40B4-BE49-F238E27FC236}">
                      <a16:creationId xmlns:a16="http://schemas.microsoft.com/office/drawing/2014/main" id="{06653EB1-61A5-41B0-9909-1614DC0C1096}"/>
                    </a:ext>
                  </a:extLst>
                </p:cNvPr>
                <p:cNvGrpSpPr/>
                <p:nvPr/>
              </p:nvGrpSpPr>
              <p:grpSpPr>
                <a:xfrm>
                  <a:off x="3030711" y="2492627"/>
                  <a:ext cx="1868840" cy="1285595"/>
                  <a:chOff x="3374795" y="2040325"/>
                  <a:chExt cx="2858365" cy="1441161"/>
                </a:xfrm>
              </p:grpSpPr>
              <p:sp>
                <p:nvSpPr>
                  <p:cNvPr id="168" name="Rectangle 167">
                    <a:extLst>
                      <a:ext uri="{FF2B5EF4-FFF2-40B4-BE49-F238E27FC236}">
                        <a16:creationId xmlns:a16="http://schemas.microsoft.com/office/drawing/2014/main" id="{768927F0-13BC-4785-B2A7-A1BBB9B9DA06}"/>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36BE2489-9EEF-47E2-A452-CA1519982285}"/>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C36AA90C-1251-4F29-967A-BAD0076EC646}"/>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$ 1540</a:t>
                  </a:r>
                </a:p>
              </p:txBody>
            </p:sp>
            <p:grpSp>
              <p:nvGrpSpPr>
                <p:cNvPr id="98" name="Group 97">
                  <a:extLst>
                    <a:ext uri="{FF2B5EF4-FFF2-40B4-BE49-F238E27FC236}">
                      <a16:creationId xmlns:a16="http://schemas.microsoft.com/office/drawing/2014/main" id="{8FF85E66-6356-4788-82CA-4509A020E827}"/>
                    </a:ext>
                  </a:extLst>
                </p:cNvPr>
                <p:cNvGrpSpPr/>
                <p:nvPr/>
              </p:nvGrpSpPr>
              <p:grpSpPr>
                <a:xfrm>
                  <a:off x="1231735" y="2496793"/>
                  <a:ext cx="1759124" cy="1281428"/>
                  <a:chOff x="1231735" y="2496793"/>
                  <a:chExt cx="1759124" cy="1281428"/>
                </a:xfrm>
              </p:grpSpPr>
              <p:sp>
                <p:nvSpPr>
                  <p:cNvPr id="166" name="Rectangle 165">
                    <a:extLst>
                      <a:ext uri="{FF2B5EF4-FFF2-40B4-BE49-F238E27FC236}">
                        <a16:creationId xmlns:a16="http://schemas.microsoft.com/office/drawing/2014/main" id="{7B95BEE0-16C2-4AE2-AAD6-16994417804C}"/>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7" name="Rectangle 166">
                    <a:extLst>
                      <a:ext uri="{FF2B5EF4-FFF2-40B4-BE49-F238E27FC236}">
                        <a16:creationId xmlns:a16="http://schemas.microsoft.com/office/drawing/2014/main" id="{CFCEADC1-3F47-4F24-B8B4-5295670D4D8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9" name="Rectangle 128">
                  <a:extLst>
                    <a:ext uri="{FF2B5EF4-FFF2-40B4-BE49-F238E27FC236}">
                      <a16:creationId xmlns:a16="http://schemas.microsoft.com/office/drawing/2014/main" id="{51685A90-76EC-4519-83F8-CBF999779026}"/>
                    </a:ext>
                  </a:extLst>
                </p:cNvPr>
                <p:cNvSpPr/>
                <p:nvPr/>
              </p:nvSpPr>
              <p:spPr>
                <a:xfrm>
                  <a:off x="83559" y="2496793"/>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92" name="Group 91">
                <a:extLst>
                  <a:ext uri="{FF2B5EF4-FFF2-40B4-BE49-F238E27FC236}">
                    <a16:creationId xmlns:a16="http://schemas.microsoft.com/office/drawing/2014/main" id="{0C5B72C7-73CE-4E0E-A271-7B2C19317376}"/>
                  </a:ext>
                </a:extLst>
              </p:cNvPr>
              <p:cNvGrpSpPr/>
              <p:nvPr/>
            </p:nvGrpSpPr>
            <p:grpSpPr>
              <a:xfrm>
                <a:off x="1604587" y="2369016"/>
                <a:ext cx="2049441" cy="1264012"/>
                <a:chOff x="1604587" y="2369016"/>
                <a:chExt cx="2049441" cy="1264012"/>
              </a:xfrm>
            </p:grpSpPr>
            <p:sp>
              <p:nvSpPr>
                <p:cNvPr id="93" name="TextBox 92">
                  <a:extLst>
                    <a:ext uri="{FF2B5EF4-FFF2-40B4-BE49-F238E27FC236}">
                      <a16:creationId xmlns:a16="http://schemas.microsoft.com/office/drawing/2014/main" id="{B21E8DAE-DC0F-48F7-9D67-83BD4273A220}"/>
                    </a:ext>
                  </a:extLst>
                </p:cNvPr>
                <p:cNvSpPr txBox="1"/>
                <p:nvPr/>
              </p:nvSpPr>
              <p:spPr>
                <a:xfrm>
                  <a:off x="1813741" y="2369016"/>
                  <a:ext cx="1582484" cy="523220"/>
                </a:xfrm>
                <a:prstGeom prst="rect">
                  <a:avLst/>
                </a:prstGeom>
                <a:noFill/>
              </p:spPr>
              <p:txBody>
                <a:bodyPr wrap="none" rtlCol="0">
                  <a:spAutoFit/>
                </a:bodyPr>
                <a:lstStyle/>
                <a:p>
                  <a:pPr algn="ctr"/>
                  <a:r>
                    <a:rPr lang="de-DE" sz="1400" dirty="0"/>
                    <a:t>WHOLE FROZEN </a:t>
                  </a:r>
                </a:p>
                <a:p>
                  <a:pPr algn="ctr"/>
                  <a:r>
                    <a:rPr lang="de-DE" sz="1400" dirty="0"/>
                    <a:t>CHICKEN</a:t>
                  </a:r>
                  <a:endParaRPr lang="en-US" sz="1400" dirty="0"/>
                </a:p>
              </p:txBody>
            </p:sp>
            <p:sp>
              <p:nvSpPr>
                <p:cNvPr id="94" name="TextBox 93">
                  <a:extLst>
                    <a:ext uri="{FF2B5EF4-FFF2-40B4-BE49-F238E27FC236}">
                      <a16:creationId xmlns:a16="http://schemas.microsoft.com/office/drawing/2014/main" id="{AD48FB9E-FC68-4E98-B4D6-0374BF9686C9}"/>
                    </a:ext>
                  </a:extLst>
                </p:cNvPr>
                <p:cNvSpPr txBox="1"/>
                <p:nvPr/>
              </p:nvSpPr>
              <p:spPr>
                <a:xfrm>
                  <a:off x="1604587" y="2894364"/>
                  <a:ext cx="2049441" cy="738664"/>
                </a:xfrm>
                <a:prstGeom prst="rect">
                  <a:avLst/>
                </a:prstGeom>
                <a:noFill/>
              </p:spPr>
              <p:txBody>
                <a:bodyPr wrap="square" rtlCol="0">
                  <a:spAutoFit/>
                </a:bodyPr>
                <a:lstStyle/>
                <a:p>
                  <a:pPr algn="ctr"/>
                  <a:r>
                    <a:rPr lang="en-US" sz="700" b="1" dirty="0"/>
                    <a:t>HALAL AND NON HALAL 1200-1600 g.</a:t>
                  </a:r>
                </a:p>
                <a:p>
                  <a:pPr algn="ctr"/>
                  <a:r>
                    <a:rPr lang="en-US" sz="700" b="1" dirty="0"/>
                    <a:t>-30 grams and above</a:t>
                  </a:r>
                </a:p>
                <a:p>
                  <a:pPr algn="ctr"/>
                  <a:r>
                    <a:rPr lang="en-US" sz="700" b="1" dirty="0"/>
                    <a:t>- No yellow skin</a:t>
                  </a:r>
                </a:p>
                <a:p>
                  <a:pPr algn="ctr"/>
                  <a:r>
                    <a:rPr lang="en-US" sz="700" b="1" dirty="0"/>
                    <a:t>-</a:t>
                  </a:r>
                  <a:r>
                    <a:rPr lang="en-US" sz="700" b="1" dirty="0" err="1"/>
                    <a:t>Washed&amp;cleaned</a:t>
                  </a:r>
                  <a:endParaRPr lang="en-US" sz="700" b="1" dirty="0"/>
                </a:p>
                <a:p>
                  <a:pPr algn="ctr"/>
                  <a:r>
                    <a:rPr lang="en-US" sz="700" b="1" dirty="0"/>
                    <a:t>-No </a:t>
                  </a:r>
                  <a:r>
                    <a:rPr lang="en-US" sz="700" b="1" dirty="0" err="1"/>
                    <a:t>badsmell</a:t>
                  </a:r>
                  <a:endParaRPr lang="en-US" sz="700" b="1" dirty="0"/>
                </a:p>
                <a:p>
                  <a:pPr algn="ctr"/>
                  <a:r>
                    <a:rPr lang="en-US" sz="700" b="1" dirty="0"/>
                    <a:t>-Moisture les then 3%</a:t>
                  </a:r>
                </a:p>
              </p:txBody>
            </p:sp>
          </p:grpSp>
        </p:grpSp>
        <p:sp>
          <p:nvSpPr>
            <p:cNvPr id="90" name="TextBox 89">
              <a:extLst>
                <a:ext uri="{FF2B5EF4-FFF2-40B4-BE49-F238E27FC236}">
                  <a16:creationId xmlns:a16="http://schemas.microsoft.com/office/drawing/2014/main" id="{28AD7CAD-D09D-4FD2-832F-2CA95BA48563}"/>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grpSp>
        <p:nvGrpSpPr>
          <p:cNvPr id="170" name="Group 169">
            <a:extLst>
              <a:ext uri="{FF2B5EF4-FFF2-40B4-BE49-F238E27FC236}">
                <a16:creationId xmlns:a16="http://schemas.microsoft.com/office/drawing/2014/main" id="{F4912F2C-0371-4218-B889-0D02E7BA8904}"/>
              </a:ext>
            </a:extLst>
          </p:cNvPr>
          <p:cNvGrpSpPr/>
          <p:nvPr/>
        </p:nvGrpSpPr>
        <p:grpSpPr>
          <a:xfrm>
            <a:off x="544669" y="4239006"/>
            <a:ext cx="4874024" cy="1866389"/>
            <a:chOff x="544669" y="2305386"/>
            <a:chExt cx="4874024" cy="1866389"/>
          </a:xfrm>
        </p:grpSpPr>
        <p:grpSp>
          <p:nvGrpSpPr>
            <p:cNvPr id="171" name="Group 170">
              <a:extLst>
                <a:ext uri="{FF2B5EF4-FFF2-40B4-BE49-F238E27FC236}">
                  <a16:creationId xmlns:a16="http://schemas.microsoft.com/office/drawing/2014/main" id="{D7A74A46-0F42-445B-B8BD-7D319A1C5AB4}"/>
                </a:ext>
              </a:extLst>
            </p:cNvPr>
            <p:cNvGrpSpPr/>
            <p:nvPr/>
          </p:nvGrpSpPr>
          <p:grpSpPr>
            <a:xfrm>
              <a:off x="602701" y="2305386"/>
              <a:ext cx="4815992" cy="1391794"/>
              <a:chOff x="602701" y="2305386"/>
              <a:chExt cx="4815992" cy="1391794"/>
            </a:xfrm>
          </p:grpSpPr>
          <p:grpSp>
            <p:nvGrpSpPr>
              <p:cNvPr id="173" name="Group 172">
                <a:extLst>
                  <a:ext uri="{FF2B5EF4-FFF2-40B4-BE49-F238E27FC236}">
                    <a16:creationId xmlns:a16="http://schemas.microsoft.com/office/drawing/2014/main" id="{B7E2B5F0-D93D-424A-9000-B43CFAFB18DB}"/>
                  </a:ext>
                </a:extLst>
              </p:cNvPr>
              <p:cNvGrpSpPr/>
              <p:nvPr/>
            </p:nvGrpSpPr>
            <p:grpSpPr>
              <a:xfrm>
                <a:off x="602701" y="2305386"/>
                <a:ext cx="4815992" cy="1391794"/>
                <a:chOff x="83559" y="2400020"/>
                <a:chExt cx="4815992" cy="1391794"/>
              </a:xfrm>
            </p:grpSpPr>
            <p:sp>
              <p:nvSpPr>
                <p:cNvPr id="177" name="TextBox 176">
                  <a:extLst>
                    <a:ext uri="{FF2B5EF4-FFF2-40B4-BE49-F238E27FC236}">
                      <a16:creationId xmlns:a16="http://schemas.microsoft.com/office/drawing/2014/main" id="{B58DCF47-B4DC-4C80-A1AA-235ABDD61131}"/>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78" name="Group 177">
                  <a:extLst>
                    <a:ext uri="{FF2B5EF4-FFF2-40B4-BE49-F238E27FC236}">
                      <a16:creationId xmlns:a16="http://schemas.microsoft.com/office/drawing/2014/main" id="{99CA5ADB-C7AE-4224-B5CA-1160AC5CA4F8}"/>
                    </a:ext>
                  </a:extLst>
                </p:cNvPr>
                <p:cNvGrpSpPr/>
                <p:nvPr/>
              </p:nvGrpSpPr>
              <p:grpSpPr>
                <a:xfrm>
                  <a:off x="3030711" y="2492627"/>
                  <a:ext cx="1868840" cy="1285595"/>
                  <a:chOff x="3374795" y="2040325"/>
                  <a:chExt cx="2858365" cy="1441161"/>
                </a:xfrm>
              </p:grpSpPr>
              <p:sp>
                <p:nvSpPr>
                  <p:cNvPr id="184" name="Rectangle 183">
                    <a:extLst>
                      <a:ext uri="{FF2B5EF4-FFF2-40B4-BE49-F238E27FC236}">
                        <a16:creationId xmlns:a16="http://schemas.microsoft.com/office/drawing/2014/main" id="{4FA33D0E-A8B8-4858-922D-CAE2E91449C0}"/>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a:extLst>
                      <a:ext uri="{FF2B5EF4-FFF2-40B4-BE49-F238E27FC236}">
                        <a16:creationId xmlns:a16="http://schemas.microsoft.com/office/drawing/2014/main" id="{A12F048D-B666-45F4-8F17-AA8C8F5E746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79" name="TextBox 178">
                  <a:extLst>
                    <a:ext uri="{FF2B5EF4-FFF2-40B4-BE49-F238E27FC236}">
                      <a16:creationId xmlns:a16="http://schemas.microsoft.com/office/drawing/2014/main" id="{CBF30BBB-FD2C-4058-B0A6-59A059B6F37C}"/>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$ 2470</a:t>
                  </a:r>
                </a:p>
              </p:txBody>
            </p:sp>
            <p:grpSp>
              <p:nvGrpSpPr>
                <p:cNvPr id="180" name="Group 179">
                  <a:extLst>
                    <a:ext uri="{FF2B5EF4-FFF2-40B4-BE49-F238E27FC236}">
                      <a16:creationId xmlns:a16="http://schemas.microsoft.com/office/drawing/2014/main" id="{0A3A4D69-DC7F-42CC-BABA-4727A6899BF7}"/>
                    </a:ext>
                  </a:extLst>
                </p:cNvPr>
                <p:cNvGrpSpPr/>
                <p:nvPr/>
              </p:nvGrpSpPr>
              <p:grpSpPr>
                <a:xfrm>
                  <a:off x="1231735" y="2496793"/>
                  <a:ext cx="1759124" cy="1281428"/>
                  <a:chOff x="1231735" y="2496793"/>
                  <a:chExt cx="1759124" cy="1281428"/>
                </a:xfrm>
              </p:grpSpPr>
              <p:sp>
                <p:nvSpPr>
                  <p:cNvPr id="182" name="Rectangle 181">
                    <a:extLst>
                      <a:ext uri="{FF2B5EF4-FFF2-40B4-BE49-F238E27FC236}">
                        <a16:creationId xmlns:a16="http://schemas.microsoft.com/office/drawing/2014/main" id="{A0EA64ED-B764-470E-8767-59AED335FE3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3" name="Rectangle 182">
                    <a:extLst>
                      <a:ext uri="{FF2B5EF4-FFF2-40B4-BE49-F238E27FC236}">
                        <a16:creationId xmlns:a16="http://schemas.microsoft.com/office/drawing/2014/main" id="{96827333-332B-4120-87BB-2048DB875712}"/>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81" name="Rectangle 180">
                  <a:extLst>
                    <a:ext uri="{FF2B5EF4-FFF2-40B4-BE49-F238E27FC236}">
                      <a16:creationId xmlns:a16="http://schemas.microsoft.com/office/drawing/2014/main" id="{FFBD0722-BFC8-4CDE-8C51-9B52D8693F5C}"/>
                    </a:ext>
                  </a:extLst>
                </p:cNvPr>
                <p:cNvSpPr/>
                <p:nvPr/>
              </p:nvSpPr>
              <p:spPr>
                <a:xfrm>
                  <a:off x="83559" y="2496793"/>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74" name="Group 173">
                <a:extLst>
                  <a:ext uri="{FF2B5EF4-FFF2-40B4-BE49-F238E27FC236}">
                    <a16:creationId xmlns:a16="http://schemas.microsoft.com/office/drawing/2014/main" id="{0C483C95-551A-45B3-BD4D-563FD75CAD3E}"/>
                  </a:ext>
                </a:extLst>
              </p:cNvPr>
              <p:cNvGrpSpPr/>
              <p:nvPr/>
            </p:nvGrpSpPr>
            <p:grpSpPr>
              <a:xfrm>
                <a:off x="1592679" y="2485124"/>
                <a:ext cx="2046801" cy="1165733"/>
                <a:chOff x="1592679" y="2485124"/>
                <a:chExt cx="2046801" cy="1165733"/>
              </a:xfrm>
            </p:grpSpPr>
            <p:sp>
              <p:nvSpPr>
                <p:cNvPr id="175" name="TextBox 174">
                  <a:extLst>
                    <a:ext uri="{FF2B5EF4-FFF2-40B4-BE49-F238E27FC236}">
                      <a16:creationId xmlns:a16="http://schemas.microsoft.com/office/drawing/2014/main" id="{1D538CD1-79D6-4385-AF95-A4916E9D3C43}"/>
                    </a:ext>
                  </a:extLst>
                </p:cNvPr>
                <p:cNvSpPr txBox="1"/>
                <p:nvPr/>
              </p:nvSpPr>
              <p:spPr>
                <a:xfrm>
                  <a:off x="1914730" y="2485124"/>
                  <a:ext cx="1380506" cy="307777"/>
                </a:xfrm>
                <a:prstGeom prst="rect">
                  <a:avLst/>
                </a:prstGeom>
                <a:noFill/>
              </p:spPr>
              <p:txBody>
                <a:bodyPr wrap="none" rtlCol="0">
                  <a:spAutoFit/>
                </a:bodyPr>
                <a:lstStyle/>
                <a:p>
                  <a:pPr algn="ctr"/>
                  <a:r>
                    <a:rPr lang="de-DE" sz="1400" dirty="0"/>
                    <a:t>CHICKEN FEET</a:t>
                  </a:r>
                  <a:endParaRPr lang="en-US" sz="1400" dirty="0"/>
                </a:p>
              </p:txBody>
            </p:sp>
            <p:sp>
              <p:nvSpPr>
                <p:cNvPr id="176" name="TextBox 175">
                  <a:extLst>
                    <a:ext uri="{FF2B5EF4-FFF2-40B4-BE49-F238E27FC236}">
                      <a16:creationId xmlns:a16="http://schemas.microsoft.com/office/drawing/2014/main" id="{412E09C6-7267-48FD-ABC8-551909BD12E9}"/>
                    </a:ext>
                  </a:extLst>
                </p:cNvPr>
                <p:cNvSpPr txBox="1"/>
                <p:nvPr/>
              </p:nvSpPr>
              <p:spPr>
                <a:xfrm>
                  <a:off x="1592679" y="2912193"/>
                  <a:ext cx="2046801" cy="738664"/>
                </a:xfrm>
                <a:prstGeom prst="rect">
                  <a:avLst/>
                </a:prstGeom>
                <a:noFill/>
              </p:spPr>
              <p:txBody>
                <a:bodyPr wrap="square" rtlCol="0">
                  <a:spAutoFit/>
                </a:bodyPr>
                <a:lstStyle/>
                <a:p>
                  <a:pPr algn="ctr"/>
                  <a:r>
                    <a:rPr lang="en-US" sz="700" b="1" dirty="0"/>
                    <a:t>-30 grams and above</a:t>
                  </a:r>
                </a:p>
                <a:p>
                  <a:pPr algn="ctr"/>
                  <a:r>
                    <a:rPr lang="en-US" sz="700" b="1" dirty="0"/>
                    <a:t>- No yellow skin</a:t>
                  </a:r>
                </a:p>
                <a:p>
                  <a:pPr algn="ctr"/>
                  <a:r>
                    <a:rPr lang="en-US" sz="700" b="1" dirty="0"/>
                    <a:t>-Washed &amp; cleaned</a:t>
                  </a:r>
                </a:p>
                <a:p>
                  <a:pPr algn="ctr"/>
                  <a:r>
                    <a:rPr lang="en-US" sz="700" b="1" dirty="0"/>
                    <a:t>-No bad smell</a:t>
                  </a:r>
                </a:p>
                <a:p>
                  <a:pPr algn="ctr"/>
                  <a:r>
                    <a:rPr lang="en-US" sz="700" b="1" dirty="0"/>
                    <a:t>-No blood /no bruise -No black spots</a:t>
                  </a:r>
                </a:p>
                <a:p>
                  <a:pPr algn="ctr"/>
                  <a:r>
                    <a:rPr lang="en-US" sz="700" b="1" dirty="0"/>
                    <a:t>-Moisture les then 3% -35gms-55gms</a:t>
                  </a:r>
                </a:p>
              </p:txBody>
            </p:sp>
          </p:grpSp>
        </p:grpSp>
        <p:sp>
          <p:nvSpPr>
            <p:cNvPr id="172" name="TextBox 171">
              <a:extLst>
                <a:ext uri="{FF2B5EF4-FFF2-40B4-BE49-F238E27FC236}">
                  <a16:creationId xmlns:a16="http://schemas.microsoft.com/office/drawing/2014/main" id="{252728D7-7E24-435B-80B9-2ED508916DB0}"/>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grpSp>
        <p:nvGrpSpPr>
          <p:cNvPr id="186" name="Group 185">
            <a:extLst>
              <a:ext uri="{FF2B5EF4-FFF2-40B4-BE49-F238E27FC236}">
                <a16:creationId xmlns:a16="http://schemas.microsoft.com/office/drawing/2014/main" id="{A6966A67-C8D9-440D-B68A-8F12A9DC828B}"/>
              </a:ext>
            </a:extLst>
          </p:cNvPr>
          <p:cNvGrpSpPr/>
          <p:nvPr/>
        </p:nvGrpSpPr>
        <p:grpSpPr>
          <a:xfrm>
            <a:off x="6371404" y="4196150"/>
            <a:ext cx="4874024" cy="1866389"/>
            <a:chOff x="544669" y="2305386"/>
            <a:chExt cx="4874024" cy="1866389"/>
          </a:xfrm>
        </p:grpSpPr>
        <p:grpSp>
          <p:nvGrpSpPr>
            <p:cNvPr id="187" name="Group 186">
              <a:extLst>
                <a:ext uri="{FF2B5EF4-FFF2-40B4-BE49-F238E27FC236}">
                  <a16:creationId xmlns:a16="http://schemas.microsoft.com/office/drawing/2014/main" id="{220DF6A2-17FE-4643-82DA-DAC422207E38}"/>
                </a:ext>
              </a:extLst>
            </p:cNvPr>
            <p:cNvGrpSpPr/>
            <p:nvPr/>
          </p:nvGrpSpPr>
          <p:grpSpPr>
            <a:xfrm>
              <a:off x="602701" y="2305386"/>
              <a:ext cx="4815992" cy="1391794"/>
              <a:chOff x="602701" y="2305386"/>
              <a:chExt cx="4815992" cy="1391794"/>
            </a:xfrm>
          </p:grpSpPr>
          <p:grpSp>
            <p:nvGrpSpPr>
              <p:cNvPr id="189" name="Group 188">
                <a:extLst>
                  <a:ext uri="{FF2B5EF4-FFF2-40B4-BE49-F238E27FC236}">
                    <a16:creationId xmlns:a16="http://schemas.microsoft.com/office/drawing/2014/main" id="{30AD2012-ECE4-431F-982E-38A97015A2C9}"/>
                  </a:ext>
                </a:extLst>
              </p:cNvPr>
              <p:cNvGrpSpPr/>
              <p:nvPr/>
            </p:nvGrpSpPr>
            <p:grpSpPr>
              <a:xfrm>
                <a:off x="602701" y="2305386"/>
                <a:ext cx="4815992" cy="1391794"/>
                <a:chOff x="83559" y="2400020"/>
                <a:chExt cx="4815992" cy="1391794"/>
              </a:xfrm>
            </p:grpSpPr>
            <p:sp>
              <p:nvSpPr>
                <p:cNvPr id="193" name="TextBox 192">
                  <a:extLst>
                    <a:ext uri="{FF2B5EF4-FFF2-40B4-BE49-F238E27FC236}">
                      <a16:creationId xmlns:a16="http://schemas.microsoft.com/office/drawing/2014/main" id="{FEAF1D1D-5918-41AB-B21A-9C6106FC7597}"/>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94" name="Group 193">
                  <a:extLst>
                    <a:ext uri="{FF2B5EF4-FFF2-40B4-BE49-F238E27FC236}">
                      <a16:creationId xmlns:a16="http://schemas.microsoft.com/office/drawing/2014/main" id="{983B31FF-EEE8-4FB9-B9A4-5EC75F25DC19}"/>
                    </a:ext>
                  </a:extLst>
                </p:cNvPr>
                <p:cNvGrpSpPr/>
                <p:nvPr/>
              </p:nvGrpSpPr>
              <p:grpSpPr>
                <a:xfrm>
                  <a:off x="3030711" y="2492627"/>
                  <a:ext cx="1868840" cy="1285595"/>
                  <a:chOff x="3374795" y="2040325"/>
                  <a:chExt cx="2858365" cy="1441161"/>
                </a:xfrm>
              </p:grpSpPr>
              <p:sp>
                <p:nvSpPr>
                  <p:cNvPr id="200" name="Rectangle 199">
                    <a:extLst>
                      <a:ext uri="{FF2B5EF4-FFF2-40B4-BE49-F238E27FC236}">
                        <a16:creationId xmlns:a16="http://schemas.microsoft.com/office/drawing/2014/main" id="{5E627CD4-338E-488A-ADBE-75C6E1C8DA19}"/>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a:extLst>
                      <a:ext uri="{FF2B5EF4-FFF2-40B4-BE49-F238E27FC236}">
                        <a16:creationId xmlns:a16="http://schemas.microsoft.com/office/drawing/2014/main" id="{4AEFDB79-1193-4B6E-A7F8-C58800463687}"/>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95" name="TextBox 194">
                  <a:extLst>
                    <a:ext uri="{FF2B5EF4-FFF2-40B4-BE49-F238E27FC236}">
                      <a16:creationId xmlns:a16="http://schemas.microsoft.com/office/drawing/2014/main" id="{7EBF8464-A212-4895-8322-E6A1E1869A6C}"/>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$ 2580</a:t>
                  </a:r>
                </a:p>
              </p:txBody>
            </p:sp>
            <p:grpSp>
              <p:nvGrpSpPr>
                <p:cNvPr id="196" name="Group 195">
                  <a:extLst>
                    <a:ext uri="{FF2B5EF4-FFF2-40B4-BE49-F238E27FC236}">
                      <a16:creationId xmlns:a16="http://schemas.microsoft.com/office/drawing/2014/main" id="{CDD2F737-8863-485D-AAA0-5B3B74120D53}"/>
                    </a:ext>
                  </a:extLst>
                </p:cNvPr>
                <p:cNvGrpSpPr/>
                <p:nvPr/>
              </p:nvGrpSpPr>
              <p:grpSpPr>
                <a:xfrm>
                  <a:off x="1231735" y="2496793"/>
                  <a:ext cx="1759124" cy="1281428"/>
                  <a:chOff x="1231735" y="2496793"/>
                  <a:chExt cx="1759124" cy="1281428"/>
                </a:xfrm>
              </p:grpSpPr>
              <p:sp>
                <p:nvSpPr>
                  <p:cNvPr id="198" name="Rectangle 197">
                    <a:extLst>
                      <a:ext uri="{FF2B5EF4-FFF2-40B4-BE49-F238E27FC236}">
                        <a16:creationId xmlns:a16="http://schemas.microsoft.com/office/drawing/2014/main" id="{6D324055-ABA5-4C09-AA5F-0EDDFD9D19F7}"/>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99" name="Rectangle 198">
                    <a:extLst>
                      <a:ext uri="{FF2B5EF4-FFF2-40B4-BE49-F238E27FC236}">
                        <a16:creationId xmlns:a16="http://schemas.microsoft.com/office/drawing/2014/main" id="{37371C50-71FB-4B54-8686-756FD234ACBB}"/>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97" name="Rectangle 196">
                  <a:extLst>
                    <a:ext uri="{FF2B5EF4-FFF2-40B4-BE49-F238E27FC236}">
                      <a16:creationId xmlns:a16="http://schemas.microsoft.com/office/drawing/2014/main" id="{31FD67A8-6072-4E89-9597-3E88230F458F}"/>
                    </a:ext>
                  </a:extLst>
                </p:cNvPr>
                <p:cNvSpPr/>
                <p:nvPr/>
              </p:nvSpPr>
              <p:spPr>
                <a:xfrm>
                  <a:off x="83559" y="2496793"/>
                  <a:ext cx="1106062" cy="1295021"/>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90" name="Group 189">
                <a:extLst>
                  <a:ext uri="{FF2B5EF4-FFF2-40B4-BE49-F238E27FC236}">
                    <a16:creationId xmlns:a16="http://schemas.microsoft.com/office/drawing/2014/main" id="{26DC88B8-664C-4FAC-8607-3220D1695E6A}"/>
                  </a:ext>
                </a:extLst>
              </p:cNvPr>
              <p:cNvGrpSpPr/>
              <p:nvPr/>
            </p:nvGrpSpPr>
            <p:grpSpPr>
              <a:xfrm>
                <a:off x="1579476" y="2477152"/>
                <a:ext cx="2074552" cy="1159693"/>
                <a:chOff x="1579476" y="2477152"/>
                <a:chExt cx="2074552" cy="1159693"/>
              </a:xfrm>
            </p:grpSpPr>
            <p:sp>
              <p:nvSpPr>
                <p:cNvPr id="191" name="TextBox 190">
                  <a:extLst>
                    <a:ext uri="{FF2B5EF4-FFF2-40B4-BE49-F238E27FC236}">
                      <a16:creationId xmlns:a16="http://schemas.microsoft.com/office/drawing/2014/main" id="{F520E9C3-5DCD-4A83-99B8-5D1367A73B3D}"/>
                    </a:ext>
                  </a:extLst>
                </p:cNvPr>
                <p:cNvSpPr txBox="1"/>
                <p:nvPr/>
              </p:nvSpPr>
              <p:spPr>
                <a:xfrm>
                  <a:off x="1886677" y="2477152"/>
                  <a:ext cx="1436612" cy="307777"/>
                </a:xfrm>
                <a:prstGeom prst="rect">
                  <a:avLst/>
                </a:prstGeom>
                <a:noFill/>
              </p:spPr>
              <p:txBody>
                <a:bodyPr wrap="none" rtlCol="0">
                  <a:spAutoFit/>
                </a:bodyPr>
                <a:lstStyle/>
                <a:p>
                  <a:pPr algn="ctr"/>
                  <a:r>
                    <a:rPr lang="de-DE" sz="1400" dirty="0"/>
                    <a:t>CHICKEN PAW</a:t>
                  </a:r>
                  <a:endParaRPr lang="en-US" sz="1400" dirty="0"/>
                </a:p>
              </p:txBody>
            </p:sp>
            <p:sp>
              <p:nvSpPr>
                <p:cNvPr id="192" name="TextBox 191">
                  <a:extLst>
                    <a:ext uri="{FF2B5EF4-FFF2-40B4-BE49-F238E27FC236}">
                      <a16:creationId xmlns:a16="http://schemas.microsoft.com/office/drawing/2014/main" id="{6BBCC6BD-7AB7-44D2-A9A9-FC3CEF763467}"/>
                    </a:ext>
                  </a:extLst>
                </p:cNvPr>
                <p:cNvSpPr txBox="1"/>
                <p:nvPr/>
              </p:nvSpPr>
              <p:spPr>
                <a:xfrm>
                  <a:off x="1579476" y="2898181"/>
                  <a:ext cx="2074552" cy="738664"/>
                </a:xfrm>
                <a:prstGeom prst="rect">
                  <a:avLst/>
                </a:prstGeom>
                <a:noFill/>
              </p:spPr>
              <p:txBody>
                <a:bodyPr wrap="square" rtlCol="0">
                  <a:spAutoFit/>
                </a:bodyPr>
                <a:lstStyle/>
                <a:p>
                  <a:pPr algn="ctr"/>
                  <a:r>
                    <a:rPr lang="en-US" sz="700" b="1" dirty="0"/>
                    <a:t>-30 grams and above</a:t>
                  </a:r>
                </a:p>
                <a:p>
                  <a:pPr algn="ctr"/>
                  <a:r>
                    <a:rPr lang="en-US" sz="700" b="1" dirty="0"/>
                    <a:t>- No yellow skin</a:t>
                  </a:r>
                </a:p>
                <a:p>
                  <a:pPr algn="ctr"/>
                  <a:r>
                    <a:rPr lang="en-US" sz="700" b="1" dirty="0"/>
                    <a:t>-Washed &amp; cleaned</a:t>
                  </a:r>
                </a:p>
                <a:p>
                  <a:pPr algn="ctr"/>
                  <a:r>
                    <a:rPr lang="en-US" sz="700" b="1" dirty="0"/>
                    <a:t>-No bad smell</a:t>
                  </a:r>
                </a:p>
                <a:p>
                  <a:pPr algn="ctr"/>
                  <a:r>
                    <a:rPr lang="en-US" sz="700" b="1" dirty="0"/>
                    <a:t>-No blood /no bruise -No black spots</a:t>
                  </a:r>
                </a:p>
                <a:p>
                  <a:pPr algn="ctr"/>
                  <a:r>
                    <a:rPr lang="en-US" sz="700" b="1" dirty="0"/>
                    <a:t>-Moisture les then 3% -45gms-55gms</a:t>
                  </a:r>
                </a:p>
              </p:txBody>
            </p:sp>
          </p:grpSp>
        </p:grpSp>
        <p:sp>
          <p:nvSpPr>
            <p:cNvPr id="188" name="TextBox 187">
              <a:extLst>
                <a:ext uri="{FF2B5EF4-FFF2-40B4-BE49-F238E27FC236}">
                  <a16:creationId xmlns:a16="http://schemas.microsoft.com/office/drawing/2014/main" id="{3D06555B-FAE7-4F2E-8620-244CBF7DCFAF}"/>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spTree>
    <p:extLst>
      <p:ext uri="{BB962C8B-B14F-4D97-AF65-F5344CB8AC3E}">
        <p14:creationId xmlns:p14="http://schemas.microsoft.com/office/powerpoint/2010/main" val="417333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CHICKEN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45-110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9" y="2305386"/>
            <a:ext cx="4874024" cy="1866389"/>
            <a:chOff x="544669" y="2305386"/>
            <a:chExt cx="4874024" cy="1866389"/>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421178"/>
              <a:chOff x="602701" y="2305386"/>
              <a:chExt cx="4815992" cy="1421178"/>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$ 2370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369016"/>
                <a:ext cx="1941918" cy="1357548"/>
                <a:chOff x="1658349" y="2369016"/>
                <a:chExt cx="1941918" cy="1357548"/>
              </a:xfrm>
            </p:grpSpPr>
            <p:sp>
              <p:nvSpPr>
                <p:cNvPr id="99" name="TextBox 98">
                  <a:extLst>
                    <a:ext uri="{FF2B5EF4-FFF2-40B4-BE49-F238E27FC236}">
                      <a16:creationId xmlns:a16="http://schemas.microsoft.com/office/drawing/2014/main" id="{09B7A9F7-2EE3-4AFA-9E8C-C17568615472}"/>
                    </a:ext>
                  </a:extLst>
                </p:cNvPr>
                <p:cNvSpPr txBox="1"/>
                <p:nvPr/>
              </p:nvSpPr>
              <p:spPr>
                <a:xfrm>
                  <a:off x="1747216" y="2369016"/>
                  <a:ext cx="1715534" cy="523220"/>
                </a:xfrm>
                <a:prstGeom prst="rect">
                  <a:avLst/>
                </a:prstGeom>
                <a:noFill/>
              </p:spPr>
              <p:txBody>
                <a:bodyPr wrap="none" rtlCol="0">
                  <a:spAutoFit/>
                </a:bodyPr>
                <a:lstStyle/>
                <a:p>
                  <a:pPr algn="ctr"/>
                  <a:r>
                    <a:rPr lang="de-DE" sz="1400" dirty="0"/>
                    <a:t>CHICKEN 3 JOINT </a:t>
                  </a:r>
                </a:p>
                <a:p>
                  <a:pPr algn="ctr"/>
                  <a:r>
                    <a:rPr lang="de-DE" sz="1400" dirty="0"/>
                    <a:t>WING</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895567"/>
                  <a:ext cx="1941918" cy="830997"/>
                </a:xfrm>
                <a:prstGeom prst="rect">
                  <a:avLst/>
                </a:prstGeom>
                <a:noFill/>
              </p:spPr>
              <p:txBody>
                <a:bodyPr wrap="square" rtlCol="0">
                  <a:spAutoFit/>
                </a:bodyPr>
                <a:lstStyle/>
                <a:p>
                  <a:pPr algn="ctr"/>
                  <a:r>
                    <a:rPr lang="en-US" sz="800" b="1" dirty="0"/>
                    <a:t>-Moisture les then 3%</a:t>
                  </a:r>
                </a:p>
                <a:p>
                  <a:pPr algn="ctr"/>
                  <a:r>
                    <a:rPr lang="en-US" sz="800" b="1" dirty="0"/>
                    <a:t>- No yellow skin</a:t>
                  </a:r>
                </a:p>
                <a:p>
                  <a:pPr algn="ctr"/>
                  <a:r>
                    <a:rPr lang="en-US" sz="800" b="1" dirty="0"/>
                    <a:t>-No </a:t>
                  </a:r>
                  <a:r>
                    <a:rPr lang="en-US" sz="800" b="1" dirty="0" err="1"/>
                    <a:t>badsmell</a:t>
                  </a:r>
                  <a:endParaRPr lang="en-US" sz="800" b="1" dirty="0"/>
                </a:p>
                <a:p>
                  <a:pPr algn="ctr"/>
                  <a:r>
                    <a:rPr lang="en-US" sz="800" b="1" dirty="0"/>
                    <a:t>-Washed &amp; cleaned</a:t>
                  </a:r>
                </a:p>
                <a:p>
                  <a:pPr algn="ctr"/>
                  <a:r>
                    <a:rPr lang="en-US" sz="800" b="1" dirty="0"/>
                    <a:t>-No blood /no bruise</a:t>
                  </a:r>
                </a:p>
                <a:p>
                  <a:pPr algn="ctr"/>
                  <a:r>
                    <a:rPr lang="en-US" sz="800" b="1" dirty="0"/>
                    <a:t>-No black spots</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401578EB-5F39-441B-9FF8-09CAFE82526C}"/>
              </a:ext>
            </a:extLst>
          </p:cNvPr>
          <p:cNvGrpSpPr/>
          <p:nvPr/>
        </p:nvGrpSpPr>
        <p:grpSpPr>
          <a:xfrm>
            <a:off x="6371404" y="2262530"/>
            <a:ext cx="4874024" cy="1866389"/>
            <a:chOff x="544669" y="2305386"/>
            <a:chExt cx="4874024" cy="1866389"/>
          </a:xfrm>
        </p:grpSpPr>
        <p:grpSp>
          <p:nvGrpSpPr>
            <p:cNvPr id="89" name="Group 88">
              <a:extLst>
                <a:ext uri="{FF2B5EF4-FFF2-40B4-BE49-F238E27FC236}">
                  <a16:creationId xmlns:a16="http://schemas.microsoft.com/office/drawing/2014/main" id="{DBAC111C-5D68-4742-A0B2-A5E799AAF299}"/>
                </a:ext>
              </a:extLst>
            </p:cNvPr>
            <p:cNvGrpSpPr/>
            <p:nvPr/>
          </p:nvGrpSpPr>
          <p:grpSpPr>
            <a:xfrm>
              <a:off x="602701" y="2305386"/>
              <a:ext cx="4815992" cy="1419975"/>
              <a:chOff x="602701" y="2305386"/>
              <a:chExt cx="4815992" cy="1419975"/>
            </a:xfrm>
          </p:grpSpPr>
          <p:grpSp>
            <p:nvGrpSpPr>
              <p:cNvPr id="91" name="Group 90">
                <a:extLst>
                  <a:ext uri="{FF2B5EF4-FFF2-40B4-BE49-F238E27FC236}">
                    <a16:creationId xmlns:a16="http://schemas.microsoft.com/office/drawing/2014/main" id="{6ECCAEFD-D7F2-47CC-8961-7E21A758EA94}"/>
                  </a:ext>
                </a:extLst>
              </p:cNvPr>
              <p:cNvGrpSpPr/>
              <p:nvPr/>
            </p:nvGrpSpPr>
            <p:grpSpPr>
              <a:xfrm>
                <a:off x="602701" y="2305386"/>
                <a:ext cx="4815992" cy="1391794"/>
                <a:chOff x="83559" y="2400020"/>
                <a:chExt cx="4815992" cy="1391794"/>
              </a:xfrm>
            </p:grpSpPr>
            <p:sp>
              <p:nvSpPr>
                <p:cNvPr id="95" name="TextBox 94">
                  <a:extLst>
                    <a:ext uri="{FF2B5EF4-FFF2-40B4-BE49-F238E27FC236}">
                      <a16:creationId xmlns:a16="http://schemas.microsoft.com/office/drawing/2014/main" id="{B6136616-7E65-4FBB-9316-3965D14C52B9}"/>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96" name="Group 95">
                  <a:extLst>
                    <a:ext uri="{FF2B5EF4-FFF2-40B4-BE49-F238E27FC236}">
                      <a16:creationId xmlns:a16="http://schemas.microsoft.com/office/drawing/2014/main" id="{06653EB1-61A5-41B0-9909-1614DC0C1096}"/>
                    </a:ext>
                  </a:extLst>
                </p:cNvPr>
                <p:cNvGrpSpPr/>
                <p:nvPr/>
              </p:nvGrpSpPr>
              <p:grpSpPr>
                <a:xfrm>
                  <a:off x="3030711" y="2492627"/>
                  <a:ext cx="1868840" cy="1285595"/>
                  <a:chOff x="3374795" y="2040325"/>
                  <a:chExt cx="2858365" cy="1441161"/>
                </a:xfrm>
              </p:grpSpPr>
              <p:sp>
                <p:nvSpPr>
                  <p:cNvPr id="168" name="Rectangle 167">
                    <a:extLst>
                      <a:ext uri="{FF2B5EF4-FFF2-40B4-BE49-F238E27FC236}">
                        <a16:creationId xmlns:a16="http://schemas.microsoft.com/office/drawing/2014/main" id="{768927F0-13BC-4785-B2A7-A1BBB9B9DA06}"/>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36BE2489-9EEF-47E2-A452-CA1519982285}"/>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C36AA90C-1251-4F29-967A-BAD0076EC646}"/>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$ 2420</a:t>
                  </a:r>
                </a:p>
              </p:txBody>
            </p:sp>
            <p:grpSp>
              <p:nvGrpSpPr>
                <p:cNvPr id="98" name="Group 97">
                  <a:extLst>
                    <a:ext uri="{FF2B5EF4-FFF2-40B4-BE49-F238E27FC236}">
                      <a16:creationId xmlns:a16="http://schemas.microsoft.com/office/drawing/2014/main" id="{8FF85E66-6356-4788-82CA-4509A020E827}"/>
                    </a:ext>
                  </a:extLst>
                </p:cNvPr>
                <p:cNvGrpSpPr/>
                <p:nvPr/>
              </p:nvGrpSpPr>
              <p:grpSpPr>
                <a:xfrm>
                  <a:off x="1231735" y="2496793"/>
                  <a:ext cx="1759124" cy="1281428"/>
                  <a:chOff x="1231735" y="2496793"/>
                  <a:chExt cx="1759124" cy="1281428"/>
                </a:xfrm>
              </p:grpSpPr>
              <p:sp>
                <p:nvSpPr>
                  <p:cNvPr id="166" name="Rectangle 165">
                    <a:extLst>
                      <a:ext uri="{FF2B5EF4-FFF2-40B4-BE49-F238E27FC236}">
                        <a16:creationId xmlns:a16="http://schemas.microsoft.com/office/drawing/2014/main" id="{7B95BEE0-16C2-4AE2-AAD6-16994417804C}"/>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7" name="Rectangle 166">
                    <a:extLst>
                      <a:ext uri="{FF2B5EF4-FFF2-40B4-BE49-F238E27FC236}">
                        <a16:creationId xmlns:a16="http://schemas.microsoft.com/office/drawing/2014/main" id="{CFCEADC1-3F47-4F24-B8B4-5295670D4D8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9" name="Rectangle 128">
                  <a:extLst>
                    <a:ext uri="{FF2B5EF4-FFF2-40B4-BE49-F238E27FC236}">
                      <a16:creationId xmlns:a16="http://schemas.microsoft.com/office/drawing/2014/main" id="{51685A90-76EC-4519-83F8-CBF999779026}"/>
                    </a:ext>
                  </a:extLst>
                </p:cNvPr>
                <p:cNvSpPr/>
                <p:nvPr/>
              </p:nvSpPr>
              <p:spPr>
                <a:xfrm>
                  <a:off x="83559" y="2496793"/>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92" name="Group 91">
                <a:extLst>
                  <a:ext uri="{FF2B5EF4-FFF2-40B4-BE49-F238E27FC236}">
                    <a16:creationId xmlns:a16="http://schemas.microsoft.com/office/drawing/2014/main" id="{0C5B72C7-73CE-4E0E-A271-7B2C19317376}"/>
                  </a:ext>
                </a:extLst>
              </p:cNvPr>
              <p:cNvGrpSpPr/>
              <p:nvPr/>
            </p:nvGrpSpPr>
            <p:grpSpPr>
              <a:xfrm>
                <a:off x="1604587" y="2468584"/>
                <a:ext cx="2049441" cy="1256777"/>
                <a:chOff x="1604587" y="2468584"/>
                <a:chExt cx="2049441" cy="1256777"/>
              </a:xfrm>
            </p:grpSpPr>
            <p:sp>
              <p:nvSpPr>
                <p:cNvPr id="93" name="TextBox 92">
                  <a:extLst>
                    <a:ext uri="{FF2B5EF4-FFF2-40B4-BE49-F238E27FC236}">
                      <a16:creationId xmlns:a16="http://schemas.microsoft.com/office/drawing/2014/main" id="{B21E8DAE-DC0F-48F7-9D67-83BD4273A220}"/>
                    </a:ext>
                  </a:extLst>
                </p:cNvPr>
                <p:cNvSpPr txBox="1"/>
                <p:nvPr/>
              </p:nvSpPr>
              <p:spPr>
                <a:xfrm>
                  <a:off x="1796108" y="2468584"/>
                  <a:ext cx="1617751" cy="307777"/>
                </a:xfrm>
                <a:prstGeom prst="rect">
                  <a:avLst/>
                </a:prstGeom>
                <a:noFill/>
              </p:spPr>
              <p:txBody>
                <a:bodyPr wrap="none" rtlCol="0">
                  <a:spAutoFit/>
                </a:bodyPr>
                <a:lstStyle/>
                <a:p>
                  <a:pPr algn="ctr"/>
                  <a:r>
                    <a:rPr lang="de-DE" sz="1400" dirty="0"/>
                    <a:t>CHICKEN WINGS</a:t>
                  </a:r>
                  <a:endParaRPr lang="en-US" sz="1400" dirty="0"/>
                </a:p>
              </p:txBody>
            </p:sp>
            <p:sp>
              <p:nvSpPr>
                <p:cNvPr id="94" name="TextBox 93">
                  <a:extLst>
                    <a:ext uri="{FF2B5EF4-FFF2-40B4-BE49-F238E27FC236}">
                      <a16:creationId xmlns:a16="http://schemas.microsoft.com/office/drawing/2014/main" id="{AD48FB9E-FC68-4E98-B4D6-0374BF9686C9}"/>
                    </a:ext>
                  </a:extLst>
                </p:cNvPr>
                <p:cNvSpPr txBox="1"/>
                <p:nvPr/>
              </p:nvSpPr>
              <p:spPr>
                <a:xfrm>
                  <a:off x="1604587" y="2894364"/>
                  <a:ext cx="2049441" cy="830997"/>
                </a:xfrm>
                <a:prstGeom prst="rect">
                  <a:avLst/>
                </a:prstGeom>
                <a:noFill/>
              </p:spPr>
              <p:txBody>
                <a:bodyPr wrap="square" rtlCol="0">
                  <a:spAutoFit/>
                </a:bodyPr>
                <a:lstStyle/>
                <a:p>
                  <a:pPr algn="ctr"/>
                  <a:r>
                    <a:rPr lang="en-US" sz="800" b="1" dirty="0"/>
                    <a:t>-Moisture les then 3%</a:t>
                  </a:r>
                </a:p>
                <a:p>
                  <a:pPr algn="ctr"/>
                  <a:r>
                    <a:rPr lang="en-US" sz="800" b="1" dirty="0"/>
                    <a:t>- No yellow skin</a:t>
                  </a:r>
                </a:p>
                <a:p>
                  <a:pPr algn="ctr"/>
                  <a:r>
                    <a:rPr lang="en-US" sz="800" b="1" dirty="0"/>
                    <a:t>-No </a:t>
                  </a:r>
                  <a:r>
                    <a:rPr lang="en-US" sz="800" b="1" dirty="0" err="1"/>
                    <a:t>badsmell</a:t>
                  </a:r>
                  <a:endParaRPr lang="en-US" sz="800" b="1" dirty="0"/>
                </a:p>
                <a:p>
                  <a:pPr algn="ctr"/>
                  <a:r>
                    <a:rPr lang="en-US" sz="800" b="1" dirty="0"/>
                    <a:t>-Washed &amp; cleaned</a:t>
                  </a:r>
                </a:p>
                <a:p>
                  <a:pPr algn="ctr"/>
                  <a:r>
                    <a:rPr lang="en-US" sz="800" b="1" dirty="0"/>
                    <a:t>-No blood /no bruise</a:t>
                  </a:r>
                </a:p>
                <a:p>
                  <a:pPr algn="ctr"/>
                  <a:r>
                    <a:rPr lang="en-US" sz="800" b="1" dirty="0"/>
                    <a:t>-No black spots</a:t>
                  </a:r>
                </a:p>
              </p:txBody>
            </p:sp>
          </p:grpSp>
        </p:grpSp>
        <p:sp>
          <p:nvSpPr>
            <p:cNvPr id="90" name="TextBox 89">
              <a:extLst>
                <a:ext uri="{FF2B5EF4-FFF2-40B4-BE49-F238E27FC236}">
                  <a16:creationId xmlns:a16="http://schemas.microsoft.com/office/drawing/2014/main" id="{28AD7CAD-D09D-4FD2-832F-2CA95BA48563}"/>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grpSp>
        <p:nvGrpSpPr>
          <p:cNvPr id="170" name="Group 169">
            <a:extLst>
              <a:ext uri="{FF2B5EF4-FFF2-40B4-BE49-F238E27FC236}">
                <a16:creationId xmlns:a16="http://schemas.microsoft.com/office/drawing/2014/main" id="{F4912F2C-0371-4218-B889-0D02E7BA8904}"/>
              </a:ext>
            </a:extLst>
          </p:cNvPr>
          <p:cNvGrpSpPr/>
          <p:nvPr/>
        </p:nvGrpSpPr>
        <p:grpSpPr>
          <a:xfrm>
            <a:off x="544669" y="4239006"/>
            <a:ext cx="4874024" cy="1866389"/>
            <a:chOff x="544669" y="2305386"/>
            <a:chExt cx="4874024" cy="1866389"/>
          </a:xfrm>
        </p:grpSpPr>
        <p:grpSp>
          <p:nvGrpSpPr>
            <p:cNvPr id="171" name="Group 170">
              <a:extLst>
                <a:ext uri="{FF2B5EF4-FFF2-40B4-BE49-F238E27FC236}">
                  <a16:creationId xmlns:a16="http://schemas.microsoft.com/office/drawing/2014/main" id="{D7A74A46-0F42-445B-B8BD-7D319A1C5AB4}"/>
                </a:ext>
              </a:extLst>
            </p:cNvPr>
            <p:cNvGrpSpPr/>
            <p:nvPr/>
          </p:nvGrpSpPr>
          <p:grpSpPr>
            <a:xfrm>
              <a:off x="602701" y="2305386"/>
              <a:ext cx="4815992" cy="1437804"/>
              <a:chOff x="602701" y="2305386"/>
              <a:chExt cx="4815992" cy="1437804"/>
            </a:xfrm>
          </p:grpSpPr>
          <p:grpSp>
            <p:nvGrpSpPr>
              <p:cNvPr id="173" name="Group 172">
                <a:extLst>
                  <a:ext uri="{FF2B5EF4-FFF2-40B4-BE49-F238E27FC236}">
                    <a16:creationId xmlns:a16="http://schemas.microsoft.com/office/drawing/2014/main" id="{B7E2B5F0-D93D-424A-9000-B43CFAFB18DB}"/>
                  </a:ext>
                </a:extLst>
              </p:cNvPr>
              <p:cNvGrpSpPr/>
              <p:nvPr/>
            </p:nvGrpSpPr>
            <p:grpSpPr>
              <a:xfrm>
                <a:off x="602701" y="2305386"/>
                <a:ext cx="4815992" cy="1391794"/>
                <a:chOff x="83559" y="2400020"/>
                <a:chExt cx="4815992" cy="1391794"/>
              </a:xfrm>
            </p:grpSpPr>
            <p:sp>
              <p:nvSpPr>
                <p:cNvPr id="177" name="TextBox 176">
                  <a:extLst>
                    <a:ext uri="{FF2B5EF4-FFF2-40B4-BE49-F238E27FC236}">
                      <a16:creationId xmlns:a16="http://schemas.microsoft.com/office/drawing/2014/main" id="{B58DCF47-B4DC-4C80-A1AA-235ABDD61131}"/>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78" name="Group 177">
                  <a:extLst>
                    <a:ext uri="{FF2B5EF4-FFF2-40B4-BE49-F238E27FC236}">
                      <a16:creationId xmlns:a16="http://schemas.microsoft.com/office/drawing/2014/main" id="{99CA5ADB-C7AE-4224-B5CA-1160AC5CA4F8}"/>
                    </a:ext>
                  </a:extLst>
                </p:cNvPr>
                <p:cNvGrpSpPr/>
                <p:nvPr/>
              </p:nvGrpSpPr>
              <p:grpSpPr>
                <a:xfrm>
                  <a:off x="3030711" y="2492627"/>
                  <a:ext cx="1868840" cy="1285595"/>
                  <a:chOff x="3374795" y="2040325"/>
                  <a:chExt cx="2858365" cy="1441161"/>
                </a:xfrm>
              </p:grpSpPr>
              <p:sp>
                <p:nvSpPr>
                  <p:cNvPr id="184" name="Rectangle 183">
                    <a:extLst>
                      <a:ext uri="{FF2B5EF4-FFF2-40B4-BE49-F238E27FC236}">
                        <a16:creationId xmlns:a16="http://schemas.microsoft.com/office/drawing/2014/main" id="{4FA33D0E-A8B8-4858-922D-CAE2E91449C0}"/>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a:extLst>
                      <a:ext uri="{FF2B5EF4-FFF2-40B4-BE49-F238E27FC236}">
                        <a16:creationId xmlns:a16="http://schemas.microsoft.com/office/drawing/2014/main" id="{A12F048D-B666-45F4-8F17-AA8C8F5E746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79" name="TextBox 178">
                  <a:extLst>
                    <a:ext uri="{FF2B5EF4-FFF2-40B4-BE49-F238E27FC236}">
                      <a16:creationId xmlns:a16="http://schemas.microsoft.com/office/drawing/2014/main" id="{CBF30BBB-FD2C-4058-B0A6-59A059B6F37C}"/>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$ 2700</a:t>
                  </a:r>
                </a:p>
              </p:txBody>
            </p:sp>
            <p:grpSp>
              <p:nvGrpSpPr>
                <p:cNvPr id="180" name="Group 179">
                  <a:extLst>
                    <a:ext uri="{FF2B5EF4-FFF2-40B4-BE49-F238E27FC236}">
                      <a16:creationId xmlns:a16="http://schemas.microsoft.com/office/drawing/2014/main" id="{0A3A4D69-DC7F-42CC-BABA-4727A6899BF7}"/>
                    </a:ext>
                  </a:extLst>
                </p:cNvPr>
                <p:cNvGrpSpPr/>
                <p:nvPr/>
              </p:nvGrpSpPr>
              <p:grpSpPr>
                <a:xfrm>
                  <a:off x="1231735" y="2496793"/>
                  <a:ext cx="1759124" cy="1281428"/>
                  <a:chOff x="1231735" y="2496793"/>
                  <a:chExt cx="1759124" cy="1281428"/>
                </a:xfrm>
              </p:grpSpPr>
              <p:sp>
                <p:nvSpPr>
                  <p:cNvPr id="182" name="Rectangle 181">
                    <a:extLst>
                      <a:ext uri="{FF2B5EF4-FFF2-40B4-BE49-F238E27FC236}">
                        <a16:creationId xmlns:a16="http://schemas.microsoft.com/office/drawing/2014/main" id="{A0EA64ED-B764-470E-8767-59AED335FE3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3" name="Rectangle 182">
                    <a:extLst>
                      <a:ext uri="{FF2B5EF4-FFF2-40B4-BE49-F238E27FC236}">
                        <a16:creationId xmlns:a16="http://schemas.microsoft.com/office/drawing/2014/main" id="{96827333-332B-4120-87BB-2048DB875712}"/>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81" name="Rectangle 180">
                  <a:extLst>
                    <a:ext uri="{FF2B5EF4-FFF2-40B4-BE49-F238E27FC236}">
                      <a16:creationId xmlns:a16="http://schemas.microsoft.com/office/drawing/2014/main" id="{FFBD0722-BFC8-4CDE-8C51-9B52D8693F5C}"/>
                    </a:ext>
                  </a:extLst>
                </p:cNvPr>
                <p:cNvSpPr/>
                <p:nvPr/>
              </p:nvSpPr>
              <p:spPr>
                <a:xfrm>
                  <a:off x="83559" y="2496793"/>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74" name="Group 173">
                <a:extLst>
                  <a:ext uri="{FF2B5EF4-FFF2-40B4-BE49-F238E27FC236}">
                    <a16:creationId xmlns:a16="http://schemas.microsoft.com/office/drawing/2014/main" id="{0C483C95-551A-45B3-BD4D-563FD75CAD3E}"/>
                  </a:ext>
                </a:extLst>
              </p:cNvPr>
              <p:cNvGrpSpPr/>
              <p:nvPr/>
            </p:nvGrpSpPr>
            <p:grpSpPr>
              <a:xfrm>
                <a:off x="1592679" y="2364138"/>
                <a:ext cx="2046801" cy="1379052"/>
                <a:chOff x="1592679" y="2364138"/>
                <a:chExt cx="2046801" cy="1379052"/>
              </a:xfrm>
            </p:grpSpPr>
            <p:sp>
              <p:nvSpPr>
                <p:cNvPr id="175" name="TextBox 174">
                  <a:extLst>
                    <a:ext uri="{FF2B5EF4-FFF2-40B4-BE49-F238E27FC236}">
                      <a16:creationId xmlns:a16="http://schemas.microsoft.com/office/drawing/2014/main" id="{1D538CD1-79D6-4385-AF95-A4916E9D3C43}"/>
                    </a:ext>
                  </a:extLst>
                </p:cNvPr>
                <p:cNvSpPr txBox="1"/>
                <p:nvPr/>
              </p:nvSpPr>
              <p:spPr>
                <a:xfrm>
                  <a:off x="1672617" y="2364138"/>
                  <a:ext cx="1954382" cy="523220"/>
                </a:xfrm>
                <a:prstGeom prst="rect">
                  <a:avLst/>
                </a:prstGeom>
                <a:noFill/>
              </p:spPr>
              <p:txBody>
                <a:bodyPr wrap="none" rtlCol="0">
                  <a:spAutoFit/>
                </a:bodyPr>
                <a:lstStyle/>
                <a:p>
                  <a:pPr algn="ctr"/>
                  <a:r>
                    <a:rPr lang="de-DE" sz="1400" dirty="0"/>
                    <a:t>MID JOINT CHICKEN </a:t>
                  </a:r>
                </a:p>
                <a:p>
                  <a:pPr algn="ctr"/>
                  <a:r>
                    <a:rPr lang="de-DE" sz="1400" dirty="0"/>
                    <a:t>WINGS</a:t>
                  </a:r>
                  <a:endParaRPr lang="en-US" sz="1400" dirty="0"/>
                </a:p>
              </p:txBody>
            </p:sp>
            <p:sp>
              <p:nvSpPr>
                <p:cNvPr id="176" name="TextBox 175">
                  <a:extLst>
                    <a:ext uri="{FF2B5EF4-FFF2-40B4-BE49-F238E27FC236}">
                      <a16:creationId xmlns:a16="http://schemas.microsoft.com/office/drawing/2014/main" id="{412E09C6-7267-48FD-ABC8-551909BD12E9}"/>
                    </a:ext>
                  </a:extLst>
                </p:cNvPr>
                <p:cNvSpPr txBox="1"/>
                <p:nvPr/>
              </p:nvSpPr>
              <p:spPr>
                <a:xfrm>
                  <a:off x="1592679" y="2912193"/>
                  <a:ext cx="2046801" cy="830997"/>
                </a:xfrm>
                <a:prstGeom prst="rect">
                  <a:avLst/>
                </a:prstGeom>
                <a:noFill/>
              </p:spPr>
              <p:txBody>
                <a:bodyPr wrap="square" rtlCol="0">
                  <a:spAutoFit/>
                </a:bodyPr>
                <a:lstStyle/>
                <a:p>
                  <a:pPr algn="ctr"/>
                  <a:r>
                    <a:rPr lang="en-US" sz="800" b="1" dirty="0"/>
                    <a:t>-Moisture les then 3%</a:t>
                  </a:r>
                </a:p>
                <a:p>
                  <a:pPr algn="ctr"/>
                  <a:r>
                    <a:rPr lang="en-US" sz="800" b="1" dirty="0"/>
                    <a:t>- No yellow skin</a:t>
                  </a:r>
                </a:p>
                <a:p>
                  <a:pPr algn="ctr"/>
                  <a:r>
                    <a:rPr lang="en-US" sz="800" b="1" dirty="0"/>
                    <a:t>-No </a:t>
                  </a:r>
                  <a:r>
                    <a:rPr lang="en-US" sz="800" b="1" dirty="0" err="1"/>
                    <a:t>badsmell</a:t>
                  </a:r>
                  <a:endParaRPr lang="en-US" sz="800" b="1" dirty="0"/>
                </a:p>
                <a:p>
                  <a:pPr algn="ctr"/>
                  <a:r>
                    <a:rPr lang="en-US" sz="800" b="1" dirty="0"/>
                    <a:t>-Washed &amp; cleaned</a:t>
                  </a:r>
                </a:p>
                <a:p>
                  <a:pPr algn="ctr"/>
                  <a:r>
                    <a:rPr lang="en-US" sz="800" b="1" dirty="0"/>
                    <a:t>-No blood /no bruise</a:t>
                  </a:r>
                </a:p>
                <a:p>
                  <a:pPr algn="ctr"/>
                  <a:r>
                    <a:rPr lang="en-US" sz="800" b="1" dirty="0"/>
                    <a:t>-No black spots</a:t>
                  </a:r>
                </a:p>
              </p:txBody>
            </p:sp>
          </p:grpSp>
        </p:grpSp>
        <p:sp>
          <p:nvSpPr>
            <p:cNvPr id="172" name="TextBox 171">
              <a:extLst>
                <a:ext uri="{FF2B5EF4-FFF2-40B4-BE49-F238E27FC236}">
                  <a16:creationId xmlns:a16="http://schemas.microsoft.com/office/drawing/2014/main" id="{252728D7-7E24-435B-80B9-2ED508916DB0}"/>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grpSp>
        <p:nvGrpSpPr>
          <p:cNvPr id="186" name="Group 185">
            <a:extLst>
              <a:ext uri="{FF2B5EF4-FFF2-40B4-BE49-F238E27FC236}">
                <a16:creationId xmlns:a16="http://schemas.microsoft.com/office/drawing/2014/main" id="{A6966A67-C8D9-440D-B68A-8F12A9DC828B}"/>
              </a:ext>
            </a:extLst>
          </p:cNvPr>
          <p:cNvGrpSpPr/>
          <p:nvPr/>
        </p:nvGrpSpPr>
        <p:grpSpPr>
          <a:xfrm>
            <a:off x="6371404" y="4196150"/>
            <a:ext cx="4874024" cy="1866389"/>
            <a:chOff x="544669" y="2305386"/>
            <a:chExt cx="4874024" cy="1866389"/>
          </a:xfrm>
        </p:grpSpPr>
        <p:grpSp>
          <p:nvGrpSpPr>
            <p:cNvPr id="187" name="Group 186">
              <a:extLst>
                <a:ext uri="{FF2B5EF4-FFF2-40B4-BE49-F238E27FC236}">
                  <a16:creationId xmlns:a16="http://schemas.microsoft.com/office/drawing/2014/main" id="{220DF6A2-17FE-4643-82DA-DAC422207E38}"/>
                </a:ext>
              </a:extLst>
            </p:cNvPr>
            <p:cNvGrpSpPr/>
            <p:nvPr/>
          </p:nvGrpSpPr>
          <p:grpSpPr>
            <a:xfrm>
              <a:off x="602701" y="2305386"/>
              <a:ext cx="4815992" cy="1423792"/>
              <a:chOff x="602701" y="2305386"/>
              <a:chExt cx="4815992" cy="1423792"/>
            </a:xfrm>
          </p:grpSpPr>
          <p:grpSp>
            <p:nvGrpSpPr>
              <p:cNvPr id="189" name="Group 188">
                <a:extLst>
                  <a:ext uri="{FF2B5EF4-FFF2-40B4-BE49-F238E27FC236}">
                    <a16:creationId xmlns:a16="http://schemas.microsoft.com/office/drawing/2014/main" id="{30AD2012-ECE4-431F-982E-38A97015A2C9}"/>
                  </a:ext>
                </a:extLst>
              </p:cNvPr>
              <p:cNvGrpSpPr/>
              <p:nvPr/>
            </p:nvGrpSpPr>
            <p:grpSpPr>
              <a:xfrm>
                <a:off x="602701" y="2305386"/>
                <a:ext cx="4815992" cy="1391794"/>
                <a:chOff x="83559" y="2400020"/>
                <a:chExt cx="4815992" cy="1391794"/>
              </a:xfrm>
            </p:grpSpPr>
            <p:sp>
              <p:nvSpPr>
                <p:cNvPr id="193" name="TextBox 192">
                  <a:extLst>
                    <a:ext uri="{FF2B5EF4-FFF2-40B4-BE49-F238E27FC236}">
                      <a16:creationId xmlns:a16="http://schemas.microsoft.com/office/drawing/2014/main" id="{FEAF1D1D-5918-41AB-B21A-9C6106FC7597}"/>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94" name="Group 193">
                  <a:extLst>
                    <a:ext uri="{FF2B5EF4-FFF2-40B4-BE49-F238E27FC236}">
                      <a16:creationId xmlns:a16="http://schemas.microsoft.com/office/drawing/2014/main" id="{983B31FF-EEE8-4FB9-B9A4-5EC75F25DC19}"/>
                    </a:ext>
                  </a:extLst>
                </p:cNvPr>
                <p:cNvGrpSpPr/>
                <p:nvPr/>
              </p:nvGrpSpPr>
              <p:grpSpPr>
                <a:xfrm>
                  <a:off x="3030711" y="2492627"/>
                  <a:ext cx="1868840" cy="1285595"/>
                  <a:chOff x="3374795" y="2040325"/>
                  <a:chExt cx="2858365" cy="1441161"/>
                </a:xfrm>
              </p:grpSpPr>
              <p:sp>
                <p:nvSpPr>
                  <p:cNvPr id="200" name="Rectangle 199">
                    <a:extLst>
                      <a:ext uri="{FF2B5EF4-FFF2-40B4-BE49-F238E27FC236}">
                        <a16:creationId xmlns:a16="http://schemas.microsoft.com/office/drawing/2014/main" id="{5E627CD4-338E-488A-ADBE-75C6E1C8DA19}"/>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a:extLst>
                      <a:ext uri="{FF2B5EF4-FFF2-40B4-BE49-F238E27FC236}">
                        <a16:creationId xmlns:a16="http://schemas.microsoft.com/office/drawing/2014/main" id="{4AEFDB79-1193-4B6E-A7F8-C58800463687}"/>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95" name="TextBox 194">
                  <a:extLst>
                    <a:ext uri="{FF2B5EF4-FFF2-40B4-BE49-F238E27FC236}">
                      <a16:creationId xmlns:a16="http://schemas.microsoft.com/office/drawing/2014/main" id="{7EBF8464-A212-4895-8322-E6A1E1869A6C}"/>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$ 1620</a:t>
                  </a:r>
                </a:p>
              </p:txBody>
            </p:sp>
            <p:grpSp>
              <p:nvGrpSpPr>
                <p:cNvPr id="196" name="Group 195">
                  <a:extLst>
                    <a:ext uri="{FF2B5EF4-FFF2-40B4-BE49-F238E27FC236}">
                      <a16:creationId xmlns:a16="http://schemas.microsoft.com/office/drawing/2014/main" id="{CDD2F737-8863-485D-AAA0-5B3B74120D53}"/>
                    </a:ext>
                  </a:extLst>
                </p:cNvPr>
                <p:cNvGrpSpPr/>
                <p:nvPr/>
              </p:nvGrpSpPr>
              <p:grpSpPr>
                <a:xfrm>
                  <a:off x="1231735" y="2496793"/>
                  <a:ext cx="1759124" cy="1281428"/>
                  <a:chOff x="1231735" y="2496793"/>
                  <a:chExt cx="1759124" cy="1281428"/>
                </a:xfrm>
              </p:grpSpPr>
              <p:sp>
                <p:nvSpPr>
                  <p:cNvPr id="198" name="Rectangle 197">
                    <a:extLst>
                      <a:ext uri="{FF2B5EF4-FFF2-40B4-BE49-F238E27FC236}">
                        <a16:creationId xmlns:a16="http://schemas.microsoft.com/office/drawing/2014/main" id="{6D324055-ABA5-4C09-AA5F-0EDDFD9D19F7}"/>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99" name="Rectangle 198">
                    <a:extLst>
                      <a:ext uri="{FF2B5EF4-FFF2-40B4-BE49-F238E27FC236}">
                        <a16:creationId xmlns:a16="http://schemas.microsoft.com/office/drawing/2014/main" id="{37371C50-71FB-4B54-8686-756FD234ACBB}"/>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97" name="Rectangle 196">
                  <a:extLst>
                    <a:ext uri="{FF2B5EF4-FFF2-40B4-BE49-F238E27FC236}">
                      <a16:creationId xmlns:a16="http://schemas.microsoft.com/office/drawing/2014/main" id="{31FD67A8-6072-4E89-9597-3E88230F458F}"/>
                    </a:ext>
                  </a:extLst>
                </p:cNvPr>
                <p:cNvSpPr/>
                <p:nvPr/>
              </p:nvSpPr>
              <p:spPr>
                <a:xfrm>
                  <a:off x="83559" y="2496793"/>
                  <a:ext cx="1106062" cy="1295021"/>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90" name="Group 189">
                <a:extLst>
                  <a:ext uri="{FF2B5EF4-FFF2-40B4-BE49-F238E27FC236}">
                    <a16:creationId xmlns:a16="http://schemas.microsoft.com/office/drawing/2014/main" id="{26DC88B8-664C-4FAC-8607-3220D1695E6A}"/>
                  </a:ext>
                </a:extLst>
              </p:cNvPr>
              <p:cNvGrpSpPr/>
              <p:nvPr/>
            </p:nvGrpSpPr>
            <p:grpSpPr>
              <a:xfrm>
                <a:off x="1579476" y="2477152"/>
                <a:ext cx="2074552" cy="1252026"/>
                <a:chOff x="1579476" y="2477152"/>
                <a:chExt cx="2074552" cy="1252026"/>
              </a:xfrm>
            </p:grpSpPr>
            <p:sp>
              <p:nvSpPr>
                <p:cNvPr id="191" name="TextBox 190">
                  <a:extLst>
                    <a:ext uri="{FF2B5EF4-FFF2-40B4-BE49-F238E27FC236}">
                      <a16:creationId xmlns:a16="http://schemas.microsoft.com/office/drawing/2014/main" id="{F520E9C3-5DCD-4A83-99B8-5D1367A73B3D}"/>
                    </a:ext>
                  </a:extLst>
                </p:cNvPr>
                <p:cNvSpPr txBox="1"/>
                <p:nvPr/>
              </p:nvSpPr>
              <p:spPr>
                <a:xfrm>
                  <a:off x="1704736" y="2477152"/>
                  <a:ext cx="1800494" cy="307777"/>
                </a:xfrm>
                <a:prstGeom prst="rect">
                  <a:avLst/>
                </a:prstGeom>
                <a:noFill/>
              </p:spPr>
              <p:txBody>
                <a:bodyPr wrap="none" rtlCol="0">
                  <a:spAutoFit/>
                </a:bodyPr>
                <a:lstStyle/>
                <a:p>
                  <a:pPr algn="ctr"/>
                  <a:r>
                    <a:rPr lang="de-DE" sz="1400" dirty="0"/>
                    <a:t>CHICKEN WING TIP</a:t>
                  </a:r>
                  <a:endParaRPr lang="en-US" sz="1400" dirty="0"/>
                </a:p>
              </p:txBody>
            </p:sp>
            <p:sp>
              <p:nvSpPr>
                <p:cNvPr id="192" name="TextBox 191">
                  <a:extLst>
                    <a:ext uri="{FF2B5EF4-FFF2-40B4-BE49-F238E27FC236}">
                      <a16:creationId xmlns:a16="http://schemas.microsoft.com/office/drawing/2014/main" id="{6BBCC6BD-7AB7-44D2-A9A9-FC3CEF763467}"/>
                    </a:ext>
                  </a:extLst>
                </p:cNvPr>
                <p:cNvSpPr txBox="1"/>
                <p:nvPr/>
              </p:nvSpPr>
              <p:spPr>
                <a:xfrm>
                  <a:off x="1579476" y="2898181"/>
                  <a:ext cx="2074552" cy="830997"/>
                </a:xfrm>
                <a:prstGeom prst="rect">
                  <a:avLst/>
                </a:prstGeom>
                <a:noFill/>
              </p:spPr>
              <p:txBody>
                <a:bodyPr wrap="square" rtlCol="0">
                  <a:spAutoFit/>
                </a:bodyPr>
                <a:lstStyle/>
                <a:p>
                  <a:pPr algn="ctr"/>
                  <a:r>
                    <a:rPr lang="en-US" sz="800" b="1" dirty="0"/>
                    <a:t>-Moisture les then 3%</a:t>
                  </a:r>
                </a:p>
                <a:p>
                  <a:pPr algn="ctr"/>
                  <a:r>
                    <a:rPr lang="en-US" sz="800" b="1" dirty="0"/>
                    <a:t>- No yellow skin</a:t>
                  </a:r>
                </a:p>
                <a:p>
                  <a:pPr algn="ctr"/>
                  <a:r>
                    <a:rPr lang="en-US" sz="800" b="1" dirty="0"/>
                    <a:t>-No </a:t>
                  </a:r>
                  <a:r>
                    <a:rPr lang="en-US" sz="800" b="1" dirty="0" err="1"/>
                    <a:t>badsmell</a:t>
                  </a:r>
                  <a:endParaRPr lang="en-US" sz="800" b="1" dirty="0"/>
                </a:p>
                <a:p>
                  <a:pPr algn="ctr"/>
                  <a:r>
                    <a:rPr lang="en-US" sz="800" b="1" dirty="0"/>
                    <a:t>-Washed &amp; cleaned</a:t>
                  </a:r>
                </a:p>
                <a:p>
                  <a:pPr algn="ctr"/>
                  <a:r>
                    <a:rPr lang="en-US" sz="800" b="1" dirty="0"/>
                    <a:t>-No blood /no bruise</a:t>
                  </a:r>
                </a:p>
                <a:p>
                  <a:pPr algn="ctr"/>
                  <a:r>
                    <a:rPr lang="en-US" sz="800" b="1" dirty="0"/>
                    <a:t>-No black spots</a:t>
                  </a:r>
                </a:p>
              </p:txBody>
            </p:sp>
          </p:grpSp>
        </p:grpSp>
        <p:sp>
          <p:nvSpPr>
            <p:cNvPr id="188" name="TextBox 187">
              <a:extLst>
                <a:ext uri="{FF2B5EF4-FFF2-40B4-BE49-F238E27FC236}">
                  <a16:creationId xmlns:a16="http://schemas.microsoft.com/office/drawing/2014/main" id="{3D06555B-FAE7-4F2E-8620-244CBF7DCFAF}"/>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spTree>
    <p:extLst>
      <p:ext uri="{BB962C8B-B14F-4D97-AF65-F5344CB8AC3E}">
        <p14:creationId xmlns:p14="http://schemas.microsoft.com/office/powerpoint/2010/main" val="408095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CHICKEN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45-110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9" y="2305386"/>
            <a:ext cx="4874024" cy="1866389"/>
            <a:chOff x="544669" y="2305386"/>
            <a:chExt cx="4874024" cy="1866389"/>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421178"/>
              <a:chOff x="602701" y="2305386"/>
              <a:chExt cx="4815992" cy="1421178"/>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$ 1740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468584"/>
                <a:ext cx="1941918" cy="1257980"/>
                <a:chOff x="1658349" y="2468584"/>
                <a:chExt cx="1941918" cy="1257980"/>
              </a:xfrm>
            </p:grpSpPr>
            <p:sp>
              <p:nvSpPr>
                <p:cNvPr id="99" name="TextBox 98">
                  <a:extLst>
                    <a:ext uri="{FF2B5EF4-FFF2-40B4-BE49-F238E27FC236}">
                      <a16:creationId xmlns:a16="http://schemas.microsoft.com/office/drawing/2014/main" id="{09B7A9F7-2EE3-4AFA-9E8C-C17568615472}"/>
                    </a:ext>
                  </a:extLst>
                </p:cNvPr>
                <p:cNvSpPr txBox="1"/>
                <p:nvPr/>
              </p:nvSpPr>
              <p:spPr>
                <a:xfrm>
                  <a:off x="1852213" y="2468584"/>
                  <a:ext cx="1505540" cy="307777"/>
                </a:xfrm>
                <a:prstGeom prst="rect">
                  <a:avLst/>
                </a:prstGeom>
                <a:noFill/>
              </p:spPr>
              <p:txBody>
                <a:bodyPr wrap="none" rtlCol="0">
                  <a:spAutoFit/>
                </a:bodyPr>
                <a:lstStyle/>
                <a:p>
                  <a:pPr algn="ctr"/>
                  <a:r>
                    <a:rPr lang="de-DE" sz="1400" dirty="0"/>
                    <a:t>CHICKEN NECK</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895567"/>
                  <a:ext cx="1941918" cy="830997"/>
                </a:xfrm>
                <a:prstGeom prst="rect">
                  <a:avLst/>
                </a:prstGeom>
                <a:noFill/>
              </p:spPr>
              <p:txBody>
                <a:bodyPr wrap="square" rtlCol="0">
                  <a:spAutoFit/>
                </a:bodyPr>
                <a:lstStyle/>
                <a:p>
                  <a:pPr algn="ctr"/>
                  <a:r>
                    <a:rPr lang="en-US" sz="800" b="1" dirty="0"/>
                    <a:t>-Moisture les then 3%</a:t>
                  </a:r>
                </a:p>
                <a:p>
                  <a:pPr algn="ctr"/>
                  <a:r>
                    <a:rPr lang="en-US" sz="800" b="1" dirty="0"/>
                    <a:t>- No yellow skin</a:t>
                  </a:r>
                </a:p>
                <a:p>
                  <a:pPr algn="ctr"/>
                  <a:r>
                    <a:rPr lang="en-US" sz="800" b="1" dirty="0"/>
                    <a:t>-No </a:t>
                  </a:r>
                  <a:r>
                    <a:rPr lang="en-US" sz="800" b="1" dirty="0" err="1"/>
                    <a:t>badsmell</a:t>
                  </a:r>
                  <a:endParaRPr lang="en-US" sz="800" b="1" dirty="0"/>
                </a:p>
                <a:p>
                  <a:pPr algn="ctr"/>
                  <a:r>
                    <a:rPr lang="en-US" sz="800" b="1" dirty="0"/>
                    <a:t>-Washed &amp; cleaned</a:t>
                  </a:r>
                </a:p>
                <a:p>
                  <a:pPr algn="ctr"/>
                  <a:r>
                    <a:rPr lang="en-US" sz="800" b="1" dirty="0"/>
                    <a:t>-No blood /no bruise</a:t>
                  </a:r>
                </a:p>
                <a:p>
                  <a:pPr algn="ctr"/>
                  <a:r>
                    <a:rPr lang="en-US" sz="800" b="1" dirty="0"/>
                    <a:t>-No black spots</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401578EB-5F39-441B-9FF8-09CAFE82526C}"/>
              </a:ext>
            </a:extLst>
          </p:cNvPr>
          <p:cNvGrpSpPr/>
          <p:nvPr/>
        </p:nvGrpSpPr>
        <p:grpSpPr>
          <a:xfrm>
            <a:off x="6371404" y="2262530"/>
            <a:ext cx="4874024" cy="1866389"/>
            <a:chOff x="544669" y="2305386"/>
            <a:chExt cx="4874024" cy="1866389"/>
          </a:xfrm>
        </p:grpSpPr>
        <p:grpSp>
          <p:nvGrpSpPr>
            <p:cNvPr id="89" name="Group 88">
              <a:extLst>
                <a:ext uri="{FF2B5EF4-FFF2-40B4-BE49-F238E27FC236}">
                  <a16:creationId xmlns:a16="http://schemas.microsoft.com/office/drawing/2014/main" id="{DBAC111C-5D68-4742-A0B2-A5E799AAF299}"/>
                </a:ext>
              </a:extLst>
            </p:cNvPr>
            <p:cNvGrpSpPr/>
            <p:nvPr/>
          </p:nvGrpSpPr>
          <p:grpSpPr>
            <a:xfrm>
              <a:off x="602701" y="2305386"/>
              <a:ext cx="4815992" cy="1419975"/>
              <a:chOff x="602701" y="2305386"/>
              <a:chExt cx="4815992" cy="1419975"/>
            </a:xfrm>
          </p:grpSpPr>
          <p:grpSp>
            <p:nvGrpSpPr>
              <p:cNvPr id="91" name="Group 90">
                <a:extLst>
                  <a:ext uri="{FF2B5EF4-FFF2-40B4-BE49-F238E27FC236}">
                    <a16:creationId xmlns:a16="http://schemas.microsoft.com/office/drawing/2014/main" id="{6ECCAEFD-D7F2-47CC-8961-7E21A758EA94}"/>
                  </a:ext>
                </a:extLst>
              </p:cNvPr>
              <p:cNvGrpSpPr/>
              <p:nvPr/>
            </p:nvGrpSpPr>
            <p:grpSpPr>
              <a:xfrm>
                <a:off x="602701" y="2305386"/>
                <a:ext cx="4815992" cy="1391794"/>
                <a:chOff x="83559" y="2400020"/>
                <a:chExt cx="4815992" cy="1391794"/>
              </a:xfrm>
            </p:grpSpPr>
            <p:sp>
              <p:nvSpPr>
                <p:cNvPr id="95" name="TextBox 94">
                  <a:extLst>
                    <a:ext uri="{FF2B5EF4-FFF2-40B4-BE49-F238E27FC236}">
                      <a16:creationId xmlns:a16="http://schemas.microsoft.com/office/drawing/2014/main" id="{B6136616-7E65-4FBB-9316-3965D14C52B9}"/>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96" name="Group 95">
                  <a:extLst>
                    <a:ext uri="{FF2B5EF4-FFF2-40B4-BE49-F238E27FC236}">
                      <a16:creationId xmlns:a16="http://schemas.microsoft.com/office/drawing/2014/main" id="{06653EB1-61A5-41B0-9909-1614DC0C1096}"/>
                    </a:ext>
                  </a:extLst>
                </p:cNvPr>
                <p:cNvGrpSpPr/>
                <p:nvPr/>
              </p:nvGrpSpPr>
              <p:grpSpPr>
                <a:xfrm>
                  <a:off x="3030711" y="2492627"/>
                  <a:ext cx="1868840" cy="1285595"/>
                  <a:chOff x="3374795" y="2040325"/>
                  <a:chExt cx="2858365" cy="1441161"/>
                </a:xfrm>
              </p:grpSpPr>
              <p:sp>
                <p:nvSpPr>
                  <p:cNvPr id="168" name="Rectangle 167">
                    <a:extLst>
                      <a:ext uri="{FF2B5EF4-FFF2-40B4-BE49-F238E27FC236}">
                        <a16:creationId xmlns:a16="http://schemas.microsoft.com/office/drawing/2014/main" id="{768927F0-13BC-4785-B2A7-A1BBB9B9DA06}"/>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36BE2489-9EEF-47E2-A452-CA1519982285}"/>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C36AA90C-1251-4F29-967A-BAD0076EC646}"/>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$ 1740</a:t>
                  </a:r>
                </a:p>
              </p:txBody>
            </p:sp>
            <p:grpSp>
              <p:nvGrpSpPr>
                <p:cNvPr id="98" name="Group 97">
                  <a:extLst>
                    <a:ext uri="{FF2B5EF4-FFF2-40B4-BE49-F238E27FC236}">
                      <a16:creationId xmlns:a16="http://schemas.microsoft.com/office/drawing/2014/main" id="{8FF85E66-6356-4788-82CA-4509A020E827}"/>
                    </a:ext>
                  </a:extLst>
                </p:cNvPr>
                <p:cNvGrpSpPr/>
                <p:nvPr/>
              </p:nvGrpSpPr>
              <p:grpSpPr>
                <a:xfrm>
                  <a:off x="1231735" y="2496793"/>
                  <a:ext cx="1759124" cy="1281428"/>
                  <a:chOff x="1231735" y="2496793"/>
                  <a:chExt cx="1759124" cy="1281428"/>
                </a:xfrm>
              </p:grpSpPr>
              <p:sp>
                <p:nvSpPr>
                  <p:cNvPr id="166" name="Rectangle 165">
                    <a:extLst>
                      <a:ext uri="{FF2B5EF4-FFF2-40B4-BE49-F238E27FC236}">
                        <a16:creationId xmlns:a16="http://schemas.microsoft.com/office/drawing/2014/main" id="{7B95BEE0-16C2-4AE2-AAD6-16994417804C}"/>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7" name="Rectangle 166">
                    <a:extLst>
                      <a:ext uri="{FF2B5EF4-FFF2-40B4-BE49-F238E27FC236}">
                        <a16:creationId xmlns:a16="http://schemas.microsoft.com/office/drawing/2014/main" id="{CFCEADC1-3F47-4F24-B8B4-5295670D4D8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9" name="Rectangle 128">
                  <a:extLst>
                    <a:ext uri="{FF2B5EF4-FFF2-40B4-BE49-F238E27FC236}">
                      <a16:creationId xmlns:a16="http://schemas.microsoft.com/office/drawing/2014/main" id="{51685A90-76EC-4519-83F8-CBF999779026}"/>
                    </a:ext>
                  </a:extLst>
                </p:cNvPr>
                <p:cNvSpPr/>
                <p:nvPr/>
              </p:nvSpPr>
              <p:spPr>
                <a:xfrm>
                  <a:off x="83559" y="2496793"/>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92" name="Group 91">
                <a:extLst>
                  <a:ext uri="{FF2B5EF4-FFF2-40B4-BE49-F238E27FC236}">
                    <a16:creationId xmlns:a16="http://schemas.microsoft.com/office/drawing/2014/main" id="{0C5B72C7-73CE-4E0E-A271-7B2C19317376}"/>
                  </a:ext>
                </a:extLst>
              </p:cNvPr>
              <p:cNvGrpSpPr/>
              <p:nvPr/>
            </p:nvGrpSpPr>
            <p:grpSpPr>
              <a:xfrm>
                <a:off x="1604587" y="2423235"/>
                <a:ext cx="2049441" cy="1302126"/>
                <a:chOff x="1604587" y="2423235"/>
                <a:chExt cx="2049441" cy="1302126"/>
              </a:xfrm>
            </p:grpSpPr>
            <p:sp>
              <p:nvSpPr>
                <p:cNvPr id="93" name="TextBox 92">
                  <a:extLst>
                    <a:ext uri="{FF2B5EF4-FFF2-40B4-BE49-F238E27FC236}">
                      <a16:creationId xmlns:a16="http://schemas.microsoft.com/office/drawing/2014/main" id="{B21E8DAE-DC0F-48F7-9D67-83BD4273A220}"/>
                    </a:ext>
                  </a:extLst>
                </p:cNvPr>
                <p:cNvSpPr txBox="1"/>
                <p:nvPr/>
              </p:nvSpPr>
              <p:spPr>
                <a:xfrm>
                  <a:off x="1697436" y="2423235"/>
                  <a:ext cx="1850155" cy="415498"/>
                </a:xfrm>
                <a:prstGeom prst="rect">
                  <a:avLst/>
                </a:prstGeom>
                <a:noFill/>
              </p:spPr>
              <p:txBody>
                <a:bodyPr wrap="square" rtlCol="0">
                  <a:spAutoFit/>
                </a:bodyPr>
                <a:lstStyle/>
                <a:p>
                  <a:pPr algn="ctr"/>
                  <a:r>
                    <a:rPr lang="en-US" sz="1050" dirty="0"/>
                    <a:t>CHICKEN SMALL </a:t>
                  </a:r>
                </a:p>
                <a:p>
                  <a:pPr algn="ctr"/>
                  <a:r>
                    <a:rPr lang="en-US" sz="1050" dirty="0"/>
                    <a:t>LEG QUARTER 200-400 g</a:t>
                  </a:r>
                </a:p>
              </p:txBody>
            </p:sp>
            <p:sp>
              <p:nvSpPr>
                <p:cNvPr id="94" name="TextBox 93">
                  <a:extLst>
                    <a:ext uri="{FF2B5EF4-FFF2-40B4-BE49-F238E27FC236}">
                      <a16:creationId xmlns:a16="http://schemas.microsoft.com/office/drawing/2014/main" id="{AD48FB9E-FC68-4E98-B4D6-0374BF9686C9}"/>
                    </a:ext>
                  </a:extLst>
                </p:cNvPr>
                <p:cNvSpPr txBox="1"/>
                <p:nvPr/>
              </p:nvSpPr>
              <p:spPr>
                <a:xfrm>
                  <a:off x="1604587" y="2894364"/>
                  <a:ext cx="2049441" cy="830997"/>
                </a:xfrm>
                <a:prstGeom prst="rect">
                  <a:avLst/>
                </a:prstGeom>
                <a:noFill/>
              </p:spPr>
              <p:txBody>
                <a:bodyPr wrap="square" rtlCol="0">
                  <a:spAutoFit/>
                </a:bodyPr>
                <a:lstStyle/>
                <a:p>
                  <a:pPr algn="ctr"/>
                  <a:r>
                    <a:rPr lang="en-US" sz="800" b="1" dirty="0"/>
                    <a:t>-Moisture les then 3%</a:t>
                  </a:r>
                </a:p>
                <a:p>
                  <a:pPr algn="ctr"/>
                  <a:r>
                    <a:rPr lang="en-US" sz="800" b="1" dirty="0"/>
                    <a:t>- No yellow skin</a:t>
                  </a:r>
                </a:p>
                <a:p>
                  <a:pPr algn="ctr"/>
                  <a:r>
                    <a:rPr lang="en-US" sz="800" b="1" dirty="0"/>
                    <a:t>-No </a:t>
                  </a:r>
                  <a:r>
                    <a:rPr lang="en-US" sz="800" b="1" dirty="0" err="1"/>
                    <a:t>badsmell</a:t>
                  </a:r>
                  <a:endParaRPr lang="en-US" sz="800" b="1" dirty="0"/>
                </a:p>
                <a:p>
                  <a:pPr algn="ctr"/>
                  <a:r>
                    <a:rPr lang="en-US" sz="800" b="1" dirty="0"/>
                    <a:t>-Washed &amp; cleaned</a:t>
                  </a:r>
                </a:p>
                <a:p>
                  <a:pPr algn="ctr"/>
                  <a:r>
                    <a:rPr lang="en-US" sz="800" b="1" dirty="0"/>
                    <a:t>-No blood /no bruise</a:t>
                  </a:r>
                </a:p>
                <a:p>
                  <a:pPr algn="ctr"/>
                  <a:r>
                    <a:rPr lang="en-US" sz="800" b="1" dirty="0"/>
                    <a:t>-No black spots</a:t>
                  </a:r>
                </a:p>
              </p:txBody>
            </p:sp>
          </p:grpSp>
        </p:grpSp>
        <p:sp>
          <p:nvSpPr>
            <p:cNvPr id="90" name="TextBox 89">
              <a:extLst>
                <a:ext uri="{FF2B5EF4-FFF2-40B4-BE49-F238E27FC236}">
                  <a16:creationId xmlns:a16="http://schemas.microsoft.com/office/drawing/2014/main" id="{28AD7CAD-D09D-4FD2-832F-2CA95BA48563}"/>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grpSp>
        <p:nvGrpSpPr>
          <p:cNvPr id="170" name="Group 169">
            <a:extLst>
              <a:ext uri="{FF2B5EF4-FFF2-40B4-BE49-F238E27FC236}">
                <a16:creationId xmlns:a16="http://schemas.microsoft.com/office/drawing/2014/main" id="{F4912F2C-0371-4218-B889-0D02E7BA8904}"/>
              </a:ext>
            </a:extLst>
          </p:cNvPr>
          <p:cNvGrpSpPr/>
          <p:nvPr/>
        </p:nvGrpSpPr>
        <p:grpSpPr>
          <a:xfrm>
            <a:off x="544669" y="4239006"/>
            <a:ext cx="4874024" cy="1866389"/>
            <a:chOff x="544669" y="2305386"/>
            <a:chExt cx="4874024" cy="1866389"/>
          </a:xfrm>
        </p:grpSpPr>
        <p:grpSp>
          <p:nvGrpSpPr>
            <p:cNvPr id="171" name="Group 170">
              <a:extLst>
                <a:ext uri="{FF2B5EF4-FFF2-40B4-BE49-F238E27FC236}">
                  <a16:creationId xmlns:a16="http://schemas.microsoft.com/office/drawing/2014/main" id="{D7A74A46-0F42-445B-B8BD-7D319A1C5AB4}"/>
                </a:ext>
              </a:extLst>
            </p:cNvPr>
            <p:cNvGrpSpPr/>
            <p:nvPr/>
          </p:nvGrpSpPr>
          <p:grpSpPr>
            <a:xfrm>
              <a:off x="602701" y="2305386"/>
              <a:ext cx="4815992" cy="1437804"/>
              <a:chOff x="602701" y="2305386"/>
              <a:chExt cx="4815992" cy="1437804"/>
            </a:xfrm>
          </p:grpSpPr>
          <p:grpSp>
            <p:nvGrpSpPr>
              <p:cNvPr id="173" name="Group 172">
                <a:extLst>
                  <a:ext uri="{FF2B5EF4-FFF2-40B4-BE49-F238E27FC236}">
                    <a16:creationId xmlns:a16="http://schemas.microsoft.com/office/drawing/2014/main" id="{B7E2B5F0-D93D-424A-9000-B43CFAFB18DB}"/>
                  </a:ext>
                </a:extLst>
              </p:cNvPr>
              <p:cNvGrpSpPr/>
              <p:nvPr/>
            </p:nvGrpSpPr>
            <p:grpSpPr>
              <a:xfrm>
                <a:off x="602701" y="2305386"/>
                <a:ext cx="4815992" cy="1391794"/>
                <a:chOff x="83559" y="2400020"/>
                <a:chExt cx="4815992" cy="1391794"/>
              </a:xfrm>
            </p:grpSpPr>
            <p:sp>
              <p:nvSpPr>
                <p:cNvPr id="177" name="TextBox 176">
                  <a:extLst>
                    <a:ext uri="{FF2B5EF4-FFF2-40B4-BE49-F238E27FC236}">
                      <a16:creationId xmlns:a16="http://schemas.microsoft.com/office/drawing/2014/main" id="{B58DCF47-B4DC-4C80-A1AA-235ABDD61131}"/>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78" name="Group 177">
                  <a:extLst>
                    <a:ext uri="{FF2B5EF4-FFF2-40B4-BE49-F238E27FC236}">
                      <a16:creationId xmlns:a16="http://schemas.microsoft.com/office/drawing/2014/main" id="{99CA5ADB-C7AE-4224-B5CA-1160AC5CA4F8}"/>
                    </a:ext>
                  </a:extLst>
                </p:cNvPr>
                <p:cNvGrpSpPr/>
                <p:nvPr/>
              </p:nvGrpSpPr>
              <p:grpSpPr>
                <a:xfrm>
                  <a:off x="3030711" y="2492627"/>
                  <a:ext cx="1868840" cy="1285595"/>
                  <a:chOff x="3374795" y="2040325"/>
                  <a:chExt cx="2858365" cy="1441161"/>
                </a:xfrm>
              </p:grpSpPr>
              <p:sp>
                <p:nvSpPr>
                  <p:cNvPr id="184" name="Rectangle 183">
                    <a:extLst>
                      <a:ext uri="{FF2B5EF4-FFF2-40B4-BE49-F238E27FC236}">
                        <a16:creationId xmlns:a16="http://schemas.microsoft.com/office/drawing/2014/main" id="{4FA33D0E-A8B8-4858-922D-CAE2E91449C0}"/>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a:extLst>
                      <a:ext uri="{FF2B5EF4-FFF2-40B4-BE49-F238E27FC236}">
                        <a16:creationId xmlns:a16="http://schemas.microsoft.com/office/drawing/2014/main" id="{A12F048D-B666-45F4-8F17-AA8C8F5E746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79" name="TextBox 178">
                  <a:extLst>
                    <a:ext uri="{FF2B5EF4-FFF2-40B4-BE49-F238E27FC236}">
                      <a16:creationId xmlns:a16="http://schemas.microsoft.com/office/drawing/2014/main" id="{CBF30BBB-FD2C-4058-B0A6-59A059B6F37C}"/>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$ 1770</a:t>
                  </a:r>
                </a:p>
              </p:txBody>
            </p:sp>
            <p:grpSp>
              <p:nvGrpSpPr>
                <p:cNvPr id="180" name="Group 179">
                  <a:extLst>
                    <a:ext uri="{FF2B5EF4-FFF2-40B4-BE49-F238E27FC236}">
                      <a16:creationId xmlns:a16="http://schemas.microsoft.com/office/drawing/2014/main" id="{0A3A4D69-DC7F-42CC-BABA-4727A6899BF7}"/>
                    </a:ext>
                  </a:extLst>
                </p:cNvPr>
                <p:cNvGrpSpPr/>
                <p:nvPr/>
              </p:nvGrpSpPr>
              <p:grpSpPr>
                <a:xfrm>
                  <a:off x="1231735" y="2496793"/>
                  <a:ext cx="1759124" cy="1281428"/>
                  <a:chOff x="1231735" y="2496793"/>
                  <a:chExt cx="1759124" cy="1281428"/>
                </a:xfrm>
              </p:grpSpPr>
              <p:sp>
                <p:nvSpPr>
                  <p:cNvPr id="182" name="Rectangle 181">
                    <a:extLst>
                      <a:ext uri="{FF2B5EF4-FFF2-40B4-BE49-F238E27FC236}">
                        <a16:creationId xmlns:a16="http://schemas.microsoft.com/office/drawing/2014/main" id="{A0EA64ED-B764-470E-8767-59AED335FE3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3" name="Rectangle 182">
                    <a:extLst>
                      <a:ext uri="{FF2B5EF4-FFF2-40B4-BE49-F238E27FC236}">
                        <a16:creationId xmlns:a16="http://schemas.microsoft.com/office/drawing/2014/main" id="{96827333-332B-4120-87BB-2048DB875712}"/>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81" name="Rectangle 180">
                  <a:extLst>
                    <a:ext uri="{FF2B5EF4-FFF2-40B4-BE49-F238E27FC236}">
                      <a16:creationId xmlns:a16="http://schemas.microsoft.com/office/drawing/2014/main" id="{FFBD0722-BFC8-4CDE-8C51-9B52D8693F5C}"/>
                    </a:ext>
                  </a:extLst>
                </p:cNvPr>
                <p:cNvSpPr/>
                <p:nvPr/>
              </p:nvSpPr>
              <p:spPr>
                <a:xfrm>
                  <a:off x="83559" y="2496793"/>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74" name="Group 173">
                <a:extLst>
                  <a:ext uri="{FF2B5EF4-FFF2-40B4-BE49-F238E27FC236}">
                    <a16:creationId xmlns:a16="http://schemas.microsoft.com/office/drawing/2014/main" id="{0C483C95-551A-45B3-BD4D-563FD75CAD3E}"/>
                  </a:ext>
                </a:extLst>
              </p:cNvPr>
              <p:cNvGrpSpPr/>
              <p:nvPr/>
            </p:nvGrpSpPr>
            <p:grpSpPr>
              <a:xfrm>
                <a:off x="1592679" y="2434296"/>
                <a:ext cx="2046801" cy="1308894"/>
                <a:chOff x="1592679" y="2434296"/>
                <a:chExt cx="2046801" cy="1308894"/>
              </a:xfrm>
            </p:grpSpPr>
            <p:sp>
              <p:nvSpPr>
                <p:cNvPr id="175" name="TextBox 174">
                  <a:extLst>
                    <a:ext uri="{FF2B5EF4-FFF2-40B4-BE49-F238E27FC236}">
                      <a16:creationId xmlns:a16="http://schemas.microsoft.com/office/drawing/2014/main" id="{1D538CD1-79D6-4385-AF95-A4916E9D3C43}"/>
                    </a:ext>
                  </a:extLst>
                </p:cNvPr>
                <p:cNvSpPr txBox="1"/>
                <p:nvPr/>
              </p:nvSpPr>
              <p:spPr>
                <a:xfrm>
                  <a:off x="1690636" y="2434296"/>
                  <a:ext cx="1856884" cy="415498"/>
                </a:xfrm>
                <a:prstGeom prst="rect">
                  <a:avLst/>
                </a:prstGeom>
                <a:noFill/>
              </p:spPr>
              <p:txBody>
                <a:bodyPr wrap="square" rtlCol="0">
                  <a:spAutoFit/>
                </a:bodyPr>
                <a:lstStyle/>
                <a:p>
                  <a:pPr algn="ctr"/>
                  <a:r>
                    <a:rPr lang="en-US" sz="1050" dirty="0"/>
                    <a:t>CHICKEN SMALL </a:t>
                  </a:r>
                </a:p>
                <a:p>
                  <a:pPr algn="ctr"/>
                  <a:r>
                    <a:rPr lang="en-US" sz="1050" dirty="0"/>
                    <a:t>LEG QUARTER 400 - 600g</a:t>
                  </a:r>
                </a:p>
              </p:txBody>
            </p:sp>
            <p:sp>
              <p:nvSpPr>
                <p:cNvPr id="176" name="TextBox 175">
                  <a:extLst>
                    <a:ext uri="{FF2B5EF4-FFF2-40B4-BE49-F238E27FC236}">
                      <a16:creationId xmlns:a16="http://schemas.microsoft.com/office/drawing/2014/main" id="{412E09C6-7267-48FD-ABC8-551909BD12E9}"/>
                    </a:ext>
                  </a:extLst>
                </p:cNvPr>
                <p:cNvSpPr txBox="1"/>
                <p:nvPr/>
              </p:nvSpPr>
              <p:spPr>
                <a:xfrm>
                  <a:off x="1592679" y="2912193"/>
                  <a:ext cx="2046801" cy="830997"/>
                </a:xfrm>
                <a:prstGeom prst="rect">
                  <a:avLst/>
                </a:prstGeom>
                <a:noFill/>
              </p:spPr>
              <p:txBody>
                <a:bodyPr wrap="square" rtlCol="0">
                  <a:spAutoFit/>
                </a:bodyPr>
                <a:lstStyle/>
                <a:p>
                  <a:pPr algn="ctr"/>
                  <a:r>
                    <a:rPr lang="en-US" sz="800" b="1" dirty="0"/>
                    <a:t>-Moisture les then 3%</a:t>
                  </a:r>
                </a:p>
                <a:p>
                  <a:pPr algn="ctr"/>
                  <a:r>
                    <a:rPr lang="en-US" sz="800" b="1" dirty="0"/>
                    <a:t>- No yellow skin</a:t>
                  </a:r>
                </a:p>
                <a:p>
                  <a:pPr algn="ctr"/>
                  <a:r>
                    <a:rPr lang="en-US" sz="800" b="1" dirty="0"/>
                    <a:t>-No </a:t>
                  </a:r>
                  <a:r>
                    <a:rPr lang="en-US" sz="800" b="1" dirty="0" err="1"/>
                    <a:t>badsmell</a:t>
                  </a:r>
                  <a:endParaRPr lang="en-US" sz="800" b="1" dirty="0"/>
                </a:p>
                <a:p>
                  <a:pPr algn="ctr"/>
                  <a:r>
                    <a:rPr lang="en-US" sz="800" b="1" dirty="0"/>
                    <a:t>-Washed &amp; cleaned</a:t>
                  </a:r>
                </a:p>
                <a:p>
                  <a:pPr algn="ctr"/>
                  <a:r>
                    <a:rPr lang="en-US" sz="800" b="1" dirty="0"/>
                    <a:t>-No blood /no bruise</a:t>
                  </a:r>
                </a:p>
                <a:p>
                  <a:pPr algn="ctr"/>
                  <a:r>
                    <a:rPr lang="en-US" sz="800" b="1" dirty="0"/>
                    <a:t>-No black spots</a:t>
                  </a:r>
                </a:p>
              </p:txBody>
            </p:sp>
          </p:grpSp>
        </p:grpSp>
        <p:sp>
          <p:nvSpPr>
            <p:cNvPr id="172" name="TextBox 171">
              <a:extLst>
                <a:ext uri="{FF2B5EF4-FFF2-40B4-BE49-F238E27FC236}">
                  <a16:creationId xmlns:a16="http://schemas.microsoft.com/office/drawing/2014/main" id="{252728D7-7E24-435B-80B9-2ED508916DB0}"/>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grpSp>
        <p:nvGrpSpPr>
          <p:cNvPr id="186" name="Group 185">
            <a:extLst>
              <a:ext uri="{FF2B5EF4-FFF2-40B4-BE49-F238E27FC236}">
                <a16:creationId xmlns:a16="http://schemas.microsoft.com/office/drawing/2014/main" id="{A6966A67-C8D9-440D-B68A-8F12A9DC828B}"/>
              </a:ext>
            </a:extLst>
          </p:cNvPr>
          <p:cNvGrpSpPr/>
          <p:nvPr/>
        </p:nvGrpSpPr>
        <p:grpSpPr>
          <a:xfrm>
            <a:off x="6371404" y="4196150"/>
            <a:ext cx="4874024" cy="1866389"/>
            <a:chOff x="544669" y="2305386"/>
            <a:chExt cx="4874024" cy="1866389"/>
          </a:xfrm>
        </p:grpSpPr>
        <p:grpSp>
          <p:nvGrpSpPr>
            <p:cNvPr id="187" name="Group 186">
              <a:extLst>
                <a:ext uri="{FF2B5EF4-FFF2-40B4-BE49-F238E27FC236}">
                  <a16:creationId xmlns:a16="http://schemas.microsoft.com/office/drawing/2014/main" id="{220DF6A2-17FE-4643-82DA-DAC422207E38}"/>
                </a:ext>
              </a:extLst>
            </p:cNvPr>
            <p:cNvGrpSpPr/>
            <p:nvPr/>
          </p:nvGrpSpPr>
          <p:grpSpPr>
            <a:xfrm>
              <a:off x="602701" y="2305386"/>
              <a:ext cx="4815992" cy="1423792"/>
              <a:chOff x="602701" y="2305386"/>
              <a:chExt cx="4815992" cy="1423792"/>
            </a:xfrm>
          </p:grpSpPr>
          <p:grpSp>
            <p:nvGrpSpPr>
              <p:cNvPr id="189" name="Group 188">
                <a:extLst>
                  <a:ext uri="{FF2B5EF4-FFF2-40B4-BE49-F238E27FC236}">
                    <a16:creationId xmlns:a16="http://schemas.microsoft.com/office/drawing/2014/main" id="{30AD2012-ECE4-431F-982E-38A97015A2C9}"/>
                  </a:ext>
                </a:extLst>
              </p:cNvPr>
              <p:cNvGrpSpPr/>
              <p:nvPr/>
            </p:nvGrpSpPr>
            <p:grpSpPr>
              <a:xfrm>
                <a:off x="602701" y="2305386"/>
                <a:ext cx="4815992" cy="1391794"/>
                <a:chOff x="83559" y="2400020"/>
                <a:chExt cx="4815992" cy="1391794"/>
              </a:xfrm>
            </p:grpSpPr>
            <p:sp>
              <p:nvSpPr>
                <p:cNvPr id="193" name="TextBox 192">
                  <a:extLst>
                    <a:ext uri="{FF2B5EF4-FFF2-40B4-BE49-F238E27FC236}">
                      <a16:creationId xmlns:a16="http://schemas.microsoft.com/office/drawing/2014/main" id="{FEAF1D1D-5918-41AB-B21A-9C6106FC7597}"/>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94" name="Group 193">
                  <a:extLst>
                    <a:ext uri="{FF2B5EF4-FFF2-40B4-BE49-F238E27FC236}">
                      <a16:creationId xmlns:a16="http://schemas.microsoft.com/office/drawing/2014/main" id="{983B31FF-EEE8-4FB9-B9A4-5EC75F25DC19}"/>
                    </a:ext>
                  </a:extLst>
                </p:cNvPr>
                <p:cNvGrpSpPr/>
                <p:nvPr/>
              </p:nvGrpSpPr>
              <p:grpSpPr>
                <a:xfrm>
                  <a:off x="3030711" y="2492627"/>
                  <a:ext cx="1868840" cy="1285595"/>
                  <a:chOff x="3374795" y="2040325"/>
                  <a:chExt cx="2858365" cy="1441161"/>
                </a:xfrm>
              </p:grpSpPr>
              <p:sp>
                <p:nvSpPr>
                  <p:cNvPr id="200" name="Rectangle 199">
                    <a:extLst>
                      <a:ext uri="{FF2B5EF4-FFF2-40B4-BE49-F238E27FC236}">
                        <a16:creationId xmlns:a16="http://schemas.microsoft.com/office/drawing/2014/main" id="{5E627CD4-338E-488A-ADBE-75C6E1C8DA19}"/>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a:extLst>
                      <a:ext uri="{FF2B5EF4-FFF2-40B4-BE49-F238E27FC236}">
                        <a16:creationId xmlns:a16="http://schemas.microsoft.com/office/drawing/2014/main" id="{4AEFDB79-1193-4B6E-A7F8-C58800463687}"/>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95" name="TextBox 194">
                  <a:extLst>
                    <a:ext uri="{FF2B5EF4-FFF2-40B4-BE49-F238E27FC236}">
                      <a16:creationId xmlns:a16="http://schemas.microsoft.com/office/drawing/2014/main" id="{7EBF8464-A212-4895-8322-E6A1E1869A6C}"/>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$ 1570</a:t>
                  </a:r>
                </a:p>
              </p:txBody>
            </p:sp>
            <p:grpSp>
              <p:nvGrpSpPr>
                <p:cNvPr id="196" name="Group 195">
                  <a:extLst>
                    <a:ext uri="{FF2B5EF4-FFF2-40B4-BE49-F238E27FC236}">
                      <a16:creationId xmlns:a16="http://schemas.microsoft.com/office/drawing/2014/main" id="{CDD2F737-8863-485D-AAA0-5B3B74120D53}"/>
                    </a:ext>
                  </a:extLst>
                </p:cNvPr>
                <p:cNvGrpSpPr/>
                <p:nvPr/>
              </p:nvGrpSpPr>
              <p:grpSpPr>
                <a:xfrm>
                  <a:off x="1231735" y="2496793"/>
                  <a:ext cx="1759124" cy="1281428"/>
                  <a:chOff x="1231735" y="2496793"/>
                  <a:chExt cx="1759124" cy="1281428"/>
                </a:xfrm>
              </p:grpSpPr>
              <p:sp>
                <p:nvSpPr>
                  <p:cNvPr id="198" name="Rectangle 197">
                    <a:extLst>
                      <a:ext uri="{FF2B5EF4-FFF2-40B4-BE49-F238E27FC236}">
                        <a16:creationId xmlns:a16="http://schemas.microsoft.com/office/drawing/2014/main" id="{6D324055-ABA5-4C09-AA5F-0EDDFD9D19F7}"/>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99" name="Rectangle 198">
                    <a:extLst>
                      <a:ext uri="{FF2B5EF4-FFF2-40B4-BE49-F238E27FC236}">
                        <a16:creationId xmlns:a16="http://schemas.microsoft.com/office/drawing/2014/main" id="{37371C50-71FB-4B54-8686-756FD234ACBB}"/>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97" name="Rectangle 196">
                  <a:extLst>
                    <a:ext uri="{FF2B5EF4-FFF2-40B4-BE49-F238E27FC236}">
                      <a16:creationId xmlns:a16="http://schemas.microsoft.com/office/drawing/2014/main" id="{31FD67A8-6072-4E89-9597-3E88230F458F}"/>
                    </a:ext>
                  </a:extLst>
                </p:cNvPr>
                <p:cNvSpPr/>
                <p:nvPr/>
              </p:nvSpPr>
              <p:spPr>
                <a:xfrm>
                  <a:off x="83559" y="2496793"/>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90" name="Group 189">
                <a:extLst>
                  <a:ext uri="{FF2B5EF4-FFF2-40B4-BE49-F238E27FC236}">
                    <a16:creationId xmlns:a16="http://schemas.microsoft.com/office/drawing/2014/main" id="{26DC88B8-664C-4FAC-8607-3220D1695E6A}"/>
                  </a:ext>
                </a:extLst>
              </p:cNvPr>
              <p:cNvGrpSpPr/>
              <p:nvPr/>
            </p:nvGrpSpPr>
            <p:grpSpPr>
              <a:xfrm>
                <a:off x="1579476" y="2360863"/>
                <a:ext cx="2074552" cy="1368315"/>
                <a:chOff x="1579476" y="2360863"/>
                <a:chExt cx="2074552" cy="1368315"/>
              </a:xfrm>
            </p:grpSpPr>
            <p:sp>
              <p:nvSpPr>
                <p:cNvPr id="191" name="TextBox 190">
                  <a:extLst>
                    <a:ext uri="{FF2B5EF4-FFF2-40B4-BE49-F238E27FC236}">
                      <a16:creationId xmlns:a16="http://schemas.microsoft.com/office/drawing/2014/main" id="{F520E9C3-5DCD-4A83-99B8-5D1367A73B3D}"/>
                    </a:ext>
                  </a:extLst>
                </p:cNvPr>
                <p:cNvSpPr txBox="1"/>
                <p:nvPr/>
              </p:nvSpPr>
              <p:spPr>
                <a:xfrm>
                  <a:off x="1830050" y="2360863"/>
                  <a:ext cx="1598515" cy="523220"/>
                </a:xfrm>
                <a:prstGeom prst="rect">
                  <a:avLst/>
                </a:prstGeom>
                <a:noFill/>
              </p:spPr>
              <p:txBody>
                <a:bodyPr wrap="none" rtlCol="0">
                  <a:spAutoFit/>
                </a:bodyPr>
                <a:lstStyle/>
                <a:p>
                  <a:pPr algn="ctr"/>
                  <a:r>
                    <a:rPr lang="de-DE" sz="1400" dirty="0"/>
                    <a:t>CHICKEN DRUM </a:t>
                  </a:r>
                </a:p>
                <a:p>
                  <a:pPr algn="ctr"/>
                  <a:r>
                    <a:rPr lang="de-DE" sz="1400" dirty="0"/>
                    <a:t>STRICK</a:t>
                  </a:r>
                  <a:endParaRPr lang="en-US" sz="1400" dirty="0"/>
                </a:p>
              </p:txBody>
            </p:sp>
            <p:sp>
              <p:nvSpPr>
                <p:cNvPr id="192" name="TextBox 191">
                  <a:extLst>
                    <a:ext uri="{FF2B5EF4-FFF2-40B4-BE49-F238E27FC236}">
                      <a16:creationId xmlns:a16="http://schemas.microsoft.com/office/drawing/2014/main" id="{6BBCC6BD-7AB7-44D2-A9A9-FC3CEF763467}"/>
                    </a:ext>
                  </a:extLst>
                </p:cNvPr>
                <p:cNvSpPr txBox="1"/>
                <p:nvPr/>
              </p:nvSpPr>
              <p:spPr>
                <a:xfrm>
                  <a:off x="1579476" y="2898181"/>
                  <a:ext cx="2074552" cy="830997"/>
                </a:xfrm>
                <a:prstGeom prst="rect">
                  <a:avLst/>
                </a:prstGeom>
                <a:noFill/>
              </p:spPr>
              <p:txBody>
                <a:bodyPr wrap="square" rtlCol="0">
                  <a:spAutoFit/>
                </a:bodyPr>
                <a:lstStyle/>
                <a:p>
                  <a:pPr algn="ctr"/>
                  <a:r>
                    <a:rPr lang="en-US" sz="800" b="1" dirty="0"/>
                    <a:t>-Moisture les then 3%</a:t>
                  </a:r>
                </a:p>
                <a:p>
                  <a:pPr algn="ctr"/>
                  <a:r>
                    <a:rPr lang="en-US" sz="800" b="1" dirty="0"/>
                    <a:t>- No yellow skin</a:t>
                  </a:r>
                </a:p>
                <a:p>
                  <a:pPr algn="ctr"/>
                  <a:r>
                    <a:rPr lang="en-US" sz="800" b="1" dirty="0"/>
                    <a:t>-No </a:t>
                  </a:r>
                  <a:r>
                    <a:rPr lang="en-US" sz="800" b="1" dirty="0" err="1"/>
                    <a:t>badsmell</a:t>
                  </a:r>
                  <a:endParaRPr lang="en-US" sz="800" b="1" dirty="0"/>
                </a:p>
                <a:p>
                  <a:pPr algn="ctr"/>
                  <a:r>
                    <a:rPr lang="en-US" sz="800" b="1" dirty="0"/>
                    <a:t>-Washed &amp; cleaned</a:t>
                  </a:r>
                </a:p>
                <a:p>
                  <a:pPr algn="ctr"/>
                  <a:r>
                    <a:rPr lang="en-US" sz="800" b="1" dirty="0"/>
                    <a:t>-No blood /no bruise</a:t>
                  </a:r>
                </a:p>
                <a:p>
                  <a:pPr algn="ctr"/>
                  <a:r>
                    <a:rPr lang="en-US" sz="800" b="1" dirty="0"/>
                    <a:t>-No black spots</a:t>
                  </a:r>
                </a:p>
              </p:txBody>
            </p:sp>
          </p:grpSp>
        </p:grpSp>
        <p:sp>
          <p:nvSpPr>
            <p:cNvPr id="188" name="TextBox 187">
              <a:extLst>
                <a:ext uri="{FF2B5EF4-FFF2-40B4-BE49-F238E27FC236}">
                  <a16:creationId xmlns:a16="http://schemas.microsoft.com/office/drawing/2014/main" id="{3D06555B-FAE7-4F2E-8620-244CBF7DCFAF}"/>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spTree>
    <p:extLst>
      <p:ext uri="{BB962C8B-B14F-4D97-AF65-F5344CB8AC3E}">
        <p14:creationId xmlns:p14="http://schemas.microsoft.com/office/powerpoint/2010/main" val="123684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CHICKEN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45-110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9" y="2305386"/>
            <a:ext cx="4874024" cy="1866389"/>
            <a:chOff x="544669" y="2305386"/>
            <a:chExt cx="4874024" cy="1866389"/>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421178"/>
              <a:chOff x="602701" y="2305386"/>
              <a:chExt cx="4815992" cy="1421178"/>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$ 1440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468584"/>
                <a:ext cx="1941918" cy="1257980"/>
                <a:chOff x="1658349" y="2468584"/>
                <a:chExt cx="1941918" cy="1257980"/>
              </a:xfrm>
            </p:grpSpPr>
            <p:sp>
              <p:nvSpPr>
                <p:cNvPr id="99" name="TextBox 98">
                  <a:extLst>
                    <a:ext uri="{FF2B5EF4-FFF2-40B4-BE49-F238E27FC236}">
                      <a16:creationId xmlns:a16="http://schemas.microsoft.com/office/drawing/2014/main" id="{09B7A9F7-2EE3-4AFA-9E8C-C17568615472}"/>
                    </a:ext>
                  </a:extLst>
                </p:cNvPr>
                <p:cNvSpPr txBox="1"/>
                <p:nvPr/>
              </p:nvSpPr>
              <p:spPr>
                <a:xfrm>
                  <a:off x="1787291" y="2468584"/>
                  <a:ext cx="1635384" cy="307777"/>
                </a:xfrm>
                <a:prstGeom prst="rect">
                  <a:avLst/>
                </a:prstGeom>
                <a:noFill/>
              </p:spPr>
              <p:txBody>
                <a:bodyPr wrap="none" rtlCol="0">
                  <a:spAutoFit/>
                </a:bodyPr>
                <a:lstStyle/>
                <a:p>
                  <a:pPr algn="ctr"/>
                  <a:r>
                    <a:rPr lang="de-DE" sz="1400" dirty="0"/>
                    <a:t>CHICKEN THIGHS</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895567"/>
                  <a:ext cx="1941918" cy="830997"/>
                </a:xfrm>
                <a:prstGeom prst="rect">
                  <a:avLst/>
                </a:prstGeom>
                <a:noFill/>
              </p:spPr>
              <p:txBody>
                <a:bodyPr wrap="square" rtlCol="0">
                  <a:spAutoFit/>
                </a:bodyPr>
                <a:lstStyle/>
                <a:p>
                  <a:pPr algn="ctr"/>
                  <a:r>
                    <a:rPr lang="en-US" sz="800" b="1" dirty="0"/>
                    <a:t>-Moisture les then 3%</a:t>
                  </a:r>
                </a:p>
                <a:p>
                  <a:pPr algn="ctr"/>
                  <a:r>
                    <a:rPr lang="en-US" sz="800" b="1" dirty="0"/>
                    <a:t>- No yellow skin</a:t>
                  </a:r>
                </a:p>
                <a:p>
                  <a:pPr algn="ctr"/>
                  <a:r>
                    <a:rPr lang="en-US" sz="800" b="1" dirty="0"/>
                    <a:t>-No </a:t>
                  </a:r>
                  <a:r>
                    <a:rPr lang="en-US" sz="800" b="1" dirty="0" err="1"/>
                    <a:t>badsmell</a:t>
                  </a:r>
                  <a:endParaRPr lang="en-US" sz="800" b="1" dirty="0"/>
                </a:p>
                <a:p>
                  <a:pPr algn="ctr"/>
                  <a:r>
                    <a:rPr lang="en-US" sz="800" b="1" dirty="0"/>
                    <a:t>-Washed &amp; cleaned</a:t>
                  </a:r>
                </a:p>
                <a:p>
                  <a:pPr algn="ctr"/>
                  <a:r>
                    <a:rPr lang="en-US" sz="800" b="1" dirty="0"/>
                    <a:t>-No blood /no bruise</a:t>
                  </a:r>
                </a:p>
                <a:p>
                  <a:pPr algn="ctr"/>
                  <a:r>
                    <a:rPr lang="en-US" sz="800" b="1" dirty="0"/>
                    <a:t>-No black spots</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401578EB-5F39-441B-9FF8-09CAFE82526C}"/>
              </a:ext>
            </a:extLst>
          </p:cNvPr>
          <p:cNvGrpSpPr/>
          <p:nvPr/>
        </p:nvGrpSpPr>
        <p:grpSpPr>
          <a:xfrm>
            <a:off x="6371404" y="2262530"/>
            <a:ext cx="4874024" cy="1866389"/>
            <a:chOff x="544669" y="2305386"/>
            <a:chExt cx="4874024" cy="1866389"/>
          </a:xfrm>
        </p:grpSpPr>
        <p:grpSp>
          <p:nvGrpSpPr>
            <p:cNvPr id="89" name="Group 88">
              <a:extLst>
                <a:ext uri="{FF2B5EF4-FFF2-40B4-BE49-F238E27FC236}">
                  <a16:creationId xmlns:a16="http://schemas.microsoft.com/office/drawing/2014/main" id="{DBAC111C-5D68-4742-A0B2-A5E799AAF299}"/>
                </a:ext>
              </a:extLst>
            </p:cNvPr>
            <p:cNvGrpSpPr/>
            <p:nvPr/>
          </p:nvGrpSpPr>
          <p:grpSpPr>
            <a:xfrm>
              <a:off x="602701" y="2305386"/>
              <a:ext cx="4815992" cy="1419975"/>
              <a:chOff x="602701" y="2305386"/>
              <a:chExt cx="4815992" cy="1419975"/>
            </a:xfrm>
          </p:grpSpPr>
          <p:grpSp>
            <p:nvGrpSpPr>
              <p:cNvPr id="91" name="Group 90">
                <a:extLst>
                  <a:ext uri="{FF2B5EF4-FFF2-40B4-BE49-F238E27FC236}">
                    <a16:creationId xmlns:a16="http://schemas.microsoft.com/office/drawing/2014/main" id="{6ECCAEFD-D7F2-47CC-8961-7E21A758EA94}"/>
                  </a:ext>
                </a:extLst>
              </p:cNvPr>
              <p:cNvGrpSpPr/>
              <p:nvPr/>
            </p:nvGrpSpPr>
            <p:grpSpPr>
              <a:xfrm>
                <a:off x="602701" y="2305386"/>
                <a:ext cx="4815992" cy="1391794"/>
                <a:chOff x="83559" y="2400020"/>
                <a:chExt cx="4815992" cy="1391794"/>
              </a:xfrm>
            </p:grpSpPr>
            <p:sp>
              <p:nvSpPr>
                <p:cNvPr id="95" name="TextBox 94">
                  <a:extLst>
                    <a:ext uri="{FF2B5EF4-FFF2-40B4-BE49-F238E27FC236}">
                      <a16:creationId xmlns:a16="http://schemas.microsoft.com/office/drawing/2014/main" id="{B6136616-7E65-4FBB-9316-3965D14C52B9}"/>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96" name="Group 95">
                  <a:extLst>
                    <a:ext uri="{FF2B5EF4-FFF2-40B4-BE49-F238E27FC236}">
                      <a16:creationId xmlns:a16="http://schemas.microsoft.com/office/drawing/2014/main" id="{06653EB1-61A5-41B0-9909-1614DC0C1096}"/>
                    </a:ext>
                  </a:extLst>
                </p:cNvPr>
                <p:cNvGrpSpPr/>
                <p:nvPr/>
              </p:nvGrpSpPr>
              <p:grpSpPr>
                <a:xfrm>
                  <a:off x="3030711" y="2492627"/>
                  <a:ext cx="1868840" cy="1285595"/>
                  <a:chOff x="3374795" y="2040325"/>
                  <a:chExt cx="2858365" cy="1441161"/>
                </a:xfrm>
              </p:grpSpPr>
              <p:sp>
                <p:nvSpPr>
                  <p:cNvPr id="168" name="Rectangle 167">
                    <a:extLst>
                      <a:ext uri="{FF2B5EF4-FFF2-40B4-BE49-F238E27FC236}">
                        <a16:creationId xmlns:a16="http://schemas.microsoft.com/office/drawing/2014/main" id="{768927F0-13BC-4785-B2A7-A1BBB9B9DA06}"/>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36BE2489-9EEF-47E2-A452-CA1519982285}"/>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C36AA90C-1251-4F29-967A-BAD0076EC646}"/>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$ 2570</a:t>
                  </a:r>
                </a:p>
              </p:txBody>
            </p:sp>
            <p:grpSp>
              <p:nvGrpSpPr>
                <p:cNvPr id="98" name="Group 97">
                  <a:extLst>
                    <a:ext uri="{FF2B5EF4-FFF2-40B4-BE49-F238E27FC236}">
                      <a16:creationId xmlns:a16="http://schemas.microsoft.com/office/drawing/2014/main" id="{8FF85E66-6356-4788-82CA-4509A020E827}"/>
                    </a:ext>
                  </a:extLst>
                </p:cNvPr>
                <p:cNvGrpSpPr/>
                <p:nvPr/>
              </p:nvGrpSpPr>
              <p:grpSpPr>
                <a:xfrm>
                  <a:off x="1231735" y="2496793"/>
                  <a:ext cx="1759124" cy="1281428"/>
                  <a:chOff x="1231735" y="2496793"/>
                  <a:chExt cx="1759124" cy="1281428"/>
                </a:xfrm>
              </p:grpSpPr>
              <p:sp>
                <p:nvSpPr>
                  <p:cNvPr id="166" name="Rectangle 165">
                    <a:extLst>
                      <a:ext uri="{FF2B5EF4-FFF2-40B4-BE49-F238E27FC236}">
                        <a16:creationId xmlns:a16="http://schemas.microsoft.com/office/drawing/2014/main" id="{7B95BEE0-16C2-4AE2-AAD6-16994417804C}"/>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7" name="Rectangle 166">
                    <a:extLst>
                      <a:ext uri="{FF2B5EF4-FFF2-40B4-BE49-F238E27FC236}">
                        <a16:creationId xmlns:a16="http://schemas.microsoft.com/office/drawing/2014/main" id="{CFCEADC1-3F47-4F24-B8B4-5295670D4D8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9" name="Rectangle 128">
                  <a:extLst>
                    <a:ext uri="{FF2B5EF4-FFF2-40B4-BE49-F238E27FC236}">
                      <a16:creationId xmlns:a16="http://schemas.microsoft.com/office/drawing/2014/main" id="{51685A90-76EC-4519-83F8-CBF999779026}"/>
                    </a:ext>
                  </a:extLst>
                </p:cNvPr>
                <p:cNvSpPr/>
                <p:nvPr/>
              </p:nvSpPr>
              <p:spPr>
                <a:xfrm>
                  <a:off x="83559" y="2496793"/>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92" name="Group 91">
                <a:extLst>
                  <a:ext uri="{FF2B5EF4-FFF2-40B4-BE49-F238E27FC236}">
                    <a16:creationId xmlns:a16="http://schemas.microsoft.com/office/drawing/2014/main" id="{0C5B72C7-73CE-4E0E-A271-7B2C19317376}"/>
                  </a:ext>
                </a:extLst>
              </p:cNvPr>
              <p:cNvGrpSpPr/>
              <p:nvPr/>
            </p:nvGrpSpPr>
            <p:grpSpPr>
              <a:xfrm>
                <a:off x="1604587" y="2423235"/>
                <a:ext cx="2049441" cy="1302126"/>
                <a:chOff x="1604587" y="2423235"/>
                <a:chExt cx="2049441" cy="1302126"/>
              </a:xfrm>
            </p:grpSpPr>
            <p:sp>
              <p:nvSpPr>
                <p:cNvPr id="93" name="TextBox 92">
                  <a:extLst>
                    <a:ext uri="{FF2B5EF4-FFF2-40B4-BE49-F238E27FC236}">
                      <a16:creationId xmlns:a16="http://schemas.microsoft.com/office/drawing/2014/main" id="{B21E8DAE-DC0F-48F7-9D67-83BD4273A220}"/>
                    </a:ext>
                  </a:extLst>
                </p:cNvPr>
                <p:cNvSpPr txBox="1"/>
                <p:nvPr/>
              </p:nvSpPr>
              <p:spPr>
                <a:xfrm>
                  <a:off x="1697436" y="2423235"/>
                  <a:ext cx="1850155" cy="415498"/>
                </a:xfrm>
                <a:prstGeom prst="rect">
                  <a:avLst/>
                </a:prstGeom>
                <a:noFill/>
              </p:spPr>
              <p:txBody>
                <a:bodyPr wrap="square" rtlCol="0">
                  <a:spAutoFit/>
                </a:bodyPr>
                <a:lstStyle/>
                <a:p>
                  <a:pPr algn="ctr"/>
                  <a:r>
                    <a:rPr lang="en-US" sz="1050" dirty="0"/>
                    <a:t>BONELESS CHICKEN</a:t>
                  </a:r>
                </a:p>
                <a:p>
                  <a:pPr algn="ctr"/>
                  <a:r>
                    <a:rPr lang="en-US" sz="1050" dirty="0"/>
                    <a:t> THIGHS</a:t>
                  </a:r>
                </a:p>
              </p:txBody>
            </p:sp>
            <p:sp>
              <p:nvSpPr>
                <p:cNvPr id="94" name="TextBox 93">
                  <a:extLst>
                    <a:ext uri="{FF2B5EF4-FFF2-40B4-BE49-F238E27FC236}">
                      <a16:creationId xmlns:a16="http://schemas.microsoft.com/office/drawing/2014/main" id="{AD48FB9E-FC68-4E98-B4D6-0374BF9686C9}"/>
                    </a:ext>
                  </a:extLst>
                </p:cNvPr>
                <p:cNvSpPr txBox="1"/>
                <p:nvPr/>
              </p:nvSpPr>
              <p:spPr>
                <a:xfrm>
                  <a:off x="1604587" y="2894364"/>
                  <a:ext cx="2049441" cy="830997"/>
                </a:xfrm>
                <a:prstGeom prst="rect">
                  <a:avLst/>
                </a:prstGeom>
                <a:noFill/>
              </p:spPr>
              <p:txBody>
                <a:bodyPr wrap="square" rtlCol="0">
                  <a:spAutoFit/>
                </a:bodyPr>
                <a:lstStyle/>
                <a:p>
                  <a:pPr algn="ctr"/>
                  <a:r>
                    <a:rPr lang="en-US" sz="800" b="1" dirty="0"/>
                    <a:t>-Moisture les then 3%</a:t>
                  </a:r>
                </a:p>
                <a:p>
                  <a:pPr algn="ctr"/>
                  <a:r>
                    <a:rPr lang="en-US" sz="800" b="1" dirty="0"/>
                    <a:t>- No yellow skin</a:t>
                  </a:r>
                </a:p>
                <a:p>
                  <a:pPr algn="ctr"/>
                  <a:r>
                    <a:rPr lang="en-US" sz="800" b="1" dirty="0"/>
                    <a:t>-No </a:t>
                  </a:r>
                  <a:r>
                    <a:rPr lang="en-US" sz="800" b="1" dirty="0" err="1"/>
                    <a:t>badsmell</a:t>
                  </a:r>
                  <a:endParaRPr lang="en-US" sz="800" b="1" dirty="0"/>
                </a:p>
                <a:p>
                  <a:pPr algn="ctr"/>
                  <a:r>
                    <a:rPr lang="en-US" sz="800" b="1" dirty="0"/>
                    <a:t>-Washed &amp; cleaned</a:t>
                  </a:r>
                </a:p>
                <a:p>
                  <a:pPr algn="ctr"/>
                  <a:r>
                    <a:rPr lang="en-US" sz="800" b="1" dirty="0"/>
                    <a:t>-No blood /no bruise</a:t>
                  </a:r>
                </a:p>
                <a:p>
                  <a:pPr algn="ctr"/>
                  <a:r>
                    <a:rPr lang="en-US" sz="800" b="1" dirty="0"/>
                    <a:t>-No black spots</a:t>
                  </a:r>
                </a:p>
              </p:txBody>
            </p:sp>
          </p:grpSp>
        </p:grpSp>
        <p:sp>
          <p:nvSpPr>
            <p:cNvPr id="90" name="TextBox 89">
              <a:extLst>
                <a:ext uri="{FF2B5EF4-FFF2-40B4-BE49-F238E27FC236}">
                  <a16:creationId xmlns:a16="http://schemas.microsoft.com/office/drawing/2014/main" id="{28AD7CAD-D09D-4FD2-832F-2CA95BA48563}"/>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grpSp>
        <p:nvGrpSpPr>
          <p:cNvPr id="170" name="Group 169">
            <a:extLst>
              <a:ext uri="{FF2B5EF4-FFF2-40B4-BE49-F238E27FC236}">
                <a16:creationId xmlns:a16="http://schemas.microsoft.com/office/drawing/2014/main" id="{F4912F2C-0371-4218-B889-0D02E7BA8904}"/>
              </a:ext>
            </a:extLst>
          </p:cNvPr>
          <p:cNvGrpSpPr/>
          <p:nvPr/>
        </p:nvGrpSpPr>
        <p:grpSpPr>
          <a:xfrm>
            <a:off x="544669" y="4239006"/>
            <a:ext cx="4874024" cy="1866389"/>
            <a:chOff x="544669" y="2305386"/>
            <a:chExt cx="4874024" cy="1866389"/>
          </a:xfrm>
        </p:grpSpPr>
        <p:grpSp>
          <p:nvGrpSpPr>
            <p:cNvPr id="171" name="Group 170">
              <a:extLst>
                <a:ext uri="{FF2B5EF4-FFF2-40B4-BE49-F238E27FC236}">
                  <a16:creationId xmlns:a16="http://schemas.microsoft.com/office/drawing/2014/main" id="{D7A74A46-0F42-445B-B8BD-7D319A1C5AB4}"/>
                </a:ext>
              </a:extLst>
            </p:cNvPr>
            <p:cNvGrpSpPr/>
            <p:nvPr/>
          </p:nvGrpSpPr>
          <p:grpSpPr>
            <a:xfrm>
              <a:off x="602701" y="2305386"/>
              <a:ext cx="4815992" cy="1437804"/>
              <a:chOff x="602701" y="2305386"/>
              <a:chExt cx="4815992" cy="1437804"/>
            </a:xfrm>
          </p:grpSpPr>
          <p:grpSp>
            <p:nvGrpSpPr>
              <p:cNvPr id="173" name="Group 172">
                <a:extLst>
                  <a:ext uri="{FF2B5EF4-FFF2-40B4-BE49-F238E27FC236}">
                    <a16:creationId xmlns:a16="http://schemas.microsoft.com/office/drawing/2014/main" id="{B7E2B5F0-D93D-424A-9000-B43CFAFB18DB}"/>
                  </a:ext>
                </a:extLst>
              </p:cNvPr>
              <p:cNvGrpSpPr/>
              <p:nvPr/>
            </p:nvGrpSpPr>
            <p:grpSpPr>
              <a:xfrm>
                <a:off x="602701" y="2305386"/>
                <a:ext cx="4815992" cy="1391794"/>
                <a:chOff x="83559" y="2400020"/>
                <a:chExt cx="4815992" cy="1391794"/>
              </a:xfrm>
            </p:grpSpPr>
            <p:sp>
              <p:nvSpPr>
                <p:cNvPr id="177" name="TextBox 176">
                  <a:extLst>
                    <a:ext uri="{FF2B5EF4-FFF2-40B4-BE49-F238E27FC236}">
                      <a16:creationId xmlns:a16="http://schemas.microsoft.com/office/drawing/2014/main" id="{B58DCF47-B4DC-4C80-A1AA-235ABDD61131}"/>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78" name="Group 177">
                  <a:extLst>
                    <a:ext uri="{FF2B5EF4-FFF2-40B4-BE49-F238E27FC236}">
                      <a16:creationId xmlns:a16="http://schemas.microsoft.com/office/drawing/2014/main" id="{99CA5ADB-C7AE-4224-B5CA-1160AC5CA4F8}"/>
                    </a:ext>
                  </a:extLst>
                </p:cNvPr>
                <p:cNvGrpSpPr/>
                <p:nvPr/>
              </p:nvGrpSpPr>
              <p:grpSpPr>
                <a:xfrm>
                  <a:off x="3030711" y="2492627"/>
                  <a:ext cx="1868840" cy="1285595"/>
                  <a:chOff x="3374795" y="2040325"/>
                  <a:chExt cx="2858365" cy="1441161"/>
                </a:xfrm>
              </p:grpSpPr>
              <p:sp>
                <p:nvSpPr>
                  <p:cNvPr id="184" name="Rectangle 183">
                    <a:extLst>
                      <a:ext uri="{FF2B5EF4-FFF2-40B4-BE49-F238E27FC236}">
                        <a16:creationId xmlns:a16="http://schemas.microsoft.com/office/drawing/2014/main" id="{4FA33D0E-A8B8-4858-922D-CAE2E91449C0}"/>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a:extLst>
                      <a:ext uri="{FF2B5EF4-FFF2-40B4-BE49-F238E27FC236}">
                        <a16:creationId xmlns:a16="http://schemas.microsoft.com/office/drawing/2014/main" id="{A12F048D-B666-45F4-8F17-AA8C8F5E746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79" name="TextBox 178">
                  <a:extLst>
                    <a:ext uri="{FF2B5EF4-FFF2-40B4-BE49-F238E27FC236}">
                      <a16:creationId xmlns:a16="http://schemas.microsoft.com/office/drawing/2014/main" id="{CBF30BBB-FD2C-4058-B0A6-59A059B6F37C}"/>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$ 2670</a:t>
                  </a:r>
                </a:p>
              </p:txBody>
            </p:sp>
            <p:grpSp>
              <p:nvGrpSpPr>
                <p:cNvPr id="180" name="Group 179">
                  <a:extLst>
                    <a:ext uri="{FF2B5EF4-FFF2-40B4-BE49-F238E27FC236}">
                      <a16:creationId xmlns:a16="http://schemas.microsoft.com/office/drawing/2014/main" id="{0A3A4D69-DC7F-42CC-BABA-4727A6899BF7}"/>
                    </a:ext>
                  </a:extLst>
                </p:cNvPr>
                <p:cNvGrpSpPr/>
                <p:nvPr/>
              </p:nvGrpSpPr>
              <p:grpSpPr>
                <a:xfrm>
                  <a:off x="1231735" y="2496793"/>
                  <a:ext cx="1759124" cy="1281428"/>
                  <a:chOff x="1231735" y="2496793"/>
                  <a:chExt cx="1759124" cy="1281428"/>
                </a:xfrm>
              </p:grpSpPr>
              <p:sp>
                <p:nvSpPr>
                  <p:cNvPr id="182" name="Rectangle 181">
                    <a:extLst>
                      <a:ext uri="{FF2B5EF4-FFF2-40B4-BE49-F238E27FC236}">
                        <a16:creationId xmlns:a16="http://schemas.microsoft.com/office/drawing/2014/main" id="{A0EA64ED-B764-470E-8767-59AED335FE3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3" name="Rectangle 182">
                    <a:extLst>
                      <a:ext uri="{FF2B5EF4-FFF2-40B4-BE49-F238E27FC236}">
                        <a16:creationId xmlns:a16="http://schemas.microsoft.com/office/drawing/2014/main" id="{96827333-332B-4120-87BB-2048DB875712}"/>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81" name="Rectangle 180">
                  <a:extLst>
                    <a:ext uri="{FF2B5EF4-FFF2-40B4-BE49-F238E27FC236}">
                      <a16:creationId xmlns:a16="http://schemas.microsoft.com/office/drawing/2014/main" id="{FFBD0722-BFC8-4CDE-8C51-9B52D8693F5C}"/>
                    </a:ext>
                  </a:extLst>
                </p:cNvPr>
                <p:cNvSpPr/>
                <p:nvPr/>
              </p:nvSpPr>
              <p:spPr>
                <a:xfrm>
                  <a:off x="83559" y="2496793"/>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74" name="Group 173">
                <a:extLst>
                  <a:ext uri="{FF2B5EF4-FFF2-40B4-BE49-F238E27FC236}">
                    <a16:creationId xmlns:a16="http://schemas.microsoft.com/office/drawing/2014/main" id="{0C483C95-551A-45B3-BD4D-563FD75CAD3E}"/>
                  </a:ext>
                </a:extLst>
              </p:cNvPr>
              <p:cNvGrpSpPr/>
              <p:nvPr/>
            </p:nvGrpSpPr>
            <p:grpSpPr>
              <a:xfrm>
                <a:off x="1592679" y="2514601"/>
                <a:ext cx="2046801" cy="1228589"/>
                <a:chOff x="1592679" y="2514601"/>
                <a:chExt cx="2046801" cy="1228589"/>
              </a:xfrm>
            </p:grpSpPr>
            <p:sp>
              <p:nvSpPr>
                <p:cNvPr id="175" name="TextBox 174">
                  <a:extLst>
                    <a:ext uri="{FF2B5EF4-FFF2-40B4-BE49-F238E27FC236}">
                      <a16:creationId xmlns:a16="http://schemas.microsoft.com/office/drawing/2014/main" id="{1D538CD1-79D6-4385-AF95-A4916E9D3C43}"/>
                    </a:ext>
                  </a:extLst>
                </p:cNvPr>
                <p:cNvSpPr txBox="1"/>
                <p:nvPr/>
              </p:nvSpPr>
              <p:spPr>
                <a:xfrm>
                  <a:off x="1692969" y="2514601"/>
                  <a:ext cx="1856884" cy="253916"/>
                </a:xfrm>
                <a:prstGeom prst="rect">
                  <a:avLst/>
                </a:prstGeom>
                <a:noFill/>
              </p:spPr>
              <p:txBody>
                <a:bodyPr wrap="square" rtlCol="0">
                  <a:spAutoFit/>
                </a:bodyPr>
                <a:lstStyle/>
                <a:p>
                  <a:pPr algn="ctr"/>
                  <a:r>
                    <a:rPr lang="en-US" sz="1050" dirty="0"/>
                    <a:t>CHICKEN BREAST</a:t>
                  </a:r>
                </a:p>
              </p:txBody>
            </p:sp>
            <p:sp>
              <p:nvSpPr>
                <p:cNvPr id="176" name="TextBox 175">
                  <a:extLst>
                    <a:ext uri="{FF2B5EF4-FFF2-40B4-BE49-F238E27FC236}">
                      <a16:creationId xmlns:a16="http://schemas.microsoft.com/office/drawing/2014/main" id="{412E09C6-7267-48FD-ABC8-551909BD12E9}"/>
                    </a:ext>
                  </a:extLst>
                </p:cNvPr>
                <p:cNvSpPr txBox="1"/>
                <p:nvPr/>
              </p:nvSpPr>
              <p:spPr>
                <a:xfrm>
                  <a:off x="1592679" y="2912193"/>
                  <a:ext cx="2046801" cy="830997"/>
                </a:xfrm>
                <a:prstGeom prst="rect">
                  <a:avLst/>
                </a:prstGeom>
                <a:noFill/>
              </p:spPr>
              <p:txBody>
                <a:bodyPr wrap="square" rtlCol="0">
                  <a:spAutoFit/>
                </a:bodyPr>
                <a:lstStyle/>
                <a:p>
                  <a:pPr algn="ctr"/>
                  <a:r>
                    <a:rPr lang="en-US" sz="800" b="1" dirty="0"/>
                    <a:t>-Moisture les then 3%</a:t>
                  </a:r>
                </a:p>
                <a:p>
                  <a:pPr algn="ctr"/>
                  <a:r>
                    <a:rPr lang="en-US" sz="800" b="1" dirty="0"/>
                    <a:t>- No yellow skin</a:t>
                  </a:r>
                </a:p>
                <a:p>
                  <a:pPr algn="ctr"/>
                  <a:r>
                    <a:rPr lang="en-US" sz="800" b="1" dirty="0"/>
                    <a:t>-No </a:t>
                  </a:r>
                  <a:r>
                    <a:rPr lang="en-US" sz="800" b="1" dirty="0" err="1"/>
                    <a:t>badsmell</a:t>
                  </a:r>
                  <a:endParaRPr lang="en-US" sz="800" b="1" dirty="0"/>
                </a:p>
                <a:p>
                  <a:pPr algn="ctr"/>
                  <a:r>
                    <a:rPr lang="en-US" sz="800" b="1" dirty="0"/>
                    <a:t>-Washed &amp; cleaned</a:t>
                  </a:r>
                </a:p>
                <a:p>
                  <a:pPr algn="ctr"/>
                  <a:r>
                    <a:rPr lang="en-US" sz="800" b="1" dirty="0"/>
                    <a:t>-No blood /no bruise</a:t>
                  </a:r>
                </a:p>
                <a:p>
                  <a:pPr algn="ctr"/>
                  <a:r>
                    <a:rPr lang="en-US" sz="800" b="1" dirty="0"/>
                    <a:t>-No black spots</a:t>
                  </a:r>
                </a:p>
              </p:txBody>
            </p:sp>
          </p:grpSp>
        </p:grpSp>
        <p:sp>
          <p:nvSpPr>
            <p:cNvPr id="172" name="TextBox 171">
              <a:extLst>
                <a:ext uri="{FF2B5EF4-FFF2-40B4-BE49-F238E27FC236}">
                  <a16:creationId xmlns:a16="http://schemas.microsoft.com/office/drawing/2014/main" id="{252728D7-7E24-435B-80B9-2ED508916DB0}"/>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grpSp>
        <p:nvGrpSpPr>
          <p:cNvPr id="186" name="Group 185">
            <a:extLst>
              <a:ext uri="{FF2B5EF4-FFF2-40B4-BE49-F238E27FC236}">
                <a16:creationId xmlns:a16="http://schemas.microsoft.com/office/drawing/2014/main" id="{A6966A67-C8D9-440D-B68A-8F12A9DC828B}"/>
              </a:ext>
            </a:extLst>
          </p:cNvPr>
          <p:cNvGrpSpPr/>
          <p:nvPr/>
        </p:nvGrpSpPr>
        <p:grpSpPr>
          <a:xfrm>
            <a:off x="6371404" y="4196150"/>
            <a:ext cx="4874024" cy="1866389"/>
            <a:chOff x="544669" y="2305386"/>
            <a:chExt cx="4874024" cy="1866389"/>
          </a:xfrm>
        </p:grpSpPr>
        <p:grpSp>
          <p:nvGrpSpPr>
            <p:cNvPr id="187" name="Group 186">
              <a:extLst>
                <a:ext uri="{FF2B5EF4-FFF2-40B4-BE49-F238E27FC236}">
                  <a16:creationId xmlns:a16="http://schemas.microsoft.com/office/drawing/2014/main" id="{220DF6A2-17FE-4643-82DA-DAC422207E38}"/>
                </a:ext>
              </a:extLst>
            </p:cNvPr>
            <p:cNvGrpSpPr/>
            <p:nvPr/>
          </p:nvGrpSpPr>
          <p:grpSpPr>
            <a:xfrm>
              <a:off x="602701" y="2305386"/>
              <a:ext cx="4815992" cy="1423792"/>
              <a:chOff x="602701" y="2305386"/>
              <a:chExt cx="4815992" cy="1423792"/>
            </a:xfrm>
          </p:grpSpPr>
          <p:grpSp>
            <p:nvGrpSpPr>
              <p:cNvPr id="189" name="Group 188">
                <a:extLst>
                  <a:ext uri="{FF2B5EF4-FFF2-40B4-BE49-F238E27FC236}">
                    <a16:creationId xmlns:a16="http://schemas.microsoft.com/office/drawing/2014/main" id="{30AD2012-ECE4-431F-982E-38A97015A2C9}"/>
                  </a:ext>
                </a:extLst>
              </p:cNvPr>
              <p:cNvGrpSpPr/>
              <p:nvPr/>
            </p:nvGrpSpPr>
            <p:grpSpPr>
              <a:xfrm>
                <a:off x="602701" y="2305386"/>
                <a:ext cx="4815992" cy="1391794"/>
                <a:chOff x="83559" y="2400020"/>
                <a:chExt cx="4815992" cy="1391794"/>
              </a:xfrm>
            </p:grpSpPr>
            <p:sp>
              <p:nvSpPr>
                <p:cNvPr id="193" name="TextBox 192">
                  <a:extLst>
                    <a:ext uri="{FF2B5EF4-FFF2-40B4-BE49-F238E27FC236}">
                      <a16:creationId xmlns:a16="http://schemas.microsoft.com/office/drawing/2014/main" id="{FEAF1D1D-5918-41AB-B21A-9C6106FC7597}"/>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94" name="Group 193">
                  <a:extLst>
                    <a:ext uri="{FF2B5EF4-FFF2-40B4-BE49-F238E27FC236}">
                      <a16:creationId xmlns:a16="http://schemas.microsoft.com/office/drawing/2014/main" id="{983B31FF-EEE8-4FB9-B9A4-5EC75F25DC19}"/>
                    </a:ext>
                  </a:extLst>
                </p:cNvPr>
                <p:cNvGrpSpPr/>
                <p:nvPr/>
              </p:nvGrpSpPr>
              <p:grpSpPr>
                <a:xfrm>
                  <a:off x="3030711" y="2492627"/>
                  <a:ext cx="1868840" cy="1285595"/>
                  <a:chOff x="3374795" y="2040325"/>
                  <a:chExt cx="2858365" cy="1441161"/>
                </a:xfrm>
              </p:grpSpPr>
              <p:sp>
                <p:nvSpPr>
                  <p:cNvPr id="200" name="Rectangle 199">
                    <a:extLst>
                      <a:ext uri="{FF2B5EF4-FFF2-40B4-BE49-F238E27FC236}">
                        <a16:creationId xmlns:a16="http://schemas.microsoft.com/office/drawing/2014/main" id="{5E627CD4-338E-488A-ADBE-75C6E1C8DA19}"/>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a:extLst>
                      <a:ext uri="{FF2B5EF4-FFF2-40B4-BE49-F238E27FC236}">
                        <a16:creationId xmlns:a16="http://schemas.microsoft.com/office/drawing/2014/main" id="{4AEFDB79-1193-4B6E-A7F8-C58800463687}"/>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95" name="TextBox 194">
                  <a:extLst>
                    <a:ext uri="{FF2B5EF4-FFF2-40B4-BE49-F238E27FC236}">
                      <a16:creationId xmlns:a16="http://schemas.microsoft.com/office/drawing/2014/main" id="{7EBF8464-A212-4895-8322-E6A1E1869A6C}"/>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$ 1620</a:t>
                  </a:r>
                </a:p>
              </p:txBody>
            </p:sp>
            <p:grpSp>
              <p:nvGrpSpPr>
                <p:cNvPr id="196" name="Group 195">
                  <a:extLst>
                    <a:ext uri="{FF2B5EF4-FFF2-40B4-BE49-F238E27FC236}">
                      <a16:creationId xmlns:a16="http://schemas.microsoft.com/office/drawing/2014/main" id="{CDD2F737-8863-485D-AAA0-5B3B74120D53}"/>
                    </a:ext>
                  </a:extLst>
                </p:cNvPr>
                <p:cNvGrpSpPr/>
                <p:nvPr/>
              </p:nvGrpSpPr>
              <p:grpSpPr>
                <a:xfrm>
                  <a:off x="1231735" y="2496793"/>
                  <a:ext cx="1759124" cy="1281428"/>
                  <a:chOff x="1231735" y="2496793"/>
                  <a:chExt cx="1759124" cy="1281428"/>
                </a:xfrm>
              </p:grpSpPr>
              <p:sp>
                <p:nvSpPr>
                  <p:cNvPr id="198" name="Rectangle 197">
                    <a:extLst>
                      <a:ext uri="{FF2B5EF4-FFF2-40B4-BE49-F238E27FC236}">
                        <a16:creationId xmlns:a16="http://schemas.microsoft.com/office/drawing/2014/main" id="{6D324055-ABA5-4C09-AA5F-0EDDFD9D19F7}"/>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99" name="Rectangle 198">
                    <a:extLst>
                      <a:ext uri="{FF2B5EF4-FFF2-40B4-BE49-F238E27FC236}">
                        <a16:creationId xmlns:a16="http://schemas.microsoft.com/office/drawing/2014/main" id="{37371C50-71FB-4B54-8686-756FD234ACBB}"/>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97" name="Rectangle 196">
                  <a:extLst>
                    <a:ext uri="{FF2B5EF4-FFF2-40B4-BE49-F238E27FC236}">
                      <a16:creationId xmlns:a16="http://schemas.microsoft.com/office/drawing/2014/main" id="{31FD67A8-6072-4E89-9597-3E88230F458F}"/>
                    </a:ext>
                  </a:extLst>
                </p:cNvPr>
                <p:cNvSpPr/>
                <p:nvPr/>
              </p:nvSpPr>
              <p:spPr>
                <a:xfrm>
                  <a:off x="83559" y="2496793"/>
                  <a:ext cx="1106062" cy="1295021"/>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90" name="Group 189">
                <a:extLst>
                  <a:ext uri="{FF2B5EF4-FFF2-40B4-BE49-F238E27FC236}">
                    <a16:creationId xmlns:a16="http://schemas.microsoft.com/office/drawing/2014/main" id="{26DC88B8-664C-4FAC-8607-3220D1695E6A}"/>
                  </a:ext>
                </a:extLst>
              </p:cNvPr>
              <p:cNvGrpSpPr/>
              <p:nvPr/>
            </p:nvGrpSpPr>
            <p:grpSpPr>
              <a:xfrm>
                <a:off x="1579476" y="2360863"/>
                <a:ext cx="2074552" cy="1368315"/>
                <a:chOff x="1579476" y="2360863"/>
                <a:chExt cx="2074552" cy="1368315"/>
              </a:xfrm>
            </p:grpSpPr>
            <p:sp>
              <p:nvSpPr>
                <p:cNvPr id="191" name="TextBox 190">
                  <a:extLst>
                    <a:ext uri="{FF2B5EF4-FFF2-40B4-BE49-F238E27FC236}">
                      <a16:creationId xmlns:a16="http://schemas.microsoft.com/office/drawing/2014/main" id="{F520E9C3-5DCD-4A83-99B8-5D1367A73B3D}"/>
                    </a:ext>
                  </a:extLst>
                </p:cNvPr>
                <p:cNvSpPr txBox="1"/>
                <p:nvPr/>
              </p:nvSpPr>
              <p:spPr>
                <a:xfrm>
                  <a:off x="1830050" y="2360863"/>
                  <a:ext cx="1598515" cy="523220"/>
                </a:xfrm>
                <a:prstGeom prst="rect">
                  <a:avLst/>
                </a:prstGeom>
                <a:noFill/>
              </p:spPr>
              <p:txBody>
                <a:bodyPr wrap="none" rtlCol="0">
                  <a:spAutoFit/>
                </a:bodyPr>
                <a:lstStyle/>
                <a:p>
                  <a:pPr algn="ctr"/>
                  <a:r>
                    <a:rPr lang="de-DE" sz="1400" dirty="0"/>
                    <a:t>CHICKEN DRUM </a:t>
                  </a:r>
                </a:p>
                <a:p>
                  <a:pPr algn="ctr"/>
                  <a:r>
                    <a:rPr lang="de-DE" sz="1400" dirty="0"/>
                    <a:t>METTES</a:t>
                  </a:r>
                  <a:endParaRPr lang="en-US" sz="1400" dirty="0"/>
                </a:p>
              </p:txBody>
            </p:sp>
            <p:sp>
              <p:nvSpPr>
                <p:cNvPr id="192" name="TextBox 191">
                  <a:extLst>
                    <a:ext uri="{FF2B5EF4-FFF2-40B4-BE49-F238E27FC236}">
                      <a16:creationId xmlns:a16="http://schemas.microsoft.com/office/drawing/2014/main" id="{6BBCC6BD-7AB7-44D2-A9A9-FC3CEF763467}"/>
                    </a:ext>
                  </a:extLst>
                </p:cNvPr>
                <p:cNvSpPr txBox="1"/>
                <p:nvPr/>
              </p:nvSpPr>
              <p:spPr>
                <a:xfrm>
                  <a:off x="1579476" y="2898181"/>
                  <a:ext cx="2074552" cy="830997"/>
                </a:xfrm>
                <a:prstGeom prst="rect">
                  <a:avLst/>
                </a:prstGeom>
                <a:noFill/>
              </p:spPr>
              <p:txBody>
                <a:bodyPr wrap="square" rtlCol="0">
                  <a:spAutoFit/>
                </a:bodyPr>
                <a:lstStyle/>
                <a:p>
                  <a:pPr algn="ctr"/>
                  <a:r>
                    <a:rPr lang="en-US" sz="800" b="1" dirty="0"/>
                    <a:t>-Moisture les then 3%</a:t>
                  </a:r>
                </a:p>
                <a:p>
                  <a:pPr algn="ctr"/>
                  <a:r>
                    <a:rPr lang="en-US" sz="800" b="1" dirty="0"/>
                    <a:t>- No yellow skin</a:t>
                  </a:r>
                </a:p>
                <a:p>
                  <a:pPr algn="ctr"/>
                  <a:r>
                    <a:rPr lang="en-US" sz="800" b="1" dirty="0"/>
                    <a:t>-No </a:t>
                  </a:r>
                  <a:r>
                    <a:rPr lang="en-US" sz="800" b="1" dirty="0" err="1"/>
                    <a:t>badsmell</a:t>
                  </a:r>
                  <a:endParaRPr lang="en-US" sz="800" b="1" dirty="0"/>
                </a:p>
                <a:p>
                  <a:pPr algn="ctr"/>
                  <a:r>
                    <a:rPr lang="en-US" sz="800" b="1" dirty="0"/>
                    <a:t>-Washed &amp; cleaned</a:t>
                  </a:r>
                </a:p>
                <a:p>
                  <a:pPr algn="ctr"/>
                  <a:r>
                    <a:rPr lang="en-US" sz="800" b="1" dirty="0"/>
                    <a:t>-No blood /no bruise</a:t>
                  </a:r>
                </a:p>
                <a:p>
                  <a:pPr algn="ctr"/>
                  <a:r>
                    <a:rPr lang="en-US" sz="800" b="1" dirty="0"/>
                    <a:t>-No black spots</a:t>
                  </a:r>
                </a:p>
              </p:txBody>
            </p:sp>
          </p:grpSp>
        </p:grpSp>
        <p:sp>
          <p:nvSpPr>
            <p:cNvPr id="188" name="TextBox 187">
              <a:extLst>
                <a:ext uri="{FF2B5EF4-FFF2-40B4-BE49-F238E27FC236}">
                  <a16:creationId xmlns:a16="http://schemas.microsoft.com/office/drawing/2014/main" id="{3D06555B-FAE7-4F2E-8620-244CBF7DCFAF}"/>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spTree>
    <p:extLst>
      <p:ext uri="{BB962C8B-B14F-4D97-AF65-F5344CB8AC3E}">
        <p14:creationId xmlns:p14="http://schemas.microsoft.com/office/powerpoint/2010/main" val="398477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Petroleum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8" y="2305386"/>
            <a:ext cx="4874025" cy="1712498"/>
            <a:chOff x="544668" y="2305386"/>
            <a:chExt cx="4874025" cy="1712498"/>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413379"/>
              <a:chOff x="602701" y="2305386"/>
              <a:chExt cx="4815992" cy="1413379"/>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364402" y="2996126"/>
                  <a:ext cx="1201458" cy="576563"/>
                </a:xfrm>
                <a:prstGeom prst="rect">
                  <a:avLst/>
                </a:prstGeom>
                <a:noFill/>
              </p:spPr>
              <p:txBody>
                <a:bodyPr wrap="none" rtlCol="0">
                  <a:spAutoFit/>
                </a:bodyPr>
                <a:lstStyle/>
                <a:p>
                  <a:pPr algn="ctr"/>
                  <a:r>
                    <a:rPr lang="en-US" sz="3600" b="1" dirty="0"/>
                    <a:t>$ 600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cstate="screen">
                    <a:extLst>
                      <a:ext uri="{28A0092B-C50C-407E-A947-70E740481C1C}">
                        <a14:useLocalDpi xmlns:a14="http://schemas.microsoft.com/office/drawing/2010/main"/>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369016"/>
                <a:ext cx="1941918" cy="1349749"/>
                <a:chOff x="1658349" y="2369016"/>
                <a:chExt cx="1941918" cy="1349749"/>
              </a:xfrm>
            </p:grpSpPr>
            <p:sp>
              <p:nvSpPr>
                <p:cNvPr id="99" name="TextBox 98">
                  <a:extLst>
                    <a:ext uri="{FF2B5EF4-FFF2-40B4-BE49-F238E27FC236}">
                      <a16:creationId xmlns:a16="http://schemas.microsoft.com/office/drawing/2014/main" id="{09B7A9F7-2EE3-4AFA-9E8C-C17568615472}"/>
                    </a:ext>
                  </a:extLst>
                </p:cNvPr>
                <p:cNvSpPr txBox="1"/>
                <p:nvPr/>
              </p:nvSpPr>
              <p:spPr>
                <a:xfrm>
                  <a:off x="1887479" y="2369016"/>
                  <a:ext cx="1435008" cy="523220"/>
                </a:xfrm>
                <a:prstGeom prst="rect">
                  <a:avLst/>
                </a:prstGeom>
                <a:noFill/>
              </p:spPr>
              <p:txBody>
                <a:bodyPr wrap="none" rtlCol="0">
                  <a:spAutoFit/>
                </a:bodyPr>
                <a:lstStyle/>
                <a:p>
                  <a:pPr algn="ctr"/>
                  <a:r>
                    <a:rPr lang="de-DE" sz="1400" b="1" dirty="0"/>
                    <a:t>DIESEL GAS D2</a:t>
                  </a:r>
                </a:p>
                <a:p>
                  <a:pPr algn="ctr"/>
                  <a:r>
                    <a:rPr lang="de-DE" sz="1400" b="1" dirty="0"/>
                    <a:t>GOST 305-82</a:t>
                  </a:r>
                  <a:endParaRPr lang="en-US" sz="1400" b="1"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30,000 MT</a:t>
                  </a:r>
                  <a:r>
                    <a:rPr lang="ar-EG" sz="900" b="1" dirty="0"/>
                    <a:t>/</a:t>
                  </a:r>
                  <a:r>
                    <a:rPr lang="en-US" sz="900" b="1" dirty="0"/>
                    <a:t>month </a:t>
                  </a:r>
                </a:p>
                <a:p>
                  <a:pPr algn="ctr"/>
                  <a:r>
                    <a:rPr lang="en-US" sz="900" b="1" dirty="0"/>
                    <a:t>and  Maximum of 100,000 MT / </a:t>
                  </a:r>
                </a:p>
                <a:p>
                  <a:pPr algn="ctr"/>
                  <a:r>
                    <a:rPr lang="en-US" sz="900" b="1" dirty="0"/>
                    <a:t>month Origin: Russia / </a:t>
                  </a:r>
                  <a:endParaRPr lang="ar-EG" sz="900" b="1" dirty="0"/>
                </a:p>
                <a:p>
                  <a:pPr algn="ctr"/>
                  <a:r>
                    <a:rPr lang="en-US" sz="900" b="1" dirty="0"/>
                    <a:t>Saudi Arabia </a:t>
                  </a:r>
                </a:p>
                <a:p>
                  <a:pPr algn="ctr"/>
                  <a:r>
                    <a:rPr lang="en-US" sz="900" b="1" dirty="0"/>
                    <a:t>/Iraq / Egypt</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5.00 seller side, USD 5.00 Buyer side Per Metric Ton</a:t>
              </a:r>
            </a:p>
          </p:txBody>
        </p:sp>
      </p:grpSp>
      <p:grpSp>
        <p:nvGrpSpPr>
          <p:cNvPr id="102" name="Group 101">
            <a:extLst>
              <a:ext uri="{FF2B5EF4-FFF2-40B4-BE49-F238E27FC236}">
                <a16:creationId xmlns:a16="http://schemas.microsoft.com/office/drawing/2014/main" id="{B0C60AA7-9B24-47AD-99E5-BC804D930614}"/>
              </a:ext>
            </a:extLst>
          </p:cNvPr>
          <p:cNvGrpSpPr/>
          <p:nvPr/>
        </p:nvGrpSpPr>
        <p:grpSpPr>
          <a:xfrm>
            <a:off x="6154722" y="2319153"/>
            <a:ext cx="4874025" cy="1712498"/>
            <a:chOff x="544668" y="2305386"/>
            <a:chExt cx="4874025" cy="1712498"/>
          </a:xfrm>
        </p:grpSpPr>
        <p:grpSp>
          <p:nvGrpSpPr>
            <p:cNvPr id="103" name="Group 102">
              <a:extLst>
                <a:ext uri="{FF2B5EF4-FFF2-40B4-BE49-F238E27FC236}">
                  <a16:creationId xmlns:a16="http://schemas.microsoft.com/office/drawing/2014/main" id="{2E23BE20-9067-40E7-9B94-348A77ED9A02}"/>
                </a:ext>
              </a:extLst>
            </p:cNvPr>
            <p:cNvGrpSpPr/>
            <p:nvPr/>
          </p:nvGrpSpPr>
          <p:grpSpPr>
            <a:xfrm>
              <a:off x="602701" y="2305386"/>
              <a:ext cx="4815992" cy="1413379"/>
              <a:chOff x="602701" y="2305386"/>
              <a:chExt cx="4815992" cy="1413379"/>
            </a:xfrm>
          </p:grpSpPr>
          <p:grpSp>
            <p:nvGrpSpPr>
              <p:cNvPr id="105" name="Group 104">
                <a:extLst>
                  <a:ext uri="{FF2B5EF4-FFF2-40B4-BE49-F238E27FC236}">
                    <a16:creationId xmlns:a16="http://schemas.microsoft.com/office/drawing/2014/main" id="{0859E52E-193E-4974-9F84-79A77398EBD1}"/>
                  </a:ext>
                </a:extLst>
              </p:cNvPr>
              <p:cNvGrpSpPr/>
              <p:nvPr/>
            </p:nvGrpSpPr>
            <p:grpSpPr>
              <a:xfrm>
                <a:off x="602701" y="2305386"/>
                <a:ext cx="4815992" cy="1409127"/>
                <a:chOff x="83559" y="2400020"/>
                <a:chExt cx="4815992" cy="1409127"/>
              </a:xfrm>
            </p:grpSpPr>
            <p:sp>
              <p:nvSpPr>
                <p:cNvPr id="109" name="TextBox 108">
                  <a:extLst>
                    <a:ext uri="{FF2B5EF4-FFF2-40B4-BE49-F238E27FC236}">
                      <a16:creationId xmlns:a16="http://schemas.microsoft.com/office/drawing/2014/main" id="{C62BCDF4-421A-4CD2-903B-384D73385554}"/>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10" name="Group 109">
                  <a:extLst>
                    <a:ext uri="{FF2B5EF4-FFF2-40B4-BE49-F238E27FC236}">
                      <a16:creationId xmlns:a16="http://schemas.microsoft.com/office/drawing/2014/main" id="{838F0EBC-E697-45F6-849F-331CBCE663E8}"/>
                    </a:ext>
                  </a:extLst>
                </p:cNvPr>
                <p:cNvGrpSpPr/>
                <p:nvPr/>
              </p:nvGrpSpPr>
              <p:grpSpPr>
                <a:xfrm>
                  <a:off x="3030711" y="2492627"/>
                  <a:ext cx="1868840" cy="1285595"/>
                  <a:chOff x="3374795" y="2040325"/>
                  <a:chExt cx="2858365" cy="1441161"/>
                </a:xfrm>
              </p:grpSpPr>
              <p:sp>
                <p:nvSpPr>
                  <p:cNvPr id="128" name="Rectangle 127">
                    <a:extLst>
                      <a:ext uri="{FF2B5EF4-FFF2-40B4-BE49-F238E27FC236}">
                        <a16:creationId xmlns:a16="http://schemas.microsoft.com/office/drawing/2014/main" id="{FF50A5EC-2ECB-41A4-A67E-F79E271B3EDD}"/>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16DD4696-F4A2-4E3D-9E50-1706E10642D8}"/>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3D884E9C-4B65-487A-8BA0-33DD8F962B1D}"/>
                    </a:ext>
                  </a:extLst>
                </p:cNvPr>
                <p:cNvSpPr txBox="1"/>
                <p:nvPr/>
              </p:nvSpPr>
              <p:spPr>
                <a:xfrm>
                  <a:off x="3270747" y="2855040"/>
                  <a:ext cx="1353256" cy="954107"/>
                </a:xfrm>
                <a:prstGeom prst="rect">
                  <a:avLst/>
                </a:prstGeom>
                <a:noFill/>
              </p:spPr>
              <p:txBody>
                <a:bodyPr wrap="none" rtlCol="0">
                  <a:spAutoFit/>
                </a:bodyPr>
                <a:lstStyle/>
                <a:p>
                  <a:pPr algn="ctr"/>
                  <a:r>
                    <a:rPr lang="en-US" sz="2800" b="1" dirty="0"/>
                    <a:t>$ 0.60/</a:t>
                  </a:r>
                </a:p>
                <a:p>
                  <a:pPr algn="ctr"/>
                  <a:r>
                    <a:rPr lang="en-US" sz="2800" b="1" dirty="0"/>
                    <a:t>gallon</a:t>
                  </a:r>
                </a:p>
              </p:txBody>
            </p:sp>
            <p:grpSp>
              <p:nvGrpSpPr>
                <p:cNvPr id="124" name="Group 123">
                  <a:extLst>
                    <a:ext uri="{FF2B5EF4-FFF2-40B4-BE49-F238E27FC236}">
                      <a16:creationId xmlns:a16="http://schemas.microsoft.com/office/drawing/2014/main" id="{20ADF3ED-85FD-4016-8E84-4DBBD7F1A4A1}"/>
                    </a:ext>
                  </a:extLst>
                </p:cNvPr>
                <p:cNvGrpSpPr/>
                <p:nvPr/>
              </p:nvGrpSpPr>
              <p:grpSpPr>
                <a:xfrm>
                  <a:off x="1231735" y="2496793"/>
                  <a:ext cx="1759124" cy="1281428"/>
                  <a:chOff x="1231735" y="2496793"/>
                  <a:chExt cx="1759124" cy="1281428"/>
                </a:xfrm>
              </p:grpSpPr>
              <p:sp>
                <p:nvSpPr>
                  <p:cNvPr id="126" name="Rectangle 125">
                    <a:extLst>
                      <a:ext uri="{FF2B5EF4-FFF2-40B4-BE49-F238E27FC236}">
                        <a16:creationId xmlns:a16="http://schemas.microsoft.com/office/drawing/2014/main" id="{BE57318D-6534-4C96-B54E-C96BA34F112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Rectangle 126">
                    <a:extLst>
                      <a:ext uri="{FF2B5EF4-FFF2-40B4-BE49-F238E27FC236}">
                        <a16:creationId xmlns:a16="http://schemas.microsoft.com/office/drawing/2014/main" id="{271350B3-35C0-4FBF-9564-2697501DF72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5" name="Rectangle 124">
                  <a:extLst>
                    <a:ext uri="{FF2B5EF4-FFF2-40B4-BE49-F238E27FC236}">
                      <a16:creationId xmlns:a16="http://schemas.microsoft.com/office/drawing/2014/main" id="{96506310-5BEB-4B29-8E75-D816A3B8F9BE}"/>
                    </a:ext>
                  </a:extLst>
                </p:cNvPr>
                <p:cNvSpPr/>
                <p:nvPr/>
              </p:nvSpPr>
              <p:spPr>
                <a:xfrm>
                  <a:off x="83559" y="2496793"/>
                  <a:ext cx="1106062" cy="1295021"/>
                </a:xfrm>
                <a:prstGeom prst="rect">
                  <a:avLst/>
                </a:prstGeom>
                <a:blipFill dpi="0" rotWithShape="1">
                  <a:blip r:embed="rId13">
                    <a:extLst>
                      <a:ext uri="{28A0092B-C50C-407E-A947-70E740481C1C}">
                        <a14:useLocalDpi xmlns:a14="http://schemas.microsoft.com/office/drawing/2010/main"/>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06" name="Group 105">
                <a:extLst>
                  <a:ext uri="{FF2B5EF4-FFF2-40B4-BE49-F238E27FC236}">
                    <a16:creationId xmlns:a16="http://schemas.microsoft.com/office/drawing/2014/main" id="{BB79831D-5624-44BD-8DE8-BB45A3786544}"/>
                  </a:ext>
                </a:extLst>
              </p:cNvPr>
              <p:cNvGrpSpPr/>
              <p:nvPr/>
            </p:nvGrpSpPr>
            <p:grpSpPr>
              <a:xfrm>
                <a:off x="1658349" y="2369016"/>
                <a:ext cx="1941918" cy="1349749"/>
                <a:chOff x="1658349" y="2369016"/>
                <a:chExt cx="1941918" cy="1349749"/>
              </a:xfrm>
            </p:grpSpPr>
            <p:sp>
              <p:nvSpPr>
                <p:cNvPr id="107" name="TextBox 106">
                  <a:extLst>
                    <a:ext uri="{FF2B5EF4-FFF2-40B4-BE49-F238E27FC236}">
                      <a16:creationId xmlns:a16="http://schemas.microsoft.com/office/drawing/2014/main" id="{5F2F8088-46D5-4F07-9F23-52F764ECCB01}"/>
                    </a:ext>
                  </a:extLst>
                </p:cNvPr>
                <p:cNvSpPr txBox="1"/>
                <p:nvPr/>
              </p:nvSpPr>
              <p:spPr>
                <a:xfrm>
                  <a:off x="1833778" y="2369016"/>
                  <a:ext cx="1542410" cy="523220"/>
                </a:xfrm>
                <a:prstGeom prst="rect">
                  <a:avLst/>
                </a:prstGeom>
                <a:noFill/>
              </p:spPr>
              <p:txBody>
                <a:bodyPr wrap="none" rtlCol="0">
                  <a:spAutoFit/>
                </a:bodyPr>
                <a:lstStyle/>
                <a:p>
                  <a:pPr algn="ctr"/>
                  <a:r>
                    <a:rPr lang="en-US" sz="1400" b="1" dirty="0"/>
                    <a:t>diesel d6 virgin </a:t>
                  </a:r>
                </a:p>
                <a:p>
                  <a:pPr algn="ctr"/>
                  <a:r>
                    <a:rPr lang="en-US" sz="1400" b="1" dirty="0"/>
                    <a:t>low pour fuel oil</a:t>
                  </a:r>
                </a:p>
              </p:txBody>
            </p:sp>
            <p:sp>
              <p:nvSpPr>
                <p:cNvPr id="108" name="TextBox 107">
                  <a:extLst>
                    <a:ext uri="{FF2B5EF4-FFF2-40B4-BE49-F238E27FC236}">
                      <a16:creationId xmlns:a16="http://schemas.microsoft.com/office/drawing/2014/main" id="{FB9D12C3-4CAC-45EA-ABC5-5986D7FA4D49}"/>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50 MLN / month </a:t>
                  </a:r>
                </a:p>
                <a:p>
                  <a:pPr algn="ctr"/>
                  <a:r>
                    <a:rPr lang="en-US" sz="900" b="1" dirty="0"/>
                    <a:t>and  Max </a:t>
                  </a:r>
                  <a:r>
                    <a:rPr lang="en-US" sz="900" b="1" dirty="0" err="1"/>
                    <a:t>imum</a:t>
                  </a:r>
                  <a:r>
                    <a:rPr lang="en-US" sz="900" b="1" dirty="0"/>
                    <a:t> of 200 MLN / month</a:t>
                  </a:r>
                </a:p>
                <a:p>
                  <a:pPr algn="ctr"/>
                  <a:r>
                    <a:rPr lang="en-US" sz="900" b="1" dirty="0"/>
                    <a:t>Origin: Russia / Saudi Arabia / Oman</a:t>
                  </a:r>
                </a:p>
              </p:txBody>
            </p:sp>
          </p:grpSp>
        </p:grpSp>
        <p:sp>
          <p:nvSpPr>
            <p:cNvPr id="104" name="TextBox 103">
              <a:extLst>
                <a:ext uri="{FF2B5EF4-FFF2-40B4-BE49-F238E27FC236}">
                  <a16:creationId xmlns:a16="http://schemas.microsoft.com/office/drawing/2014/main" id="{32D148F7-EDE8-4DE7-8C1D-5590691D1CFF}"/>
                </a:ext>
              </a:extLst>
            </p:cNvPr>
            <p:cNvSpPr txBox="1"/>
            <p:nvPr/>
          </p:nvSpPr>
          <p:spPr>
            <a:xfrm>
              <a:off x="544668" y="3771663"/>
              <a:ext cx="4780371" cy="246221"/>
            </a:xfrm>
            <a:prstGeom prst="rect">
              <a:avLst/>
            </a:prstGeom>
            <a:noFill/>
          </p:spPr>
          <p:txBody>
            <a:bodyPr wrap="square" rtlCol="0">
              <a:spAutoFit/>
            </a:bodyPr>
            <a:lstStyle/>
            <a:p>
              <a:r>
                <a:rPr lang="en-US" sz="1000" b="1" dirty="0"/>
                <a:t>Commission: Commission: USD 0.2 seller side, USD 0.2 Buyer side Per Gal.</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a:extLst>
              <a:ext uri="{FF2B5EF4-FFF2-40B4-BE49-F238E27FC236}">
                <a16:creationId xmlns:a16="http://schemas.microsoft.com/office/drawing/2014/main" id="{63E76DB1-7DA8-43CD-A619-6513F4084689}"/>
              </a:ext>
            </a:extLst>
          </p:cNvPr>
          <p:cNvGrpSpPr/>
          <p:nvPr/>
        </p:nvGrpSpPr>
        <p:grpSpPr>
          <a:xfrm>
            <a:off x="1750877" y="4245099"/>
            <a:ext cx="1759124" cy="1281428"/>
            <a:chOff x="1231735" y="2496793"/>
            <a:chExt cx="1759124" cy="1281428"/>
          </a:xfrm>
        </p:grpSpPr>
        <p:sp>
          <p:nvSpPr>
            <p:cNvPr id="143" name="Rectangle 142">
              <a:extLst>
                <a:ext uri="{FF2B5EF4-FFF2-40B4-BE49-F238E27FC236}">
                  <a16:creationId xmlns:a16="http://schemas.microsoft.com/office/drawing/2014/main" id="{693A4026-5A4D-4F1A-8FD5-F4254F2789EA}"/>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4" name="Rectangle 143">
              <a:extLst>
                <a:ext uri="{FF2B5EF4-FFF2-40B4-BE49-F238E27FC236}">
                  <a16:creationId xmlns:a16="http://schemas.microsoft.com/office/drawing/2014/main" id="{CAE80D90-305A-4E5A-A0BE-E938F19A26D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42" name="Rectangle 141">
            <a:extLst>
              <a:ext uri="{FF2B5EF4-FFF2-40B4-BE49-F238E27FC236}">
                <a16:creationId xmlns:a16="http://schemas.microsoft.com/office/drawing/2014/main" id="{15CB11E8-348B-4A76-8A0E-2329DCB32773}"/>
              </a:ext>
            </a:extLst>
          </p:cNvPr>
          <p:cNvSpPr/>
          <p:nvPr/>
        </p:nvSpPr>
        <p:spPr>
          <a:xfrm>
            <a:off x="602701" y="4245099"/>
            <a:ext cx="1106062" cy="1295021"/>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5" name="Group 134">
            <a:extLst>
              <a:ext uri="{FF2B5EF4-FFF2-40B4-BE49-F238E27FC236}">
                <a16:creationId xmlns:a16="http://schemas.microsoft.com/office/drawing/2014/main" id="{E087C0FE-60A7-4ED1-A6FD-66CCB3376675}"/>
              </a:ext>
            </a:extLst>
          </p:cNvPr>
          <p:cNvGrpSpPr/>
          <p:nvPr/>
        </p:nvGrpSpPr>
        <p:grpSpPr>
          <a:xfrm>
            <a:off x="1658349" y="4211279"/>
            <a:ext cx="1965603" cy="1211927"/>
            <a:chOff x="1658349" y="2368339"/>
            <a:chExt cx="1965603" cy="1211927"/>
          </a:xfrm>
        </p:grpSpPr>
        <p:sp>
          <p:nvSpPr>
            <p:cNvPr id="136" name="TextBox 135">
              <a:extLst>
                <a:ext uri="{FF2B5EF4-FFF2-40B4-BE49-F238E27FC236}">
                  <a16:creationId xmlns:a16="http://schemas.microsoft.com/office/drawing/2014/main" id="{86DDD6D4-5A2B-4038-9F0D-724F0ACC2A39}"/>
                </a:ext>
              </a:extLst>
            </p:cNvPr>
            <p:cNvSpPr txBox="1"/>
            <p:nvPr/>
          </p:nvSpPr>
          <p:spPr>
            <a:xfrm>
              <a:off x="1658349" y="2368339"/>
              <a:ext cx="1965603" cy="523220"/>
            </a:xfrm>
            <a:prstGeom prst="rect">
              <a:avLst/>
            </a:prstGeom>
            <a:noFill/>
          </p:spPr>
          <p:txBody>
            <a:bodyPr wrap="none" rtlCol="0">
              <a:spAutoFit/>
            </a:bodyPr>
            <a:lstStyle/>
            <a:p>
              <a:pPr algn="ctr"/>
              <a:r>
                <a:rPr lang="de-DE" sz="1400" b="1" dirty="0"/>
                <a:t>AUTOMOTIVE DIESEL </a:t>
              </a:r>
            </a:p>
            <a:p>
              <a:pPr algn="ctr"/>
              <a:r>
                <a:rPr lang="de-DE" sz="1400" b="1" dirty="0"/>
                <a:t>FUEL EN-590</a:t>
              </a:r>
              <a:endParaRPr lang="en-US" sz="1400" b="1" dirty="0"/>
            </a:p>
          </p:txBody>
        </p:sp>
        <p:sp>
          <p:nvSpPr>
            <p:cNvPr id="137" name="TextBox 136">
              <a:extLst>
                <a:ext uri="{FF2B5EF4-FFF2-40B4-BE49-F238E27FC236}">
                  <a16:creationId xmlns:a16="http://schemas.microsoft.com/office/drawing/2014/main" id="{1F663B99-A870-4290-88C2-B3B38841AE2F}"/>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 / month </a:t>
              </a:r>
            </a:p>
            <a:p>
              <a:pPr algn="ctr"/>
              <a:r>
                <a:rPr lang="en-US" sz="900" b="1" dirty="0"/>
                <a:t>and  Max </a:t>
              </a:r>
              <a:r>
                <a:rPr lang="en-US" sz="900" b="1" dirty="0" err="1"/>
                <a:t>imum</a:t>
              </a:r>
              <a:r>
                <a:rPr lang="en-US" sz="900" b="1" dirty="0"/>
                <a:t> of 100,000 MT / month </a:t>
              </a:r>
            </a:p>
            <a:p>
              <a:pPr algn="ctr"/>
              <a:r>
                <a:rPr lang="en-US" sz="900" b="1" dirty="0"/>
                <a:t>Origin: Russia / Oman</a:t>
              </a:r>
            </a:p>
          </p:txBody>
        </p:sp>
      </p:grpSp>
      <p:sp>
        <p:nvSpPr>
          <p:cNvPr id="133" name="TextBox 132">
            <a:extLst>
              <a:ext uri="{FF2B5EF4-FFF2-40B4-BE49-F238E27FC236}">
                <a16:creationId xmlns:a16="http://schemas.microsoft.com/office/drawing/2014/main" id="{39D2A6B8-0280-4257-8F1A-1E7A955C554C}"/>
              </a:ext>
            </a:extLst>
          </p:cNvPr>
          <p:cNvSpPr txBox="1"/>
          <p:nvPr/>
        </p:nvSpPr>
        <p:spPr>
          <a:xfrm>
            <a:off x="544669" y="5578944"/>
            <a:ext cx="2442720" cy="400110"/>
          </a:xfrm>
          <a:prstGeom prst="rect">
            <a:avLst/>
          </a:prstGeom>
          <a:noFill/>
        </p:spPr>
        <p:txBody>
          <a:bodyPr wrap="square" rtlCol="0">
            <a:spAutoFit/>
          </a:bodyPr>
          <a:lstStyle/>
          <a:p>
            <a:r>
              <a:rPr lang="en-US" sz="1000" b="1" dirty="0"/>
              <a:t>Commission: USD 1.00 seller side, USD 1.00 Buyer side Per Metric Ton</a:t>
            </a:r>
          </a:p>
        </p:txBody>
      </p:sp>
      <p:grpSp>
        <p:nvGrpSpPr>
          <p:cNvPr id="6" name="Group 5">
            <a:extLst>
              <a:ext uri="{FF2B5EF4-FFF2-40B4-BE49-F238E27FC236}">
                <a16:creationId xmlns:a16="http://schemas.microsoft.com/office/drawing/2014/main" id="{E8D26C88-AD88-4855-8470-1B70D004D4A6}"/>
              </a:ext>
            </a:extLst>
          </p:cNvPr>
          <p:cNvGrpSpPr/>
          <p:nvPr/>
        </p:nvGrpSpPr>
        <p:grpSpPr>
          <a:xfrm>
            <a:off x="3549853" y="4240933"/>
            <a:ext cx="1888188" cy="1562737"/>
            <a:chOff x="3549853" y="4240933"/>
            <a:chExt cx="1888188" cy="1562737"/>
          </a:xfrm>
        </p:grpSpPr>
        <p:sp>
          <p:nvSpPr>
            <p:cNvPr id="145" name="Rectangle 144">
              <a:extLst>
                <a:ext uri="{FF2B5EF4-FFF2-40B4-BE49-F238E27FC236}">
                  <a16:creationId xmlns:a16="http://schemas.microsoft.com/office/drawing/2014/main" id="{E9CD0DD8-E744-418F-B156-98AF5571A6EE}"/>
                </a:ext>
              </a:extLst>
            </p:cNvPr>
            <p:cNvSpPr/>
            <p:nvPr/>
          </p:nvSpPr>
          <p:spPr>
            <a:xfrm>
              <a:off x="3549853" y="4240933"/>
              <a:ext cx="1868840" cy="1562737"/>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FF2B86D-5B88-4885-8D0A-8F03EB7AA370}"/>
                </a:ext>
              </a:extLst>
            </p:cNvPr>
            <p:cNvCxnSpPr>
              <a:cxnSpLocks/>
            </p:cNvCxnSpPr>
            <p:nvPr/>
          </p:nvCxnSpPr>
          <p:spPr>
            <a:xfrm flipH="1">
              <a:off x="3549853" y="4636823"/>
              <a:ext cx="1868840"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6ABF37-C054-4F78-A6E5-5D7058DB54C9}"/>
                </a:ext>
              </a:extLst>
            </p:cNvPr>
            <p:cNvCxnSpPr>
              <a:cxnSpLocks/>
            </p:cNvCxnSpPr>
            <p:nvPr/>
          </p:nvCxnSpPr>
          <p:spPr>
            <a:xfrm>
              <a:off x="4466517" y="4664510"/>
              <a:ext cx="0" cy="7257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753F7632-4025-4A89-86FE-B0D84F1B933A}"/>
                </a:ext>
              </a:extLst>
            </p:cNvPr>
            <p:cNvCxnSpPr>
              <a:cxnSpLocks/>
            </p:cNvCxnSpPr>
            <p:nvPr/>
          </p:nvCxnSpPr>
          <p:spPr>
            <a:xfrm flipH="1">
              <a:off x="3569201" y="5390259"/>
              <a:ext cx="1868840"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AD22411B-40D3-4851-A800-352A2B9542EB}"/>
              </a:ext>
            </a:extLst>
          </p:cNvPr>
          <p:cNvGrpSpPr/>
          <p:nvPr/>
        </p:nvGrpSpPr>
        <p:grpSpPr>
          <a:xfrm>
            <a:off x="3278799" y="4149829"/>
            <a:ext cx="2388091" cy="1609692"/>
            <a:chOff x="3263524" y="4148326"/>
            <a:chExt cx="2388091" cy="1609692"/>
          </a:xfrm>
        </p:grpSpPr>
        <p:sp>
          <p:nvSpPr>
            <p:cNvPr id="138" name="TextBox 137">
              <a:extLst>
                <a:ext uri="{FF2B5EF4-FFF2-40B4-BE49-F238E27FC236}">
                  <a16:creationId xmlns:a16="http://schemas.microsoft.com/office/drawing/2014/main" id="{539B0617-44C5-48C5-B83A-6D1FD1CCB405}"/>
                </a:ext>
              </a:extLst>
            </p:cNvPr>
            <p:cNvSpPr txBox="1"/>
            <p:nvPr/>
          </p:nvSpPr>
          <p:spPr>
            <a:xfrm>
              <a:off x="4030949" y="4148326"/>
              <a:ext cx="871136" cy="521651"/>
            </a:xfrm>
            <a:prstGeom prst="rect">
              <a:avLst/>
            </a:prstGeom>
            <a:noFill/>
          </p:spPr>
          <p:txBody>
            <a:bodyPr wrap="none" rtlCol="0">
              <a:spAutoFit/>
            </a:bodyPr>
            <a:lstStyle/>
            <a:p>
              <a:pPr algn="ctr"/>
              <a:r>
                <a:rPr lang="en-US" sz="3200" dirty="0"/>
                <a:t>FOB</a:t>
              </a:r>
            </a:p>
          </p:txBody>
        </p:sp>
        <p:sp>
          <p:nvSpPr>
            <p:cNvPr id="140" name="TextBox 139">
              <a:extLst>
                <a:ext uri="{FF2B5EF4-FFF2-40B4-BE49-F238E27FC236}">
                  <a16:creationId xmlns:a16="http://schemas.microsoft.com/office/drawing/2014/main" id="{7C1E81CE-A1FF-4979-ACA0-02AA55C46406}"/>
                </a:ext>
              </a:extLst>
            </p:cNvPr>
            <p:cNvSpPr txBox="1"/>
            <p:nvPr/>
          </p:nvSpPr>
          <p:spPr>
            <a:xfrm>
              <a:off x="4184068" y="4835894"/>
              <a:ext cx="1467547" cy="523220"/>
            </a:xfrm>
            <a:prstGeom prst="rect">
              <a:avLst/>
            </a:prstGeom>
            <a:noFill/>
          </p:spPr>
          <p:txBody>
            <a:bodyPr wrap="square" rtlCol="0">
              <a:spAutoFit/>
            </a:bodyPr>
            <a:lstStyle/>
            <a:p>
              <a:pPr algn="ctr"/>
              <a:r>
                <a:rPr lang="en-US" sz="2800" b="1" dirty="0"/>
                <a:t>$ 600</a:t>
              </a:r>
            </a:p>
          </p:txBody>
        </p:sp>
        <p:sp>
          <p:nvSpPr>
            <p:cNvPr id="166" name="TextBox 165">
              <a:extLst>
                <a:ext uri="{FF2B5EF4-FFF2-40B4-BE49-F238E27FC236}">
                  <a16:creationId xmlns:a16="http://schemas.microsoft.com/office/drawing/2014/main" id="{4DD69DF3-3807-4159-9BE5-F52AF62F33C5}"/>
                </a:ext>
              </a:extLst>
            </p:cNvPr>
            <p:cNvSpPr txBox="1"/>
            <p:nvPr/>
          </p:nvSpPr>
          <p:spPr>
            <a:xfrm>
              <a:off x="4497933" y="4607433"/>
              <a:ext cx="871137" cy="276999"/>
            </a:xfrm>
            <a:prstGeom prst="rect">
              <a:avLst/>
            </a:prstGeom>
            <a:noFill/>
          </p:spPr>
          <p:txBody>
            <a:bodyPr wrap="square" rtlCol="0">
              <a:spAutoFit/>
            </a:bodyPr>
            <a:lstStyle/>
            <a:p>
              <a:pPr algn="ctr"/>
              <a:r>
                <a:rPr lang="en-US" sz="1200" b="1" dirty="0"/>
                <a:t>50 ppm</a:t>
              </a:r>
            </a:p>
          </p:txBody>
        </p:sp>
        <p:sp>
          <p:nvSpPr>
            <p:cNvPr id="167" name="TextBox 166">
              <a:extLst>
                <a:ext uri="{FF2B5EF4-FFF2-40B4-BE49-F238E27FC236}">
                  <a16:creationId xmlns:a16="http://schemas.microsoft.com/office/drawing/2014/main" id="{3CFFA94D-A142-4EEA-B02F-4D64C2648C36}"/>
                </a:ext>
              </a:extLst>
            </p:cNvPr>
            <p:cNvSpPr txBox="1"/>
            <p:nvPr/>
          </p:nvSpPr>
          <p:spPr>
            <a:xfrm>
              <a:off x="3263524" y="4862245"/>
              <a:ext cx="1467547" cy="523220"/>
            </a:xfrm>
            <a:prstGeom prst="rect">
              <a:avLst/>
            </a:prstGeom>
            <a:noFill/>
          </p:spPr>
          <p:txBody>
            <a:bodyPr wrap="square" rtlCol="0">
              <a:spAutoFit/>
            </a:bodyPr>
            <a:lstStyle/>
            <a:p>
              <a:pPr algn="ctr"/>
              <a:r>
                <a:rPr lang="en-US" sz="2800" b="1" dirty="0"/>
                <a:t>$ 600</a:t>
              </a:r>
            </a:p>
          </p:txBody>
        </p:sp>
        <p:sp>
          <p:nvSpPr>
            <p:cNvPr id="168" name="TextBox 167">
              <a:extLst>
                <a:ext uri="{FF2B5EF4-FFF2-40B4-BE49-F238E27FC236}">
                  <a16:creationId xmlns:a16="http://schemas.microsoft.com/office/drawing/2014/main" id="{8C0428F2-D076-4E6E-8892-D31EE53F0CA9}"/>
                </a:ext>
              </a:extLst>
            </p:cNvPr>
            <p:cNvSpPr txBox="1"/>
            <p:nvPr/>
          </p:nvSpPr>
          <p:spPr>
            <a:xfrm>
              <a:off x="3545756" y="4607433"/>
              <a:ext cx="871137" cy="276999"/>
            </a:xfrm>
            <a:prstGeom prst="rect">
              <a:avLst/>
            </a:prstGeom>
            <a:noFill/>
          </p:spPr>
          <p:txBody>
            <a:bodyPr wrap="square" rtlCol="0">
              <a:spAutoFit/>
            </a:bodyPr>
            <a:lstStyle/>
            <a:p>
              <a:pPr algn="ctr"/>
              <a:r>
                <a:rPr lang="en-US" sz="1200" b="1" dirty="0"/>
                <a:t>10 ppm</a:t>
              </a:r>
            </a:p>
          </p:txBody>
        </p:sp>
        <p:sp>
          <p:nvSpPr>
            <p:cNvPr id="170" name="TextBox 169">
              <a:extLst>
                <a:ext uri="{FF2B5EF4-FFF2-40B4-BE49-F238E27FC236}">
                  <a16:creationId xmlns:a16="http://schemas.microsoft.com/office/drawing/2014/main" id="{0F4F0931-C476-4172-96BC-C524DEA99651}"/>
                </a:ext>
              </a:extLst>
            </p:cNvPr>
            <p:cNvSpPr txBox="1"/>
            <p:nvPr/>
          </p:nvSpPr>
          <p:spPr>
            <a:xfrm>
              <a:off x="3459255" y="5388686"/>
              <a:ext cx="2050036" cy="369332"/>
            </a:xfrm>
            <a:prstGeom prst="rect">
              <a:avLst/>
            </a:prstGeom>
            <a:noFill/>
          </p:spPr>
          <p:txBody>
            <a:bodyPr wrap="square" rtlCol="0">
              <a:spAutoFit/>
            </a:bodyPr>
            <a:lstStyle/>
            <a:p>
              <a:pPr algn="ctr"/>
              <a:r>
                <a:rPr lang="en-US" b="1" dirty="0"/>
                <a:t>$ -4 minus </a:t>
              </a:r>
              <a:r>
                <a:rPr lang="en-US" b="1" dirty="0" err="1"/>
                <a:t>platts</a:t>
              </a:r>
              <a:endParaRPr lang="en-US" b="1" dirty="0"/>
            </a:p>
          </p:txBody>
        </p:sp>
      </p:grpSp>
      <p:grpSp>
        <p:nvGrpSpPr>
          <p:cNvPr id="171" name="Group 170">
            <a:extLst>
              <a:ext uri="{FF2B5EF4-FFF2-40B4-BE49-F238E27FC236}">
                <a16:creationId xmlns:a16="http://schemas.microsoft.com/office/drawing/2014/main" id="{EEC5415E-F954-4DFB-BC90-AC1FF0263FBF}"/>
              </a:ext>
            </a:extLst>
          </p:cNvPr>
          <p:cNvGrpSpPr/>
          <p:nvPr/>
        </p:nvGrpSpPr>
        <p:grpSpPr>
          <a:xfrm>
            <a:off x="6154722" y="4050350"/>
            <a:ext cx="4946866" cy="1830728"/>
            <a:chOff x="544669" y="4148326"/>
            <a:chExt cx="4946866" cy="1830728"/>
          </a:xfrm>
        </p:grpSpPr>
        <p:sp>
          <p:nvSpPr>
            <p:cNvPr id="172" name="TextBox 171">
              <a:extLst>
                <a:ext uri="{FF2B5EF4-FFF2-40B4-BE49-F238E27FC236}">
                  <a16:creationId xmlns:a16="http://schemas.microsoft.com/office/drawing/2014/main" id="{D36E0DEF-D068-4084-A667-70AD32A9BC90}"/>
                </a:ext>
              </a:extLst>
            </p:cNvPr>
            <p:cNvSpPr txBox="1"/>
            <p:nvPr/>
          </p:nvSpPr>
          <p:spPr>
            <a:xfrm>
              <a:off x="4030949" y="4148326"/>
              <a:ext cx="871136" cy="521651"/>
            </a:xfrm>
            <a:prstGeom prst="rect">
              <a:avLst/>
            </a:prstGeom>
            <a:noFill/>
          </p:spPr>
          <p:txBody>
            <a:bodyPr wrap="none" rtlCol="0">
              <a:spAutoFit/>
            </a:bodyPr>
            <a:lstStyle/>
            <a:p>
              <a:pPr algn="ctr"/>
              <a:r>
                <a:rPr lang="en-US" sz="3200" dirty="0"/>
                <a:t>FOB</a:t>
              </a:r>
            </a:p>
          </p:txBody>
        </p:sp>
        <p:sp>
          <p:nvSpPr>
            <p:cNvPr id="173" name="Rectangle 172">
              <a:extLst>
                <a:ext uri="{FF2B5EF4-FFF2-40B4-BE49-F238E27FC236}">
                  <a16:creationId xmlns:a16="http://schemas.microsoft.com/office/drawing/2014/main" id="{38AA9B24-8020-424A-8D34-53237229A4E7}"/>
                </a:ext>
              </a:extLst>
            </p:cNvPr>
            <p:cNvSpPr/>
            <p:nvPr/>
          </p:nvSpPr>
          <p:spPr>
            <a:xfrm>
              <a:off x="3549853" y="4240933"/>
              <a:ext cx="1868840" cy="1562737"/>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 name="Straight Connector 173">
              <a:extLst>
                <a:ext uri="{FF2B5EF4-FFF2-40B4-BE49-F238E27FC236}">
                  <a16:creationId xmlns:a16="http://schemas.microsoft.com/office/drawing/2014/main" id="{D6A3646C-BAC0-4084-B236-185268AF4982}"/>
                </a:ext>
              </a:extLst>
            </p:cNvPr>
            <p:cNvCxnSpPr>
              <a:cxnSpLocks/>
            </p:cNvCxnSpPr>
            <p:nvPr/>
          </p:nvCxnSpPr>
          <p:spPr>
            <a:xfrm flipH="1">
              <a:off x="3549853" y="4636823"/>
              <a:ext cx="1868840"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7BD4F867-981A-4549-BF55-04D23E18EC6B}"/>
                </a:ext>
              </a:extLst>
            </p:cNvPr>
            <p:cNvGrpSpPr/>
            <p:nvPr/>
          </p:nvGrpSpPr>
          <p:grpSpPr>
            <a:xfrm>
              <a:off x="1750877" y="4245099"/>
              <a:ext cx="1759124" cy="1281428"/>
              <a:chOff x="1231735" y="2496793"/>
              <a:chExt cx="1759124" cy="1281428"/>
            </a:xfrm>
          </p:grpSpPr>
          <p:sp>
            <p:nvSpPr>
              <p:cNvPr id="188" name="Rectangle 187">
                <a:extLst>
                  <a:ext uri="{FF2B5EF4-FFF2-40B4-BE49-F238E27FC236}">
                    <a16:creationId xmlns:a16="http://schemas.microsoft.com/office/drawing/2014/main" id="{A0F4209E-2FB6-4830-AE0E-BBE2722109A6}"/>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9" name="Rectangle 188">
                <a:extLst>
                  <a:ext uri="{FF2B5EF4-FFF2-40B4-BE49-F238E27FC236}">
                    <a16:creationId xmlns:a16="http://schemas.microsoft.com/office/drawing/2014/main" id="{D2864E93-48DF-4760-B3A3-80BBD461A3BB}"/>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77" name="Rectangle 176">
              <a:extLst>
                <a:ext uri="{FF2B5EF4-FFF2-40B4-BE49-F238E27FC236}">
                  <a16:creationId xmlns:a16="http://schemas.microsoft.com/office/drawing/2014/main" id="{5033E349-D69C-43A3-AE20-5F807120629D}"/>
                </a:ext>
              </a:extLst>
            </p:cNvPr>
            <p:cNvSpPr/>
            <p:nvPr/>
          </p:nvSpPr>
          <p:spPr>
            <a:xfrm>
              <a:off x="602701" y="4245099"/>
              <a:ext cx="1106062" cy="1295021"/>
            </a:xfrm>
            <a:prstGeom prst="rect">
              <a:avLst/>
            </a:prstGeom>
            <a:blipFill dpi="0" rotWithShape="1">
              <a:blip r:embed="rId15" cstate="screen">
                <a:extLst>
                  <a:ext uri="{28A0092B-C50C-407E-A947-70E740481C1C}">
                    <a14:useLocalDpi xmlns:a14="http://schemas.microsoft.com/office/drawing/2010/main"/>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78" name="Group 177">
              <a:extLst>
                <a:ext uri="{FF2B5EF4-FFF2-40B4-BE49-F238E27FC236}">
                  <a16:creationId xmlns:a16="http://schemas.microsoft.com/office/drawing/2014/main" id="{F5A6C329-76D0-4FF6-93D8-D3C3A16009CC}"/>
                </a:ext>
              </a:extLst>
            </p:cNvPr>
            <p:cNvGrpSpPr/>
            <p:nvPr/>
          </p:nvGrpSpPr>
          <p:grpSpPr>
            <a:xfrm>
              <a:off x="1658349" y="4211279"/>
              <a:ext cx="1941918" cy="1350426"/>
              <a:chOff x="1658349" y="2368339"/>
              <a:chExt cx="1941918" cy="1350426"/>
            </a:xfrm>
          </p:grpSpPr>
          <p:sp>
            <p:nvSpPr>
              <p:cNvPr id="186" name="TextBox 185">
                <a:extLst>
                  <a:ext uri="{FF2B5EF4-FFF2-40B4-BE49-F238E27FC236}">
                    <a16:creationId xmlns:a16="http://schemas.microsoft.com/office/drawing/2014/main" id="{8F750D59-8ACC-46DD-9450-EBE75C9F7EEA}"/>
                  </a:ext>
                </a:extLst>
              </p:cNvPr>
              <p:cNvSpPr txBox="1"/>
              <p:nvPr/>
            </p:nvSpPr>
            <p:spPr>
              <a:xfrm>
                <a:off x="1961316" y="2368339"/>
                <a:ext cx="1359668" cy="523220"/>
              </a:xfrm>
              <a:prstGeom prst="rect">
                <a:avLst/>
              </a:prstGeom>
              <a:noFill/>
            </p:spPr>
            <p:txBody>
              <a:bodyPr wrap="none" rtlCol="0">
                <a:spAutoFit/>
              </a:bodyPr>
              <a:lstStyle/>
              <a:p>
                <a:pPr algn="ctr"/>
                <a:r>
                  <a:rPr lang="de-DE" sz="1400" b="1" dirty="0"/>
                  <a:t>ULTRA-LOW-</a:t>
                </a:r>
              </a:p>
              <a:p>
                <a:pPr algn="ctr"/>
                <a:r>
                  <a:rPr lang="de-DE" sz="1400" b="1" dirty="0"/>
                  <a:t>SULFUR DIESEL</a:t>
                </a:r>
                <a:endParaRPr lang="en-US" sz="1400" b="1" dirty="0"/>
              </a:p>
            </p:txBody>
          </p:sp>
          <p:sp>
            <p:nvSpPr>
              <p:cNvPr id="187" name="TextBox 186">
                <a:extLst>
                  <a:ext uri="{FF2B5EF4-FFF2-40B4-BE49-F238E27FC236}">
                    <a16:creationId xmlns:a16="http://schemas.microsoft.com/office/drawing/2014/main" id="{495B376B-211E-488C-AB4F-880A23579262}"/>
                  </a:ext>
                </a:extLst>
              </p:cNvPr>
              <p:cNvSpPr txBox="1"/>
              <p:nvPr/>
            </p:nvSpPr>
            <p:spPr>
              <a:xfrm>
                <a:off x="1658349" y="2933935"/>
                <a:ext cx="1941918" cy="784830"/>
              </a:xfrm>
              <a:prstGeom prst="rect">
                <a:avLst/>
              </a:prstGeom>
              <a:noFill/>
            </p:spPr>
            <p:txBody>
              <a:bodyPr wrap="square" rtlCol="0">
                <a:spAutoFit/>
              </a:bodyPr>
              <a:lstStyle/>
              <a:p>
                <a:pPr algn="ctr"/>
                <a:r>
                  <a:rPr lang="en-US" sz="900" b="1" dirty="0"/>
                  <a:t>Minimum of 30,000 MT / month </a:t>
                </a:r>
              </a:p>
              <a:p>
                <a:pPr algn="ctr"/>
                <a:r>
                  <a:rPr lang="en-US" sz="900" b="1" dirty="0"/>
                  <a:t>and  Max </a:t>
                </a:r>
                <a:r>
                  <a:rPr lang="en-US" sz="900" b="1" dirty="0" err="1"/>
                  <a:t>imum</a:t>
                </a:r>
                <a:r>
                  <a:rPr lang="en-US" sz="900" b="1" dirty="0"/>
                  <a:t> of 100,000 MT / </a:t>
                </a:r>
              </a:p>
              <a:p>
                <a:pPr algn="ctr"/>
                <a:r>
                  <a:rPr lang="en-US" sz="900" b="1" dirty="0"/>
                  <a:t>month Origin: Russia / Saud </a:t>
                </a:r>
                <a:r>
                  <a:rPr lang="en-US" sz="900" b="1" dirty="0" err="1"/>
                  <a:t>i</a:t>
                </a:r>
                <a:r>
                  <a:rPr lang="en-US" sz="900" b="1" dirty="0"/>
                  <a:t> Arabia </a:t>
                </a:r>
              </a:p>
              <a:p>
                <a:pPr algn="ctr"/>
                <a:r>
                  <a:rPr lang="en-US" sz="900" b="1" dirty="0"/>
                  <a:t>/Iraq /Egypt</a:t>
                </a:r>
              </a:p>
            </p:txBody>
          </p:sp>
        </p:grpSp>
        <p:sp>
          <p:nvSpPr>
            <p:cNvPr id="179" name="TextBox 178">
              <a:extLst>
                <a:ext uri="{FF2B5EF4-FFF2-40B4-BE49-F238E27FC236}">
                  <a16:creationId xmlns:a16="http://schemas.microsoft.com/office/drawing/2014/main" id="{5794515E-E197-4331-907B-FCA4994B3D14}"/>
                </a:ext>
              </a:extLst>
            </p:cNvPr>
            <p:cNvSpPr txBox="1"/>
            <p:nvPr/>
          </p:nvSpPr>
          <p:spPr>
            <a:xfrm>
              <a:off x="544669" y="5578944"/>
              <a:ext cx="2442720" cy="400110"/>
            </a:xfrm>
            <a:prstGeom prst="rect">
              <a:avLst/>
            </a:prstGeom>
            <a:noFill/>
          </p:spPr>
          <p:txBody>
            <a:bodyPr wrap="square" rtlCol="0">
              <a:spAutoFit/>
            </a:bodyPr>
            <a:lstStyle/>
            <a:p>
              <a:r>
                <a:rPr lang="en-US" sz="1000" b="1" dirty="0"/>
                <a:t>Commission: USD 1.00 seller side, USD 1.00 Buyer side Per Metric Ton</a:t>
              </a:r>
            </a:p>
          </p:txBody>
        </p:sp>
        <p:sp>
          <p:nvSpPr>
            <p:cNvPr id="182" name="TextBox 181">
              <a:extLst>
                <a:ext uri="{FF2B5EF4-FFF2-40B4-BE49-F238E27FC236}">
                  <a16:creationId xmlns:a16="http://schemas.microsoft.com/office/drawing/2014/main" id="{BEB19B68-894B-41FF-BE09-08ABA84FC954}"/>
                </a:ext>
              </a:extLst>
            </p:cNvPr>
            <p:cNvSpPr txBox="1"/>
            <p:nvPr/>
          </p:nvSpPr>
          <p:spPr>
            <a:xfrm>
              <a:off x="3726391" y="4679406"/>
              <a:ext cx="1467547" cy="646331"/>
            </a:xfrm>
            <a:prstGeom prst="rect">
              <a:avLst/>
            </a:prstGeom>
            <a:noFill/>
          </p:spPr>
          <p:txBody>
            <a:bodyPr wrap="square" rtlCol="0">
              <a:spAutoFit/>
            </a:bodyPr>
            <a:lstStyle/>
            <a:p>
              <a:pPr algn="ctr"/>
              <a:r>
                <a:rPr lang="en-US" sz="3600" b="1" dirty="0"/>
                <a:t>$ 590</a:t>
              </a:r>
            </a:p>
          </p:txBody>
        </p:sp>
        <p:cxnSp>
          <p:nvCxnSpPr>
            <p:cNvPr id="184" name="Straight Connector 183">
              <a:extLst>
                <a:ext uri="{FF2B5EF4-FFF2-40B4-BE49-F238E27FC236}">
                  <a16:creationId xmlns:a16="http://schemas.microsoft.com/office/drawing/2014/main" id="{7E836422-F080-432C-8666-C19807236D6F}"/>
                </a:ext>
              </a:extLst>
            </p:cNvPr>
            <p:cNvCxnSpPr>
              <a:cxnSpLocks/>
            </p:cNvCxnSpPr>
            <p:nvPr/>
          </p:nvCxnSpPr>
          <p:spPr>
            <a:xfrm flipH="1">
              <a:off x="3569201" y="5390259"/>
              <a:ext cx="1868840"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FC83C4EA-511A-406F-9E5D-6C6E0C94B2CA}"/>
                </a:ext>
              </a:extLst>
            </p:cNvPr>
            <p:cNvSpPr txBox="1"/>
            <p:nvPr/>
          </p:nvSpPr>
          <p:spPr>
            <a:xfrm>
              <a:off x="3441499" y="5399065"/>
              <a:ext cx="2050036" cy="369332"/>
            </a:xfrm>
            <a:prstGeom prst="rect">
              <a:avLst/>
            </a:prstGeom>
            <a:noFill/>
          </p:spPr>
          <p:txBody>
            <a:bodyPr wrap="square" rtlCol="0">
              <a:spAutoFit/>
            </a:bodyPr>
            <a:lstStyle/>
            <a:p>
              <a:pPr algn="ctr"/>
              <a:r>
                <a:rPr lang="en-US" b="1" dirty="0"/>
                <a:t>$ -5 minus </a:t>
              </a:r>
              <a:r>
                <a:rPr lang="en-US" b="1" dirty="0" err="1"/>
                <a:t>platts</a:t>
              </a:r>
              <a:endParaRPr lang="en-US" b="1" dirty="0"/>
            </a:p>
          </p:txBody>
        </p:sp>
      </p:grpSp>
    </p:spTree>
    <p:extLst>
      <p:ext uri="{BB962C8B-B14F-4D97-AF65-F5344CB8AC3E}">
        <p14:creationId xmlns:p14="http://schemas.microsoft.com/office/powerpoint/2010/main" val="322645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CHICKEN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45-110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9" y="2305386"/>
            <a:ext cx="4874024" cy="1866389"/>
            <a:chOff x="544669" y="2305386"/>
            <a:chExt cx="4874024" cy="1866389"/>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421178"/>
              <a:chOff x="602701" y="2305386"/>
              <a:chExt cx="4815992" cy="1421178"/>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$ 2120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369518"/>
                <a:ext cx="1941918" cy="1357046"/>
                <a:chOff x="1658349" y="2369518"/>
                <a:chExt cx="1941918" cy="1357046"/>
              </a:xfrm>
            </p:grpSpPr>
            <p:sp>
              <p:nvSpPr>
                <p:cNvPr id="99" name="TextBox 98">
                  <a:extLst>
                    <a:ext uri="{FF2B5EF4-FFF2-40B4-BE49-F238E27FC236}">
                      <a16:creationId xmlns:a16="http://schemas.microsoft.com/office/drawing/2014/main" id="{09B7A9F7-2EE3-4AFA-9E8C-C17568615472}"/>
                    </a:ext>
                  </a:extLst>
                </p:cNvPr>
                <p:cNvSpPr txBox="1"/>
                <p:nvPr/>
              </p:nvSpPr>
              <p:spPr>
                <a:xfrm>
                  <a:off x="1760021" y="2369518"/>
                  <a:ext cx="1830950" cy="523220"/>
                </a:xfrm>
                <a:prstGeom prst="rect">
                  <a:avLst/>
                </a:prstGeom>
                <a:noFill/>
              </p:spPr>
              <p:txBody>
                <a:bodyPr wrap="none" rtlCol="0">
                  <a:spAutoFit/>
                </a:bodyPr>
                <a:lstStyle/>
                <a:p>
                  <a:pPr algn="ctr"/>
                  <a:r>
                    <a:rPr lang="de-DE" sz="1400" dirty="0"/>
                    <a:t>BONELES CHICKEN </a:t>
                  </a:r>
                </a:p>
                <a:p>
                  <a:pPr algn="ctr"/>
                  <a:r>
                    <a:rPr lang="de-DE" sz="1400" dirty="0"/>
                    <a:t>THIGHS KAKUGIRI</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2895567"/>
                  <a:ext cx="1941918" cy="830997"/>
                </a:xfrm>
                <a:prstGeom prst="rect">
                  <a:avLst/>
                </a:prstGeom>
                <a:noFill/>
              </p:spPr>
              <p:txBody>
                <a:bodyPr wrap="square" rtlCol="0">
                  <a:spAutoFit/>
                </a:bodyPr>
                <a:lstStyle/>
                <a:p>
                  <a:pPr algn="ctr"/>
                  <a:r>
                    <a:rPr lang="en-US" sz="800" b="1" dirty="0"/>
                    <a:t>-Moisture les then 3%</a:t>
                  </a:r>
                </a:p>
                <a:p>
                  <a:pPr algn="ctr"/>
                  <a:r>
                    <a:rPr lang="en-US" sz="800" b="1" dirty="0"/>
                    <a:t>- No yellow skin</a:t>
                  </a:r>
                </a:p>
                <a:p>
                  <a:pPr algn="ctr"/>
                  <a:r>
                    <a:rPr lang="en-US" sz="800" b="1" dirty="0"/>
                    <a:t>-No </a:t>
                  </a:r>
                  <a:r>
                    <a:rPr lang="en-US" sz="800" b="1" dirty="0" err="1"/>
                    <a:t>badsmell</a:t>
                  </a:r>
                  <a:endParaRPr lang="en-US" sz="800" b="1" dirty="0"/>
                </a:p>
                <a:p>
                  <a:pPr algn="ctr"/>
                  <a:r>
                    <a:rPr lang="en-US" sz="800" b="1" dirty="0"/>
                    <a:t>-Washed &amp; cleaned</a:t>
                  </a:r>
                </a:p>
                <a:p>
                  <a:pPr algn="ctr"/>
                  <a:r>
                    <a:rPr lang="en-US" sz="800" b="1" dirty="0"/>
                    <a:t>-No blood /no bruise</a:t>
                  </a:r>
                </a:p>
                <a:p>
                  <a:pPr algn="ctr"/>
                  <a:r>
                    <a:rPr lang="en-US" sz="800" b="1" dirty="0"/>
                    <a:t>-No black spots</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401578EB-5F39-441B-9FF8-09CAFE82526C}"/>
              </a:ext>
            </a:extLst>
          </p:cNvPr>
          <p:cNvGrpSpPr/>
          <p:nvPr/>
        </p:nvGrpSpPr>
        <p:grpSpPr>
          <a:xfrm>
            <a:off x="6371404" y="2262530"/>
            <a:ext cx="4874024" cy="1866389"/>
            <a:chOff x="544669" y="2305386"/>
            <a:chExt cx="4874024" cy="1866389"/>
          </a:xfrm>
        </p:grpSpPr>
        <p:grpSp>
          <p:nvGrpSpPr>
            <p:cNvPr id="89" name="Group 88">
              <a:extLst>
                <a:ext uri="{FF2B5EF4-FFF2-40B4-BE49-F238E27FC236}">
                  <a16:creationId xmlns:a16="http://schemas.microsoft.com/office/drawing/2014/main" id="{DBAC111C-5D68-4742-A0B2-A5E799AAF299}"/>
                </a:ext>
              </a:extLst>
            </p:cNvPr>
            <p:cNvGrpSpPr/>
            <p:nvPr/>
          </p:nvGrpSpPr>
          <p:grpSpPr>
            <a:xfrm>
              <a:off x="602701" y="2305386"/>
              <a:ext cx="4815992" cy="1391794"/>
              <a:chOff x="602701" y="2305386"/>
              <a:chExt cx="4815992" cy="1391794"/>
            </a:xfrm>
          </p:grpSpPr>
          <p:grpSp>
            <p:nvGrpSpPr>
              <p:cNvPr id="91" name="Group 90">
                <a:extLst>
                  <a:ext uri="{FF2B5EF4-FFF2-40B4-BE49-F238E27FC236}">
                    <a16:creationId xmlns:a16="http://schemas.microsoft.com/office/drawing/2014/main" id="{6ECCAEFD-D7F2-47CC-8961-7E21A758EA94}"/>
                  </a:ext>
                </a:extLst>
              </p:cNvPr>
              <p:cNvGrpSpPr/>
              <p:nvPr/>
            </p:nvGrpSpPr>
            <p:grpSpPr>
              <a:xfrm>
                <a:off x="602701" y="2305386"/>
                <a:ext cx="4815992" cy="1391794"/>
                <a:chOff x="83559" y="2400020"/>
                <a:chExt cx="4815992" cy="1391794"/>
              </a:xfrm>
            </p:grpSpPr>
            <p:sp>
              <p:nvSpPr>
                <p:cNvPr id="95" name="TextBox 94">
                  <a:extLst>
                    <a:ext uri="{FF2B5EF4-FFF2-40B4-BE49-F238E27FC236}">
                      <a16:creationId xmlns:a16="http://schemas.microsoft.com/office/drawing/2014/main" id="{B6136616-7E65-4FBB-9316-3965D14C52B9}"/>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96" name="Group 95">
                  <a:extLst>
                    <a:ext uri="{FF2B5EF4-FFF2-40B4-BE49-F238E27FC236}">
                      <a16:creationId xmlns:a16="http://schemas.microsoft.com/office/drawing/2014/main" id="{06653EB1-61A5-41B0-9909-1614DC0C1096}"/>
                    </a:ext>
                  </a:extLst>
                </p:cNvPr>
                <p:cNvGrpSpPr/>
                <p:nvPr/>
              </p:nvGrpSpPr>
              <p:grpSpPr>
                <a:xfrm>
                  <a:off x="3030711" y="2492627"/>
                  <a:ext cx="1868840" cy="1285595"/>
                  <a:chOff x="3374795" y="2040325"/>
                  <a:chExt cx="2858365" cy="1441161"/>
                </a:xfrm>
              </p:grpSpPr>
              <p:sp>
                <p:nvSpPr>
                  <p:cNvPr id="168" name="Rectangle 167">
                    <a:extLst>
                      <a:ext uri="{FF2B5EF4-FFF2-40B4-BE49-F238E27FC236}">
                        <a16:creationId xmlns:a16="http://schemas.microsoft.com/office/drawing/2014/main" id="{768927F0-13BC-4785-B2A7-A1BBB9B9DA06}"/>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36BE2489-9EEF-47E2-A452-CA1519982285}"/>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C36AA90C-1251-4F29-967A-BAD0076EC646}"/>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$ 2370</a:t>
                  </a:r>
                </a:p>
              </p:txBody>
            </p:sp>
            <p:grpSp>
              <p:nvGrpSpPr>
                <p:cNvPr id="98" name="Group 97">
                  <a:extLst>
                    <a:ext uri="{FF2B5EF4-FFF2-40B4-BE49-F238E27FC236}">
                      <a16:creationId xmlns:a16="http://schemas.microsoft.com/office/drawing/2014/main" id="{8FF85E66-6356-4788-82CA-4509A020E827}"/>
                    </a:ext>
                  </a:extLst>
                </p:cNvPr>
                <p:cNvGrpSpPr/>
                <p:nvPr/>
              </p:nvGrpSpPr>
              <p:grpSpPr>
                <a:xfrm>
                  <a:off x="1231735" y="2496793"/>
                  <a:ext cx="1759124" cy="1281428"/>
                  <a:chOff x="1231735" y="2496793"/>
                  <a:chExt cx="1759124" cy="1281428"/>
                </a:xfrm>
              </p:grpSpPr>
              <p:sp>
                <p:nvSpPr>
                  <p:cNvPr id="166" name="Rectangle 165">
                    <a:extLst>
                      <a:ext uri="{FF2B5EF4-FFF2-40B4-BE49-F238E27FC236}">
                        <a16:creationId xmlns:a16="http://schemas.microsoft.com/office/drawing/2014/main" id="{7B95BEE0-16C2-4AE2-AAD6-16994417804C}"/>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7" name="Rectangle 166">
                    <a:extLst>
                      <a:ext uri="{FF2B5EF4-FFF2-40B4-BE49-F238E27FC236}">
                        <a16:creationId xmlns:a16="http://schemas.microsoft.com/office/drawing/2014/main" id="{CFCEADC1-3F47-4F24-B8B4-5295670D4D8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9" name="Rectangle 128">
                  <a:extLst>
                    <a:ext uri="{FF2B5EF4-FFF2-40B4-BE49-F238E27FC236}">
                      <a16:creationId xmlns:a16="http://schemas.microsoft.com/office/drawing/2014/main" id="{51685A90-76EC-4519-83F8-CBF999779026}"/>
                    </a:ext>
                  </a:extLst>
                </p:cNvPr>
                <p:cNvSpPr/>
                <p:nvPr/>
              </p:nvSpPr>
              <p:spPr>
                <a:xfrm>
                  <a:off x="83559" y="2496793"/>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92" name="Group 91">
                <a:extLst>
                  <a:ext uri="{FF2B5EF4-FFF2-40B4-BE49-F238E27FC236}">
                    <a16:creationId xmlns:a16="http://schemas.microsoft.com/office/drawing/2014/main" id="{0C5B72C7-73CE-4E0E-A271-7B2C19317376}"/>
                  </a:ext>
                </a:extLst>
              </p:cNvPr>
              <p:cNvGrpSpPr/>
              <p:nvPr/>
            </p:nvGrpSpPr>
            <p:grpSpPr>
              <a:xfrm>
                <a:off x="1604587" y="2504100"/>
                <a:ext cx="2049441" cy="1005099"/>
                <a:chOff x="1604587" y="2504100"/>
                <a:chExt cx="2049441" cy="1005099"/>
              </a:xfrm>
            </p:grpSpPr>
            <p:sp>
              <p:nvSpPr>
                <p:cNvPr id="93" name="TextBox 92">
                  <a:extLst>
                    <a:ext uri="{FF2B5EF4-FFF2-40B4-BE49-F238E27FC236}">
                      <a16:creationId xmlns:a16="http://schemas.microsoft.com/office/drawing/2014/main" id="{B21E8DAE-DC0F-48F7-9D67-83BD4273A220}"/>
                    </a:ext>
                  </a:extLst>
                </p:cNvPr>
                <p:cNvSpPr txBox="1"/>
                <p:nvPr/>
              </p:nvSpPr>
              <p:spPr>
                <a:xfrm>
                  <a:off x="1697436" y="2504100"/>
                  <a:ext cx="1850155" cy="253916"/>
                </a:xfrm>
                <a:prstGeom prst="rect">
                  <a:avLst/>
                </a:prstGeom>
                <a:noFill/>
              </p:spPr>
              <p:txBody>
                <a:bodyPr wrap="square" rtlCol="0">
                  <a:spAutoFit/>
                </a:bodyPr>
                <a:lstStyle/>
                <a:p>
                  <a:pPr algn="ctr"/>
                  <a:r>
                    <a:rPr lang="en-US" sz="1050" dirty="0"/>
                    <a:t>CHICKEN HEART</a:t>
                  </a:r>
                </a:p>
              </p:txBody>
            </p:sp>
            <p:sp>
              <p:nvSpPr>
                <p:cNvPr id="94" name="TextBox 93">
                  <a:extLst>
                    <a:ext uri="{FF2B5EF4-FFF2-40B4-BE49-F238E27FC236}">
                      <a16:creationId xmlns:a16="http://schemas.microsoft.com/office/drawing/2014/main" id="{AD48FB9E-FC68-4E98-B4D6-0374BF9686C9}"/>
                    </a:ext>
                  </a:extLst>
                </p:cNvPr>
                <p:cNvSpPr txBox="1"/>
                <p:nvPr/>
              </p:nvSpPr>
              <p:spPr>
                <a:xfrm>
                  <a:off x="1604587" y="3047534"/>
                  <a:ext cx="2049441" cy="461665"/>
                </a:xfrm>
                <a:prstGeom prst="rect">
                  <a:avLst/>
                </a:prstGeom>
                <a:noFill/>
              </p:spPr>
              <p:txBody>
                <a:bodyPr wrap="square" rtlCol="0">
                  <a:spAutoFit/>
                </a:bodyPr>
                <a:lstStyle/>
                <a:p>
                  <a:pPr algn="ctr"/>
                  <a:r>
                    <a:rPr lang="en-US" sz="800" b="1" dirty="0"/>
                    <a:t>-No </a:t>
                  </a:r>
                  <a:r>
                    <a:rPr lang="en-US" sz="800" b="1" dirty="0" err="1"/>
                    <a:t>badsmell</a:t>
                  </a:r>
                  <a:endParaRPr lang="en-US" sz="800" b="1" dirty="0"/>
                </a:p>
                <a:p>
                  <a:pPr algn="ctr"/>
                  <a:r>
                    <a:rPr lang="en-US" sz="800" b="1" dirty="0"/>
                    <a:t>-</a:t>
                  </a:r>
                  <a:r>
                    <a:rPr lang="en-US" sz="800" b="1" dirty="0" err="1"/>
                    <a:t>Washed&amp;cleaned</a:t>
                  </a:r>
                  <a:endParaRPr lang="en-US" sz="800" b="1" dirty="0"/>
                </a:p>
                <a:p>
                  <a:pPr algn="ctr"/>
                  <a:r>
                    <a:rPr lang="en-US" sz="800" b="1" dirty="0"/>
                    <a:t>-No bruise</a:t>
                  </a:r>
                </a:p>
              </p:txBody>
            </p:sp>
          </p:grpSp>
        </p:grpSp>
        <p:sp>
          <p:nvSpPr>
            <p:cNvPr id="90" name="TextBox 89">
              <a:extLst>
                <a:ext uri="{FF2B5EF4-FFF2-40B4-BE49-F238E27FC236}">
                  <a16:creationId xmlns:a16="http://schemas.microsoft.com/office/drawing/2014/main" id="{28AD7CAD-D09D-4FD2-832F-2CA95BA48563}"/>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grpSp>
        <p:nvGrpSpPr>
          <p:cNvPr id="170" name="Group 169">
            <a:extLst>
              <a:ext uri="{FF2B5EF4-FFF2-40B4-BE49-F238E27FC236}">
                <a16:creationId xmlns:a16="http://schemas.microsoft.com/office/drawing/2014/main" id="{F4912F2C-0371-4218-B889-0D02E7BA8904}"/>
              </a:ext>
            </a:extLst>
          </p:cNvPr>
          <p:cNvGrpSpPr/>
          <p:nvPr/>
        </p:nvGrpSpPr>
        <p:grpSpPr>
          <a:xfrm>
            <a:off x="3489203" y="4239034"/>
            <a:ext cx="4874024" cy="1866389"/>
            <a:chOff x="544669" y="2305386"/>
            <a:chExt cx="4874024" cy="1866389"/>
          </a:xfrm>
        </p:grpSpPr>
        <p:grpSp>
          <p:nvGrpSpPr>
            <p:cNvPr id="171" name="Group 170">
              <a:extLst>
                <a:ext uri="{FF2B5EF4-FFF2-40B4-BE49-F238E27FC236}">
                  <a16:creationId xmlns:a16="http://schemas.microsoft.com/office/drawing/2014/main" id="{D7A74A46-0F42-445B-B8BD-7D319A1C5AB4}"/>
                </a:ext>
              </a:extLst>
            </p:cNvPr>
            <p:cNvGrpSpPr/>
            <p:nvPr/>
          </p:nvGrpSpPr>
          <p:grpSpPr>
            <a:xfrm>
              <a:off x="602701" y="2305386"/>
              <a:ext cx="4815992" cy="1391794"/>
              <a:chOff x="602701" y="2305386"/>
              <a:chExt cx="4815992" cy="1391794"/>
            </a:xfrm>
          </p:grpSpPr>
          <p:grpSp>
            <p:nvGrpSpPr>
              <p:cNvPr id="173" name="Group 172">
                <a:extLst>
                  <a:ext uri="{FF2B5EF4-FFF2-40B4-BE49-F238E27FC236}">
                    <a16:creationId xmlns:a16="http://schemas.microsoft.com/office/drawing/2014/main" id="{B7E2B5F0-D93D-424A-9000-B43CFAFB18DB}"/>
                  </a:ext>
                </a:extLst>
              </p:cNvPr>
              <p:cNvGrpSpPr/>
              <p:nvPr/>
            </p:nvGrpSpPr>
            <p:grpSpPr>
              <a:xfrm>
                <a:off x="602701" y="2305386"/>
                <a:ext cx="4815992" cy="1391794"/>
                <a:chOff x="83559" y="2400020"/>
                <a:chExt cx="4815992" cy="1391794"/>
              </a:xfrm>
            </p:grpSpPr>
            <p:sp>
              <p:nvSpPr>
                <p:cNvPr id="177" name="TextBox 176">
                  <a:extLst>
                    <a:ext uri="{FF2B5EF4-FFF2-40B4-BE49-F238E27FC236}">
                      <a16:creationId xmlns:a16="http://schemas.microsoft.com/office/drawing/2014/main" id="{B58DCF47-B4DC-4C80-A1AA-235ABDD61131}"/>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78" name="Group 177">
                  <a:extLst>
                    <a:ext uri="{FF2B5EF4-FFF2-40B4-BE49-F238E27FC236}">
                      <a16:creationId xmlns:a16="http://schemas.microsoft.com/office/drawing/2014/main" id="{99CA5ADB-C7AE-4224-B5CA-1160AC5CA4F8}"/>
                    </a:ext>
                  </a:extLst>
                </p:cNvPr>
                <p:cNvGrpSpPr/>
                <p:nvPr/>
              </p:nvGrpSpPr>
              <p:grpSpPr>
                <a:xfrm>
                  <a:off x="3030711" y="2492627"/>
                  <a:ext cx="1868840" cy="1285595"/>
                  <a:chOff x="3374795" y="2040325"/>
                  <a:chExt cx="2858365" cy="1441161"/>
                </a:xfrm>
              </p:grpSpPr>
              <p:sp>
                <p:nvSpPr>
                  <p:cNvPr id="184" name="Rectangle 183">
                    <a:extLst>
                      <a:ext uri="{FF2B5EF4-FFF2-40B4-BE49-F238E27FC236}">
                        <a16:creationId xmlns:a16="http://schemas.microsoft.com/office/drawing/2014/main" id="{4FA33D0E-A8B8-4858-922D-CAE2E91449C0}"/>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a:extLst>
                      <a:ext uri="{FF2B5EF4-FFF2-40B4-BE49-F238E27FC236}">
                        <a16:creationId xmlns:a16="http://schemas.microsoft.com/office/drawing/2014/main" id="{A12F048D-B666-45F4-8F17-AA8C8F5E746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79" name="TextBox 178">
                  <a:extLst>
                    <a:ext uri="{FF2B5EF4-FFF2-40B4-BE49-F238E27FC236}">
                      <a16:creationId xmlns:a16="http://schemas.microsoft.com/office/drawing/2014/main" id="{CBF30BBB-FD2C-4058-B0A6-59A059B6F37C}"/>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$ 2870</a:t>
                  </a:r>
                </a:p>
              </p:txBody>
            </p:sp>
            <p:grpSp>
              <p:nvGrpSpPr>
                <p:cNvPr id="180" name="Group 179">
                  <a:extLst>
                    <a:ext uri="{FF2B5EF4-FFF2-40B4-BE49-F238E27FC236}">
                      <a16:creationId xmlns:a16="http://schemas.microsoft.com/office/drawing/2014/main" id="{0A3A4D69-DC7F-42CC-BABA-4727A6899BF7}"/>
                    </a:ext>
                  </a:extLst>
                </p:cNvPr>
                <p:cNvGrpSpPr/>
                <p:nvPr/>
              </p:nvGrpSpPr>
              <p:grpSpPr>
                <a:xfrm>
                  <a:off x="1231735" y="2496793"/>
                  <a:ext cx="1759124" cy="1281428"/>
                  <a:chOff x="1231735" y="2496793"/>
                  <a:chExt cx="1759124" cy="1281428"/>
                </a:xfrm>
              </p:grpSpPr>
              <p:sp>
                <p:nvSpPr>
                  <p:cNvPr id="182" name="Rectangle 181">
                    <a:extLst>
                      <a:ext uri="{FF2B5EF4-FFF2-40B4-BE49-F238E27FC236}">
                        <a16:creationId xmlns:a16="http://schemas.microsoft.com/office/drawing/2014/main" id="{A0EA64ED-B764-470E-8767-59AED335FE39}"/>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3" name="Rectangle 182">
                    <a:extLst>
                      <a:ext uri="{FF2B5EF4-FFF2-40B4-BE49-F238E27FC236}">
                        <a16:creationId xmlns:a16="http://schemas.microsoft.com/office/drawing/2014/main" id="{96827333-332B-4120-87BB-2048DB875712}"/>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81" name="Rectangle 180">
                  <a:extLst>
                    <a:ext uri="{FF2B5EF4-FFF2-40B4-BE49-F238E27FC236}">
                      <a16:creationId xmlns:a16="http://schemas.microsoft.com/office/drawing/2014/main" id="{FFBD0722-BFC8-4CDE-8C51-9B52D8693F5C}"/>
                    </a:ext>
                  </a:extLst>
                </p:cNvPr>
                <p:cNvSpPr/>
                <p:nvPr/>
              </p:nvSpPr>
              <p:spPr>
                <a:xfrm>
                  <a:off x="83559" y="2496793"/>
                  <a:ext cx="1106062" cy="1295021"/>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74" name="Group 173">
                <a:extLst>
                  <a:ext uri="{FF2B5EF4-FFF2-40B4-BE49-F238E27FC236}">
                    <a16:creationId xmlns:a16="http://schemas.microsoft.com/office/drawing/2014/main" id="{0C483C95-551A-45B3-BD4D-563FD75CAD3E}"/>
                  </a:ext>
                </a:extLst>
              </p:cNvPr>
              <p:cNvGrpSpPr/>
              <p:nvPr/>
            </p:nvGrpSpPr>
            <p:grpSpPr>
              <a:xfrm>
                <a:off x="1592679" y="2514601"/>
                <a:ext cx="2068982" cy="1010468"/>
                <a:chOff x="1592679" y="2514601"/>
                <a:chExt cx="2068982" cy="1010468"/>
              </a:xfrm>
            </p:grpSpPr>
            <p:sp>
              <p:nvSpPr>
                <p:cNvPr id="175" name="TextBox 174">
                  <a:extLst>
                    <a:ext uri="{FF2B5EF4-FFF2-40B4-BE49-F238E27FC236}">
                      <a16:creationId xmlns:a16="http://schemas.microsoft.com/office/drawing/2014/main" id="{1D538CD1-79D6-4385-AF95-A4916E9D3C43}"/>
                    </a:ext>
                  </a:extLst>
                </p:cNvPr>
                <p:cNvSpPr txBox="1"/>
                <p:nvPr/>
              </p:nvSpPr>
              <p:spPr>
                <a:xfrm>
                  <a:off x="1658349" y="2514601"/>
                  <a:ext cx="2003312" cy="253916"/>
                </a:xfrm>
                <a:prstGeom prst="rect">
                  <a:avLst/>
                </a:prstGeom>
                <a:noFill/>
              </p:spPr>
              <p:txBody>
                <a:bodyPr wrap="square" rtlCol="0">
                  <a:spAutoFit/>
                </a:bodyPr>
                <a:lstStyle/>
                <a:p>
                  <a:pPr algn="ctr"/>
                  <a:r>
                    <a:rPr lang="en-US" sz="1050" dirty="0"/>
                    <a:t>CHICKEN INNER FILLET</a:t>
                  </a:r>
                </a:p>
              </p:txBody>
            </p:sp>
            <p:sp>
              <p:nvSpPr>
                <p:cNvPr id="176" name="TextBox 175">
                  <a:extLst>
                    <a:ext uri="{FF2B5EF4-FFF2-40B4-BE49-F238E27FC236}">
                      <a16:creationId xmlns:a16="http://schemas.microsoft.com/office/drawing/2014/main" id="{412E09C6-7267-48FD-ABC8-551909BD12E9}"/>
                    </a:ext>
                  </a:extLst>
                </p:cNvPr>
                <p:cNvSpPr txBox="1"/>
                <p:nvPr/>
              </p:nvSpPr>
              <p:spPr>
                <a:xfrm>
                  <a:off x="1592679" y="3063404"/>
                  <a:ext cx="2046801" cy="461665"/>
                </a:xfrm>
                <a:prstGeom prst="rect">
                  <a:avLst/>
                </a:prstGeom>
                <a:noFill/>
              </p:spPr>
              <p:txBody>
                <a:bodyPr wrap="square" rtlCol="0">
                  <a:spAutoFit/>
                </a:bodyPr>
                <a:lstStyle/>
                <a:p>
                  <a:pPr algn="ctr"/>
                  <a:r>
                    <a:rPr lang="en-US" sz="800" b="1" dirty="0"/>
                    <a:t>-No </a:t>
                  </a:r>
                  <a:r>
                    <a:rPr lang="en-US" sz="800" b="1" dirty="0" err="1"/>
                    <a:t>badsmell</a:t>
                  </a:r>
                  <a:endParaRPr lang="en-US" sz="800" b="1" dirty="0"/>
                </a:p>
                <a:p>
                  <a:pPr algn="ctr"/>
                  <a:r>
                    <a:rPr lang="en-US" sz="800" b="1" dirty="0"/>
                    <a:t>-</a:t>
                  </a:r>
                  <a:r>
                    <a:rPr lang="en-US" sz="800" b="1" dirty="0" err="1"/>
                    <a:t>Washed&amp;cleaned</a:t>
                  </a:r>
                  <a:endParaRPr lang="en-US" sz="800" b="1" dirty="0"/>
                </a:p>
                <a:p>
                  <a:pPr algn="ctr"/>
                  <a:r>
                    <a:rPr lang="en-US" sz="800" b="1" dirty="0"/>
                    <a:t>-No bruise</a:t>
                  </a:r>
                </a:p>
              </p:txBody>
            </p:sp>
          </p:grpSp>
        </p:grpSp>
        <p:sp>
          <p:nvSpPr>
            <p:cNvPr id="172" name="TextBox 171">
              <a:extLst>
                <a:ext uri="{FF2B5EF4-FFF2-40B4-BE49-F238E27FC236}">
                  <a16:creationId xmlns:a16="http://schemas.microsoft.com/office/drawing/2014/main" id="{252728D7-7E24-435B-80B9-2ED508916DB0}"/>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spTree>
    <p:extLst>
      <p:ext uri="{BB962C8B-B14F-4D97-AF65-F5344CB8AC3E}">
        <p14:creationId xmlns:p14="http://schemas.microsoft.com/office/powerpoint/2010/main" val="76309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CHICKEN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45-110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CDD4E2-6C54-4437-AE35-C31853EA0550}"/>
              </a:ext>
            </a:extLst>
          </p:cNvPr>
          <p:cNvGrpSpPr/>
          <p:nvPr/>
        </p:nvGrpSpPr>
        <p:grpSpPr>
          <a:xfrm>
            <a:off x="544669" y="2950817"/>
            <a:ext cx="4874024" cy="1866389"/>
            <a:chOff x="544669" y="2305386"/>
            <a:chExt cx="4874024" cy="1866389"/>
          </a:xfrm>
        </p:grpSpPr>
        <p:grpSp>
          <p:nvGrpSpPr>
            <p:cNvPr id="3" name="Group 2">
              <a:extLst>
                <a:ext uri="{FF2B5EF4-FFF2-40B4-BE49-F238E27FC236}">
                  <a16:creationId xmlns:a16="http://schemas.microsoft.com/office/drawing/2014/main" id="{33F7B23B-3DE1-4988-9A4F-29E35A68C390}"/>
                </a:ext>
              </a:extLst>
            </p:cNvPr>
            <p:cNvGrpSpPr/>
            <p:nvPr/>
          </p:nvGrpSpPr>
          <p:grpSpPr>
            <a:xfrm>
              <a:off x="602701" y="2305386"/>
              <a:ext cx="4815992" cy="1391794"/>
              <a:chOff x="602701" y="2305386"/>
              <a:chExt cx="4815992" cy="1391794"/>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305386"/>
                <a:ext cx="4815992" cy="1391794"/>
                <a:chOff x="83559" y="2400020"/>
                <a:chExt cx="4815992" cy="1391794"/>
              </a:xfrm>
            </p:grpSpPr>
            <p:sp>
              <p:nvSpPr>
                <p:cNvPr id="12" name="TextBox 11"/>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35" name="Group 34">
                  <a:extLst>
                    <a:ext uri="{FF2B5EF4-FFF2-40B4-BE49-F238E27FC236}">
                      <a16:creationId xmlns:a16="http://schemas.microsoft.com/office/drawing/2014/main" id="{FC0C9707-85EB-4455-AB36-A16CF46ABFB9}"/>
                    </a:ext>
                  </a:extLst>
                </p:cNvPr>
                <p:cNvGrpSpPr/>
                <p:nvPr/>
              </p:nvGrpSpPr>
              <p:grpSpPr>
                <a:xfrm>
                  <a:off x="3030711" y="2492627"/>
                  <a:ext cx="1868840" cy="1285595"/>
                  <a:chOff x="3374795" y="2040325"/>
                  <a:chExt cx="2858365" cy="1441161"/>
                </a:xfrm>
              </p:grpSpPr>
              <p:sp>
                <p:nvSpPr>
                  <p:cNvPr id="28" name="Rectangle 27">
                    <a:extLst>
                      <a:ext uri="{FF2B5EF4-FFF2-40B4-BE49-F238E27FC236}">
                        <a16:creationId xmlns:a16="http://schemas.microsoft.com/office/drawing/2014/main" id="{729C33AC-0922-4750-A6A7-2F8054191723}"/>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6F1DE1-33CA-4919-888A-9B232160740D}"/>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DEAC774-356F-4046-A2C5-350DB6D2884F}"/>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$ 2420</a:t>
                  </a:r>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58349" y="2476391"/>
                <a:ext cx="1941918" cy="1015902"/>
                <a:chOff x="1658349" y="2476391"/>
                <a:chExt cx="1941918" cy="1015902"/>
              </a:xfrm>
            </p:grpSpPr>
            <p:sp>
              <p:nvSpPr>
                <p:cNvPr id="99" name="TextBox 98">
                  <a:extLst>
                    <a:ext uri="{FF2B5EF4-FFF2-40B4-BE49-F238E27FC236}">
                      <a16:creationId xmlns:a16="http://schemas.microsoft.com/office/drawing/2014/main" id="{09B7A9F7-2EE3-4AFA-9E8C-C17568615472}"/>
                    </a:ext>
                  </a:extLst>
                </p:cNvPr>
                <p:cNvSpPr txBox="1"/>
                <p:nvPr/>
              </p:nvSpPr>
              <p:spPr>
                <a:xfrm>
                  <a:off x="1935550" y="2476391"/>
                  <a:ext cx="1479892" cy="307777"/>
                </a:xfrm>
                <a:prstGeom prst="rect">
                  <a:avLst/>
                </a:prstGeom>
                <a:noFill/>
              </p:spPr>
              <p:txBody>
                <a:bodyPr wrap="none" rtlCol="0">
                  <a:spAutoFit/>
                </a:bodyPr>
                <a:lstStyle/>
                <a:p>
                  <a:pPr algn="ctr"/>
                  <a:r>
                    <a:rPr lang="de-DE" sz="1400" dirty="0"/>
                    <a:t>CHICKEN LIVER</a:t>
                  </a:r>
                  <a:endParaRPr lang="en-US" sz="1400" dirty="0"/>
                </a:p>
              </p:txBody>
            </p:sp>
            <p:sp>
              <p:nvSpPr>
                <p:cNvPr id="100" name="TextBox 99">
                  <a:extLst>
                    <a:ext uri="{FF2B5EF4-FFF2-40B4-BE49-F238E27FC236}">
                      <a16:creationId xmlns:a16="http://schemas.microsoft.com/office/drawing/2014/main" id="{0C09FD06-C694-47B3-BF62-890BFAC7302B}"/>
                    </a:ext>
                  </a:extLst>
                </p:cNvPr>
                <p:cNvSpPr txBox="1"/>
                <p:nvPr/>
              </p:nvSpPr>
              <p:spPr>
                <a:xfrm>
                  <a:off x="1658349" y="3030628"/>
                  <a:ext cx="1941918" cy="461665"/>
                </a:xfrm>
                <a:prstGeom prst="rect">
                  <a:avLst/>
                </a:prstGeom>
                <a:noFill/>
              </p:spPr>
              <p:txBody>
                <a:bodyPr wrap="square" rtlCol="0">
                  <a:spAutoFit/>
                </a:bodyPr>
                <a:lstStyle/>
                <a:p>
                  <a:pPr algn="ctr"/>
                  <a:r>
                    <a:rPr lang="en-US" sz="800" b="1" dirty="0"/>
                    <a:t>-No </a:t>
                  </a:r>
                  <a:r>
                    <a:rPr lang="en-US" sz="800" b="1" dirty="0" err="1"/>
                    <a:t>badsmell</a:t>
                  </a:r>
                  <a:endParaRPr lang="en-US" sz="800" b="1" dirty="0"/>
                </a:p>
                <a:p>
                  <a:pPr algn="ctr"/>
                  <a:r>
                    <a:rPr lang="en-US" sz="800" b="1" dirty="0"/>
                    <a:t>-</a:t>
                  </a:r>
                  <a:r>
                    <a:rPr lang="en-US" sz="800" b="1" dirty="0" err="1"/>
                    <a:t>Washed&amp;cleaned</a:t>
                  </a:r>
                  <a:endParaRPr lang="en-US" sz="800" b="1" dirty="0"/>
                </a:p>
                <a:p>
                  <a:pPr algn="ctr"/>
                  <a:r>
                    <a:rPr lang="en-US" sz="800" b="1" dirty="0"/>
                    <a:t>-No bruise</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401578EB-5F39-441B-9FF8-09CAFE82526C}"/>
              </a:ext>
            </a:extLst>
          </p:cNvPr>
          <p:cNvGrpSpPr/>
          <p:nvPr/>
        </p:nvGrpSpPr>
        <p:grpSpPr>
          <a:xfrm>
            <a:off x="6371404" y="2907961"/>
            <a:ext cx="4874024" cy="1866389"/>
            <a:chOff x="544669" y="2305386"/>
            <a:chExt cx="4874024" cy="1866389"/>
          </a:xfrm>
        </p:grpSpPr>
        <p:grpSp>
          <p:nvGrpSpPr>
            <p:cNvPr id="89" name="Group 88">
              <a:extLst>
                <a:ext uri="{FF2B5EF4-FFF2-40B4-BE49-F238E27FC236}">
                  <a16:creationId xmlns:a16="http://schemas.microsoft.com/office/drawing/2014/main" id="{DBAC111C-5D68-4742-A0B2-A5E799AAF299}"/>
                </a:ext>
              </a:extLst>
            </p:cNvPr>
            <p:cNvGrpSpPr/>
            <p:nvPr/>
          </p:nvGrpSpPr>
          <p:grpSpPr>
            <a:xfrm>
              <a:off x="602701" y="2305386"/>
              <a:ext cx="4815992" cy="1391794"/>
              <a:chOff x="602701" y="2305386"/>
              <a:chExt cx="4815992" cy="1391794"/>
            </a:xfrm>
          </p:grpSpPr>
          <p:grpSp>
            <p:nvGrpSpPr>
              <p:cNvPr id="91" name="Group 90">
                <a:extLst>
                  <a:ext uri="{FF2B5EF4-FFF2-40B4-BE49-F238E27FC236}">
                    <a16:creationId xmlns:a16="http://schemas.microsoft.com/office/drawing/2014/main" id="{6ECCAEFD-D7F2-47CC-8961-7E21A758EA94}"/>
                  </a:ext>
                </a:extLst>
              </p:cNvPr>
              <p:cNvGrpSpPr/>
              <p:nvPr/>
            </p:nvGrpSpPr>
            <p:grpSpPr>
              <a:xfrm>
                <a:off x="602701" y="2305386"/>
                <a:ext cx="4815992" cy="1391794"/>
                <a:chOff x="83559" y="2400020"/>
                <a:chExt cx="4815992" cy="1391794"/>
              </a:xfrm>
            </p:grpSpPr>
            <p:sp>
              <p:nvSpPr>
                <p:cNvPr id="95" name="TextBox 94">
                  <a:extLst>
                    <a:ext uri="{FF2B5EF4-FFF2-40B4-BE49-F238E27FC236}">
                      <a16:creationId xmlns:a16="http://schemas.microsoft.com/office/drawing/2014/main" id="{B6136616-7E65-4FBB-9316-3965D14C52B9}"/>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96" name="Group 95">
                  <a:extLst>
                    <a:ext uri="{FF2B5EF4-FFF2-40B4-BE49-F238E27FC236}">
                      <a16:creationId xmlns:a16="http://schemas.microsoft.com/office/drawing/2014/main" id="{06653EB1-61A5-41B0-9909-1614DC0C1096}"/>
                    </a:ext>
                  </a:extLst>
                </p:cNvPr>
                <p:cNvGrpSpPr/>
                <p:nvPr/>
              </p:nvGrpSpPr>
              <p:grpSpPr>
                <a:xfrm>
                  <a:off x="3030711" y="2492627"/>
                  <a:ext cx="1868840" cy="1285595"/>
                  <a:chOff x="3374795" y="2040325"/>
                  <a:chExt cx="2858365" cy="1441161"/>
                </a:xfrm>
              </p:grpSpPr>
              <p:sp>
                <p:nvSpPr>
                  <p:cNvPr id="168" name="Rectangle 167">
                    <a:extLst>
                      <a:ext uri="{FF2B5EF4-FFF2-40B4-BE49-F238E27FC236}">
                        <a16:creationId xmlns:a16="http://schemas.microsoft.com/office/drawing/2014/main" id="{768927F0-13BC-4785-B2A7-A1BBB9B9DA06}"/>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36BE2489-9EEF-47E2-A452-CA1519982285}"/>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C36AA90C-1251-4F29-967A-BAD0076EC646}"/>
                    </a:ext>
                  </a:extLst>
                </p:cNvPr>
                <p:cNvSpPr txBox="1"/>
                <p:nvPr/>
              </p:nvSpPr>
              <p:spPr>
                <a:xfrm>
                  <a:off x="3162668" y="2996126"/>
                  <a:ext cx="1604927" cy="646331"/>
                </a:xfrm>
                <a:prstGeom prst="rect">
                  <a:avLst/>
                </a:prstGeom>
                <a:noFill/>
              </p:spPr>
              <p:txBody>
                <a:bodyPr wrap="none" rtlCol="0">
                  <a:spAutoFit/>
                </a:bodyPr>
                <a:lstStyle/>
                <a:p>
                  <a:pPr algn="ctr"/>
                  <a:r>
                    <a:rPr lang="en-US" sz="3600" b="1" dirty="0"/>
                    <a:t>$ 2420</a:t>
                  </a:r>
                </a:p>
              </p:txBody>
            </p:sp>
            <p:grpSp>
              <p:nvGrpSpPr>
                <p:cNvPr id="98" name="Group 97">
                  <a:extLst>
                    <a:ext uri="{FF2B5EF4-FFF2-40B4-BE49-F238E27FC236}">
                      <a16:creationId xmlns:a16="http://schemas.microsoft.com/office/drawing/2014/main" id="{8FF85E66-6356-4788-82CA-4509A020E827}"/>
                    </a:ext>
                  </a:extLst>
                </p:cNvPr>
                <p:cNvGrpSpPr/>
                <p:nvPr/>
              </p:nvGrpSpPr>
              <p:grpSpPr>
                <a:xfrm>
                  <a:off x="1231735" y="2496793"/>
                  <a:ext cx="1759124" cy="1281428"/>
                  <a:chOff x="1231735" y="2496793"/>
                  <a:chExt cx="1759124" cy="1281428"/>
                </a:xfrm>
              </p:grpSpPr>
              <p:sp>
                <p:nvSpPr>
                  <p:cNvPr id="166" name="Rectangle 165">
                    <a:extLst>
                      <a:ext uri="{FF2B5EF4-FFF2-40B4-BE49-F238E27FC236}">
                        <a16:creationId xmlns:a16="http://schemas.microsoft.com/office/drawing/2014/main" id="{7B95BEE0-16C2-4AE2-AAD6-16994417804C}"/>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7" name="Rectangle 166">
                    <a:extLst>
                      <a:ext uri="{FF2B5EF4-FFF2-40B4-BE49-F238E27FC236}">
                        <a16:creationId xmlns:a16="http://schemas.microsoft.com/office/drawing/2014/main" id="{CFCEADC1-3F47-4F24-B8B4-5295670D4D81}"/>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9" name="Rectangle 128">
                  <a:extLst>
                    <a:ext uri="{FF2B5EF4-FFF2-40B4-BE49-F238E27FC236}">
                      <a16:creationId xmlns:a16="http://schemas.microsoft.com/office/drawing/2014/main" id="{51685A90-76EC-4519-83F8-CBF999779026}"/>
                    </a:ext>
                  </a:extLst>
                </p:cNvPr>
                <p:cNvSpPr/>
                <p:nvPr/>
              </p:nvSpPr>
              <p:spPr>
                <a:xfrm>
                  <a:off x="83559" y="2496793"/>
                  <a:ext cx="1106062" cy="129502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92" name="Group 91">
                <a:extLst>
                  <a:ext uri="{FF2B5EF4-FFF2-40B4-BE49-F238E27FC236}">
                    <a16:creationId xmlns:a16="http://schemas.microsoft.com/office/drawing/2014/main" id="{0C5B72C7-73CE-4E0E-A271-7B2C19317376}"/>
                  </a:ext>
                </a:extLst>
              </p:cNvPr>
              <p:cNvGrpSpPr/>
              <p:nvPr/>
            </p:nvGrpSpPr>
            <p:grpSpPr>
              <a:xfrm>
                <a:off x="1604587" y="2504100"/>
                <a:ext cx="2049441" cy="1005099"/>
                <a:chOff x="1604587" y="2504100"/>
                <a:chExt cx="2049441" cy="1005099"/>
              </a:xfrm>
            </p:grpSpPr>
            <p:sp>
              <p:nvSpPr>
                <p:cNvPr id="93" name="TextBox 92">
                  <a:extLst>
                    <a:ext uri="{FF2B5EF4-FFF2-40B4-BE49-F238E27FC236}">
                      <a16:creationId xmlns:a16="http://schemas.microsoft.com/office/drawing/2014/main" id="{B21E8DAE-DC0F-48F7-9D67-83BD4273A220}"/>
                    </a:ext>
                  </a:extLst>
                </p:cNvPr>
                <p:cNvSpPr txBox="1"/>
                <p:nvPr/>
              </p:nvSpPr>
              <p:spPr>
                <a:xfrm>
                  <a:off x="1697436" y="2504100"/>
                  <a:ext cx="1850155" cy="253916"/>
                </a:xfrm>
                <a:prstGeom prst="rect">
                  <a:avLst/>
                </a:prstGeom>
                <a:noFill/>
              </p:spPr>
              <p:txBody>
                <a:bodyPr wrap="square" rtlCol="0">
                  <a:spAutoFit/>
                </a:bodyPr>
                <a:lstStyle/>
                <a:p>
                  <a:pPr algn="ctr"/>
                  <a:r>
                    <a:rPr lang="en-US" sz="1050" dirty="0"/>
                    <a:t>CHICKEN GIZZARD</a:t>
                  </a:r>
                </a:p>
              </p:txBody>
            </p:sp>
            <p:sp>
              <p:nvSpPr>
                <p:cNvPr id="94" name="TextBox 93">
                  <a:extLst>
                    <a:ext uri="{FF2B5EF4-FFF2-40B4-BE49-F238E27FC236}">
                      <a16:creationId xmlns:a16="http://schemas.microsoft.com/office/drawing/2014/main" id="{AD48FB9E-FC68-4E98-B4D6-0374BF9686C9}"/>
                    </a:ext>
                  </a:extLst>
                </p:cNvPr>
                <p:cNvSpPr txBox="1"/>
                <p:nvPr/>
              </p:nvSpPr>
              <p:spPr>
                <a:xfrm>
                  <a:off x="1604587" y="3047534"/>
                  <a:ext cx="2049441" cy="461665"/>
                </a:xfrm>
                <a:prstGeom prst="rect">
                  <a:avLst/>
                </a:prstGeom>
                <a:noFill/>
              </p:spPr>
              <p:txBody>
                <a:bodyPr wrap="square" rtlCol="0">
                  <a:spAutoFit/>
                </a:bodyPr>
                <a:lstStyle/>
                <a:p>
                  <a:pPr algn="ctr"/>
                  <a:r>
                    <a:rPr lang="en-US" sz="800" b="1" dirty="0"/>
                    <a:t>-No </a:t>
                  </a:r>
                  <a:r>
                    <a:rPr lang="en-US" sz="800" b="1" dirty="0" err="1"/>
                    <a:t>badsmell</a:t>
                  </a:r>
                  <a:endParaRPr lang="en-US" sz="800" b="1" dirty="0"/>
                </a:p>
                <a:p>
                  <a:pPr algn="ctr"/>
                  <a:r>
                    <a:rPr lang="en-US" sz="800" b="1" dirty="0"/>
                    <a:t>-</a:t>
                  </a:r>
                  <a:r>
                    <a:rPr lang="en-US" sz="800" b="1" dirty="0" err="1"/>
                    <a:t>Washed&amp;cleaned</a:t>
                  </a:r>
                  <a:endParaRPr lang="en-US" sz="800" b="1" dirty="0"/>
                </a:p>
                <a:p>
                  <a:pPr algn="ctr"/>
                  <a:r>
                    <a:rPr lang="en-US" sz="800" b="1" dirty="0"/>
                    <a:t>-No bruise</a:t>
                  </a:r>
                </a:p>
              </p:txBody>
            </p:sp>
          </p:grpSp>
        </p:grpSp>
        <p:sp>
          <p:nvSpPr>
            <p:cNvPr id="90" name="TextBox 89">
              <a:extLst>
                <a:ext uri="{FF2B5EF4-FFF2-40B4-BE49-F238E27FC236}">
                  <a16:creationId xmlns:a16="http://schemas.microsoft.com/office/drawing/2014/main" id="{28AD7CAD-D09D-4FD2-832F-2CA95BA48563}"/>
                </a:ext>
              </a:extLst>
            </p:cNvPr>
            <p:cNvSpPr txBox="1"/>
            <p:nvPr/>
          </p:nvSpPr>
          <p:spPr>
            <a:xfrm>
              <a:off x="544669" y="3771665"/>
              <a:ext cx="4874024" cy="400110"/>
            </a:xfrm>
            <a:prstGeom prst="rect">
              <a:avLst/>
            </a:prstGeom>
            <a:noFill/>
          </p:spPr>
          <p:txBody>
            <a:bodyPr wrap="square" rtlCol="0">
              <a:spAutoFit/>
            </a:bodyPr>
            <a:lstStyle/>
            <a:p>
              <a:r>
                <a:rPr lang="it-IT" sz="1000" b="1" dirty="0"/>
                <a:t>PLASTIC BAGS 10- 20KGS PER CARTON</a:t>
              </a:r>
            </a:p>
            <a:p>
              <a:r>
                <a:rPr lang="en-US" sz="1000" b="1" dirty="0"/>
                <a:t>Origin: Brazil - Ukraine - Russia - South Africa</a:t>
              </a:r>
            </a:p>
          </p:txBody>
        </p:sp>
      </p:grpSp>
    </p:spTree>
    <p:extLst>
      <p:ext uri="{BB962C8B-B14F-4D97-AF65-F5344CB8AC3E}">
        <p14:creationId xmlns:p14="http://schemas.microsoft.com/office/powerpoint/2010/main" val="167563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387006" y="267041"/>
            <a:ext cx="5002887" cy="584775"/>
          </a:xfrm>
          <a:prstGeom prst="rect">
            <a:avLst/>
          </a:prstGeom>
          <a:noFill/>
        </p:spPr>
        <p:txBody>
          <a:bodyPr wrap="square" rtlCol="0">
            <a:spAutoFit/>
          </a:bodyPr>
          <a:lstStyle/>
          <a:p>
            <a:pPr algn="ctr"/>
            <a:r>
              <a:rPr lang="en-US" sz="3200" dirty="0"/>
              <a:t>CHICKEN certificates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D06C215-89E1-4F59-8700-8B8CAA248516}"/>
              </a:ext>
            </a:extLst>
          </p:cNvPr>
          <p:cNvGrpSpPr/>
          <p:nvPr/>
        </p:nvGrpSpPr>
        <p:grpSpPr>
          <a:xfrm>
            <a:off x="2273526" y="1039974"/>
            <a:ext cx="7462441" cy="4982074"/>
            <a:chOff x="2116746" y="1039974"/>
            <a:chExt cx="7462441" cy="4982074"/>
          </a:xfrm>
        </p:grpSpPr>
        <p:pic>
          <p:nvPicPr>
            <p:cNvPr id="7" name="Picture 6">
              <a:extLst>
                <a:ext uri="{FF2B5EF4-FFF2-40B4-BE49-F238E27FC236}">
                  <a16:creationId xmlns:a16="http://schemas.microsoft.com/office/drawing/2014/main" id="{8DBB7593-2369-4E4C-873C-B452E24A2B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58872" y="1057470"/>
              <a:ext cx="1728977" cy="2398437"/>
            </a:xfrm>
            <a:prstGeom prst="rect">
              <a:avLst/>
            </a:prstGeom>
          </p:spPr>
        </p:pic>
        <p:pic>
          <p:nvPicPr>
            <p:cNvPr id="9" name="Picture 8">
              <a:extLst>
                <a:ext uri="{FF2B5EF4-FFF2-40B4-BE49-F238E27FC236}">
                  <a16:creationId xmlns:a16="http://schemas.microsoft.com/office/drawing/2014/main" id="{31DEDB79-5D3D-4D9A-9FB9-8643F4111A1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74993" y="1039974"/>
              <a:ext cx="1746675" cy="2407079"/>
            </a:xfrm>
            <a:prstGeom prst="rect">
              <a:avLst/>
            </a:prstGeom>
          </p:spPr>
        </p:pic>
        <p:pic>
          <p:nvPicPr>
            <p:cNvPr id="11" name="Picture 10">
              <a:extLst>
                <a:ext uri="{FF2B5EF4-FFF2-40B4-BE49-F238E27FC236}">
                  <a16:creationId xmlns:a16="http://schemas.microsoft.com/office/drawing/2014/main" id="{CE737D9A-51FE-4120-A98E-4B03AE186C5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42395" y="1057470"/>
              <a:ext cx="1728977" cy="2428581"/>
            </a:xfrm>
            <a:prstGeom prst="rect">
              <a:avLst/>
            </a:prstGeom>
          </p:spPr>
        </p:pic>
        <p:pic>
          <p:nvPicPr>
            <p:cNvPr id="14" name="Picture 13">
              <a:extLst>
                <a:ext uri="{FF2B5EF4-FFF2-40B4-BE49-F238E27FC236}">
                  <a16:creationId xmlns:a16="http://schemas.microsoft.com/office/drawing/2014/main" id="{9327A958-81F6-4B50-9CC5-13A3F750AB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45506" y="3612280"/>
              <a:ext cx="1833681" cy="2392273"/>
            </a:xfrm>
            <a:prstGeom prst="rect">
              <a:avLst/>
            </a:prstGeom>
          </p:spPr>
        </p:pic>
        <p:pic>
          <p:nvPicPr>
            <p:cNvPr id="16" name="Picture 15">
              <a:extLst>
                <a:ext uri="{FF2B5EF4-FFF2-40B4-BE49-F238E27FC236}">
                  <a16:creationId xmlns:a16="http://schemas.microsoft.com/office/drawing/2014/main" id="{BD4A0AF6-2355-46EB-965F-575644DE68E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16746" y="3582137"/>
              <a:ext cx="1833682" cy="2439911"/>
            </a:xfrm>
            <a:prstGeom prst="rect">
              <a:avLst/>
            </a:prstGeom>
          </p:spPr>
        </p:pic>
        <p:pic>
          <p:nvPicPr>
            <p:cNvPr id="18" name="Picture 17">
              <a:extLst>
                <a:ext uri="{FF2B5EF4-FFF2-40B4-BE49-F238E27FC236}">
                  <a16:creationId xmlns:a16="http://schemas.microsoft.com/office/drawing/2014/main" id="{A3F39BD1-7911-437C-9E61-030C42196B7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07640" y="3593547"/>
              <a:ext cx="1763362" cy="2407078"/>
            </a:xfrm>
            <a:prstGeom prst="rect">
              <a:avLst/>
            </a:prstGeom>
          </p:spPr>
        </p:pic>
        <p:pic>
          <p:nvPicPr>
            <p:cNvPr id="24" name="Picture 23">
              <a:extLst>
                <a:ext uri="{FF2B5EF4-FFF2-40B4-BE49-F238E27FC236}">
                  <a16:creationId xmlns:a16="http://schemas.microsoft.com/office/drawing/2014/main" id="{AE849745-7F9A-47B7-87DA-648B6A4EB01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04892" y="3599842"/>
              <a:ext cx="1631158" cy="2400783"/>
            </a:xfrm>
            <a:prstGeom prst="rect">
              <a:avLst/>
            </a:prstGeom>
          </p:spPr>
        </p:pic>
      </p:grpSp>
    </p:spTree>
    <p:extLst>
      <p:ext uri="{BB962C8B-B14F-4D97-AF65-F5344CB8AC3E}">
        <p14:creationId xmlns:p14="http://schemas.microsoft.com/office/powerpoint/2010/main" val="83357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52057"/>
            <a:ext cx="5002887" cy="584775"/>
          </a:xfrm>
          <a:prstGeom prst="rect">
            <a:avLst/>
          </a:prstGeom>
          <a:noFill/>
        </p:spPr>
        <p:txBody>
          <a:bodyPr wrap="square" rtlCol="0">
            <a:spAutoFit/>
          </a:bodyPr>
          <a:lstStyle/>
          <a:p>
            <a:pPr algn="ctr"/>
            <a:r>
              <a:rPr lang="en-US" sz="3200" dirty="0"/>
              <a:t>FISH PRODUCTS</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45-110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3AA3F3F-5F0F-4877-822D-D52D5D19728F}"/>
              </a:ext>
            </a:extLst>
          </p:cNvPr>
          <p:cNvGrpSpPr/>
          <p:nvPr/>
        </p:nvGrpSpPr>
        <p:grpSpPr>
          <a:xfrm>
            <a:off x="1157349" y="2196944"/>
            <a:ext cx="1756862" cy="1810396"/>
            <a:chOff x="615775" y="2687949"/>
            <a:chExt cx="1756862" cy="1810396"/>
          </a:xfrm>
        </p:grpSpPr>
        <p:sp>
          <p:nvSpPr>
            <p:cNvPr id="62" name="Rectangle 61">
              <a:extLst>
                <a:ext uri="{FF2B5EF4-FFF2-40B4-BE49-F238E27FC236}">
                  <a16:creationId xmlns:a16="http://schemas.microsoft.com/office/drawing/2014/main" id="{20F1AACF-1720-43CE-B90A-5791B4D08F4D}"/>
                </a:ext>
              </a:extLst>
            </p:cNvPr>
            <p:cNvSpPr/>
            <p:nvPr/>
          </p:nvSpPr>
          <p:spPr>
            <a:xfrm>
              <a:off x="615776" y="3203324"/>
              <a:ext cx="1756861"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5" name="Group 4">
              <a:extLst>
                <a:ext uri="{FF2B5EF4-FFF2-40B4-BE49-F238E27FC236}">
                  <a16:creationId xmlns:a16="http://schemas.microsoft.com/office/drawing/2014/main" id="{B262CA0B-928A-4E4F-B50B-95F54C5EB16C}"/>
                </a:ext>
              </a:extLst>
            </p:cNvPr>
            <p:cNvGrpSpPr/>
            <p:nvPr/>
          </p:nvGrpSpPr>
          <p:grpSpPr>
            <a:xfrm>
              <a:off x="615775" y="2687949"/>
              <a:ext cx="1756862" cy="440629"/>
              <a:chOff x="1750877" y="3047590"/>
              <a:chExt cx="1756862" cy="440629"/>
            </a:xfrm>
          </p:grpSpPr>
          <p:sp>
            <p:nvSpPr>
              <p:cNvPr id="60" name="Rectangle 59">
                <a:extLst>
                  <a:ext uri="{FF2B5EF4-FFF2-40B4-BE49-F238E27FC236}">
                    <a16:creationId xmlns:a16="http://schemas.microsoft.com/office/drawing/2014/main" id="{A6E20693-28C3-4E58-A1EE-44286961BA7D}"/>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9" name="TextBox 98">
                <a:extLst>
                  <a:ext uri="{FF2B5EF4-FFF2-40B4-BE49-F238E27FC236}">
                    <a16:creationId xmlns:a16="http://schemas.microsoft.com/office/drawing/2014/main" id="{09B7A9F7-2EE3-4AFA-9E8C-C17568615472}"/>
                  </a:ext>
                </a:extLst>
              </p:cNvPr>
              <p:cNvSpPr txBox="1"/>
              <p:nvPr/>
            </p:nvSpPr>
            <p:spPr>
              <a:xfrm>
                <a:off x="2276989" y="3121822"/>
                <a:ext cx="797013" cy="307777"/>
              </a:xfrm>
              <a:prstGeom prst="rect">
                <a:avLst/>
              </a:prstGeom>
              <a:noFill/>
            </p:spPr>
            <p:txBody>
              <a:bodyPr wrap="none" rtlCol="0">
                <a:spAutoFit/>
              </a:bodyPr>
              <a:lstStyle/>
              <a:p>
                <a:pPr algn="ctr"/>
                <a:r>
                  <a:rPr lang="de-DE" sz="1400" dirty="0"/>
                  <a:t>TILAPIA</a:t>
                </a:r>
                <a:endParaRPr lang="en-US" sz="1400" dirty="0"/>
              </a:p>
            </p:txBody>
          </p:sp>
        </p:gr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F929A6A4-3F3B-48F5-A3F3-68A33C69B184}"/>
              </a:ext>
            </a:extLst>
          </p:cNvPr>
          <p:cNvGrpSpPr/>
          <p:nvPr/>
        </p:nvGrpSpPr>
        <p:grpSpPr>
          <a:xfrm>
            <a:off x="3154872" y="2196944"/>
            <a:ext cx="1756862" cy="1810396"/>
            <a:chOff x="615775" y="2687949"/>
            <a:chExt cx="1756862" cy="1810396"/>
          </a:xfrm>
        </p:grpSpPr>
        <p:sp>
          <p:nvSpPr>
            <p:cNvPr id="66" name="Rectangle 65">
              <a:extLst>
                <a:ext uri="{FF2B5EF4-FFF2-40B4-BE49-F238E27FC236}">
                  <a16:creationId xmlns:a16="http://schemas.microsoft.com/office/drawing/2014/main" id="{058B6843-08F1-4266-8E8E-272208E682AA}"/>
                </a:ext>
              </a:extLst>
            </p:cNvPr>
            <p:cNvSpPr/>
            <p:nvPr/>
          </p:nvSpPr>
          <p:spPr>
            <a:xfrm>
              <a:off x="615776" y="3203324"/>
              <a:ext cx="1756861"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67" name="Group 66">
              <a:extLst>
                <a:ext uri="{FF2B5EF4-FFF2-40B4-BE49-F238E27FC236}">
                  <a16:creationId xmlns:a16="http://schemas.microsoft.com/office/drawing/2014/main" id="{0B11F1EC-7D12-457D-A8A8-EFE176A438A1}"/>
                </a:ext>
              </a:extLst>
            </p:cNvPr>
            <p:cNvGrpSpPr/>
            <p:nvPr/>
          </p:nvGrpSpPr>
          <p:grpSpPr>
            <a:xfrm>
              <a:off x="615775" y="2687949"/>
              <a:ext cx="1756862" cy="440629"/>
              <a:chOff x="1750877" y="3047590"/>
              <a:chExt cx="1756862" cy="440629"/>
            </a:xfrm>
          </p:grpSpPr>
          <p:sp>
            <p:nvSpPr>
              <p:cNvPr id="68" name="Rectangle 67">
                <a:extLst>
                  <a:ext uri="{FF2B5EF4-FFF2-40B4-BE49-F238E27FC236}">
                    <a16:creationId xmlns:a16="http://schemas.microsoft.com/office/drawing/2014/main" id="{FC75E0A9-AF2A-4D3D-A989-7F40ED894AB0}"/>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9" name="TextBox 68">
                <a:extLst>
                  <a:ext uri="{FF2B5EF4-FFF2-40B4-BE49-F238E27FC236}">
                    <a16:creationId xmlns:a16="http://schemas.microsoft.com/office/drawing/2014/main" id="{C827BB63-98A0-4EB3-AE3F-46E4455BCA8D}"/>
                  </a:ext>
                </a:extLst>
              </p:cNvPr>
              <p:cNvSpPr txBox="1"/>
              <p:nvPr/>
            </p:nvSpPr>
            <p:spPr>
              <a:xfrm>
                <a:off x="2272180" y="3121822"/>
                <a:ext cx="806631" cy="307777"/>
              </a:xfrm>
              <a:prstGeom prst="rect">
                <a:avLst/>
              </a:prstGeom>
              <a:noFill/>
            </p:spPr>
            <p:txBody>
              <a:bodyPr wrap="none" rtlCol="0">
                <a:spAutoFit/>
              </a:bodyPr>
              <a:lstStyle/>
              <a:p>
                <a:pPr algn="ctr"/>
                <a:r>
                  <a:rPr lang="de-DE" sz="1400" dirty="0"/>
                  <a:t>MULLET</a:t>
                </a:r>
                <a:endParaRPr lang="en-US" sz="1400" dirty="0"/>
              </a:p>
            </p:txBody>
          </p:sp>
        </p:grpSp>
      </p:grpSp>
      <p:grpSp>
        <p:nvGrpSpPr>
          <p:cNvPr id="70" name="Group 69">
            <a:extLst>
              <a:ext uri="{FF2B5EF4-FFF2-40B4-BE49-F238E27FC236}">
                <a16:creationId xmlns:a16="http://schemas.microsoft.com/office/drawing/2014/main" id="{8E55AAA3-A791-451F-A74D-82F92AFD036D}"/>
              </a:ext>
            </a:extLst>
          </p:cNvPr>
          <p:cNvGrpSpPr/>
          <p:nvPr/>
        </p:nvGrpSpPr>
        <p:grpSpPr>
          <a:xfrm>
            <a:off x="5152395" y="2196944"/>
            <a:ext cx="1756862" cy="1810396"/>
            <a:chOff x="615775" y="2687949"/>
            <a:chExt cx="1756862" cy="1810396"/>
          </a:xfrm>
        </p:grpSpPr>
        <p:sp>
          <p:nvSpPr>
            <p:cNvPr id="71" name="Rectangle 70">
              <a:extLst>
                <a:ext uri="{FF2B5EF4-FFF2-40B4-BE49-F238E27FC236}">
                  <a16:creationId xmlns:a16="http://schemas.microsoft.com/office/drawing/2014/main" id="{20866893-B48D-41D5-9FBE-C5EB2E7F3C61}"/>
                </a:ext>
              </a:extLst>
            </p:cNvPr>
            <p:cNvSpPr/>
            <p:nvPr/>
          </p:nvSpPr>
          <p:spPr>
            <a:xfrm>
              <a:off x="615776" y="3203324"/>
              <a:ext cx="1756861"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72" name="Group 71">
              <a:extLst>
                <a:ext uri="{FF2B5EF4-FFF2-40B4-BE49-F238E27FC236}">
                  <a16:creationId xmlns:a16="http://schemas.microsoft.com/office/drawing/2014/main" id="{5409EFB1-FAE5-4958-8C2C-7F6A37D5EFD3}"/>
                </a:ext>
              </a:extLst>
            </p:cNvPr>
            <p:cNvGrpSpPr/>
            <p:nvPr/>
          </p:nvGrpSpPr>
          <p:grpSpPr>
            <a:xfrm>
              <a:off x="615775" y="2687949"/>
              <a:ext cx="1756862" cy="440629"/>
              <a:chOff x="1750877" y="3047590"/>
              <a:chExt cx="1756862" cy="440629"/>
            </a:xfrm>
          </p:grpSpPr>
          <p:sp>
            <p:nvSpPr>
              <p:cNvPr id="73" name="Rectangle 72">
                <a:extLst>
                  <a:ext uri="{FF2B5EF4-FFF2-40B4-BE49-F238E27FC236}">
                    <a16:creationId xmlns:a16="http://schemas.microsoft.com/office/drawing/2014/main" id="{ED358EA5-7F5A-4934-86FF-65CF92A91F56}"/>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4" name="TextBox 73">
                <a:extLst>
                  <a:ext uri="{FF2B5EF4-FFF2-40B4-BE49-F238E27FC236}">
                    <a16:creationId xmlns:a16="http://schemas.microsoft.com/office/drawing/2014/main" id="{F8FCDC2C-0636-4138-80C5-4F364A347296}"/>
                  </a:ext>
                </a:extLst>
              </p:cNvPr>
              <p:cNvSpPr txBox="1"/>
              <p:nvPr/>
            </p:nvSpPr>
            <p:spPr>
              <a:xfrm>
                <a:off x="2191228" y="3121822"/>
                <a:ext cx="968535" cy="307777"/>
              </a:xfrm>
              <a:prstGeom prst="rect">
                <a:avLst/>
              </a:prstGeom>
              <a:noFill/>
            </p:spPr>
            <p:txBody>
              <a:bodyPr wrap="none" rtlCol="0">
                <a:spAutoFit/>
              </a:bodyPr>
              <a:lstStyle/>
              <a:p>
                <a:pPr algn="ctr"/>
                <a:r>
                  <a:rPr lang="de-DE" sz="1400" dirty="0"/>
                  <a:t>SEA BASS</a:t>
                </a:r>
                <a:endParaRPr lang="en-US" sz="1400" dirty="0"/>
              </a:p>
            </p:txBody>
          </p:sp>
        </p:grpSp>
      </p:grpSp>
      <p:grpSp>
        <p:nvGrpSpPr>
          <p:cNvPr id="75" name="Group 74">
            <a:extLst>
              <a:ext uri="{FF2B5EF4-FFF2-40B4-BE49-F238E27FC236}">
                <a16:creationId xmlns:a16="http://schemas.microsoft.com/office/drawing/2014/main" id="{70C78306-6CAE-4822-A393-AB09229DADE1}"/>
              </a:ext>
            </a:extLst>
          </p:cNvPr>
          <p:cNvGrpSpPr/>
          <p:nvPr/>
        </p:nvGrpSpPr>
        <p:grpSpPr>
          <a:xfrm>
            <a:off x="7149918" y="2196944"/>
            <a:ext cx="1756862" cy="1810396"/>
            <a:chOff x="615775" y="2687949"/>
            <a:chExt cx="1756862" cy="1810396"/>
          </a:xfrm>
        </p:grpSpPr>
        <p:sp>
          <p:nvSpPr>
            <p:cNvPr id="76" name="Rectangle 75">
              <a:extLst>
                <a:ext uri="{FF2B5EF4-FFF2-40B4-BE49-F238E27FC236}">
                  <a16:creationId xmlns:a16="http://schemas.microsoft.com/office/drawing/2014/main" id="{EB980814-AC27-4E6E-A132-88D767A1AA94}"/>
                </a:ext>
              </a:extLst>
            </p:cNvPr>
            <p:cNvSpPr/>
            <p:nvPr/>
          </p:nvSpPr>
          <p:spPr>
            <a:xfrm>
              <a:off x="615776" y="3203324"/>
              <a:ext cx="1756861"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77" name="Group 76">
              <a:extLst>
                <a:ext uri="{FF2B5EF4-FFF2-40B4-BE49-F238E27FC236}">
                  <a16:creationId xmlns:a16="http://schemas.microsoft.com/office/drawing/2014/main" id="{257D632B-E263-44CA-A8EB-0A8799358B06}"/>
                </a:ext>
              </a:extLst>
            </p:cNvPr>
            <p:cNvGrpSpPr/>
            <p:nvPr/>
          </p:nvGrpSpPr>
          <p:grpSpPr>
            <a:xfrm>
              <a:off x="615775" y="2687949"/>
              <a:ext cx="1756862" cy="440629"/>
              <a:chOff x="1750877" y="3047590"/>
              <a:chExt cx="1756862" cy="440629"/>
            </a:xfrm>
          </p:grpSpPr>
          <p:sp>
            <p:nvSpPr>
              <p:cNvPr id="78" name="Rectangle 77">
                <a:extLst>
                  <a:ext uri="{FF2B5EF4-FFF2-40B4-BE49-F238E27FC236}">
                    <a16:creationId xmlns:a16="http://schemas.microsoft.com/office/drawing/2014/main" id="{5FCDBCEF-023E-4C07-826A-DB569615B027}"/>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9" name="TextBox 78">
                <a:extLst>
                  <a:ext uri="{FF2B5EF4-FFF2-40B4-BE49-F238E27FC236}">
                    <a16:creationId xmlns:a16="http://schemas.microsoft.com/office/drawing/2014/main" id="{AB2D4385-B49A-4003-8419-CFEE2208CA57}"/>
                  </a:ext>
                </a:extLst>
              </p:cNvPr>
              <p:cNvSpPr txBox="1"/>
              <p:nvPr/>
            </p:nvSpPr>
            <p:spPr>
              <a:xfrm>
                <a:off x="2158367" y="3121822"/>
                <a:ext cx="1034257" cy="307777"/>
              </a:xfrm>
              <a:prstGeom prst="rect">
                <a:avLst/>
              </a:prstGeom>
              <a:noFill/>
            </p:spPr>
            <p:txBody>
              <a:bodyPr wrap="none" rtlCol="0">
                <a:spAutoFit/>
              </a:bodyPr>
              <a:lstStyle/>
              <a:p>
                <a:pPr algn="ctr"/>
                <a:r>
                  <a:rPr lang="de-DE" sz="1400" dirty="0"/>
                  <a:t>GROUPER</a:t>
                </a:r>
                <a:endParaRPr lang="en-US" sz="1400" dirty="0"/>
              </a:p>
            </p:txBody>
          </p:sp>
        </p:grpSp>
      </p:grpSp>
      <p:grpSp>
        <p:nvGrpSpPr>
          <p:cNvPr id="80" name="Group 79">
            <a:extLst>
              <a:ext uri="{FF2B5EF4-FFF2-40B4-BE49-F238E27FC236}">
                <a16:creationId xmlns:a16="http://schemas.microsoft.com/office/drawing/2014/main" id="{C6C1E297-AA25-4F64-BBEA-3E214E3CDEF3}"/>
              </a:ext>
            </a:extLst>
          </p:cNvPr>
          <p:cNvGrpSpPr/>
          <p:nvPr/>
        </p:nvGrpSpPr>
        <p:grpSpPr>
          <a:xfrm>
            <a:off x="9147441" y="2196944"/>
            <a:ext cx="1756862" cy="1810396"/>
            <a:chOff x="615775" y="2687949"/>
            <a:chExt cx="1756862" cy="1810396"/>
          </a:xfrm>
        </p:grpSpPr>
        <p:sp>
          <p:nvSpPr>
            <p:cNvPr id="81" name="Rectangle 80">
              <a:extLst>
                <a:ext uri="{FF2B5EF4-FFF2-40B4-BE49-F238E27FC236}">
                  <a16:creationId xmlns:a16="http://schemas.microsoft.com/office/drawing/2014/main" id="{6753B1F1-5A51-4E91-87CB-72188C68E91E}"/>
                </a:ext>
              </a:extLst>
            </p:cNvPr>
            <p:cNvSpPr/>
            <p:nvPr/>
          </p:nvSpPr>
          <p:spPr>
            <a:xfrm>
              <a:off x="615776" y="3203324"/>
              <a:ext cx="1756861" cy="1295021"/>
            </a:xfrm>
            <a:prstGeom prst="rect">
              <a:avLst/>
            </a:prstGeom>
            <a:blipFill dpi="0" rotWithShape="1">
              <a:blip r:embed="rId16"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82" name="Group 81">
              <a:extLst>
                <a:ext uri="{FF2B5EF4-FFF2-40B4-BE49-F238E27FC236}">
                  <a16:creationId xmlns:a16="http://schemas.microsoft.com/office/drawing/2014/main" id="{7CA8DDF7-F643-40E3-A4A8-239889459E73}"/>
                </a:ext>
              </a:extLst>
            </p:cNvPr>
            <p:cNvGrpSpPr/>
            <p:nvPr/>
          </p:nvGrpSpPr>
          <p:grpSpPr>
            <a:xfrm>
              <a:off x="615775" y="2687949"/>
              <a:ext cx="1756862" cy="440629"/>
              <a:chOff x="1750877" y="3047590"/>
              <a:chExt cx="1756862" cy="440629"/>
            </a:xfrm>
          </p:grpSpPr>
          <p:sp>
            <p:nvSpPr>
              <p:cNvPr id="83" name="Rectangle 82">
                <a:extLst>
                  <a:ext uri="{FF2B5EF4-FFF2-40B4-BE49-F238E27FC236}">
                    <a16:creationId xmlns:a16="http://schemas.microsoft.com/office/drawing/2014/main" id="{5A49E0C0-A6AC-426B-A40A-7E60AEA72A40}"/>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4" name="TextBox 83">
                <a:extLst>
                  <a:ext uri="{FF2B5EF4-FFF2-40B4-BE49-F238E27FC236}">
                    <a16:creationId xmlns:a16="http://schemas.microsoft.com/office/drawing/2014/main" id="{D5A52403-BD35-467C-8CE7-AA12A0C17FC0}"/>
                  </a:ext>
                </a:extLst>
              </p:cNvPr>
              <p:cNvSpPr txBox="1"/>
              <p:nvPr/>
            </p:nvSpPr>
            <p:spPr>
              <a:xfrm>
                <a:off x="2120696" y="3121822"/>
                <a:ext cx="1109599" cy="307777"/>
              </a:xfrm>
              <a:prstGeom prst="rect">
                <a:avLst/>
              </a:prstGeom>
              <a:noFill/>
            </p:spPr>
            <p:txBody>
              <a:bodyPr wrap="none" rtlCol="0">
                <a:spAutoFit/>
              </a:bodyPr>
              <a:lstStyle/>
              <a:p>
                <a:pPr algn="ctr"/>
                <a:r>
                  <a:rPr lang="de-DE" sz="1400" dirty="0"/>
                  <a:t>SEABREAM</a:t>
                </a:r>
                <a:endParaRPr lang="en-US" sz="1400" dirty="0"/>
              </a:p>
            </p:txBody>
          </p:sp>
        </p:grpSp>
      </p:grpSp>
      <p:grpSp>
        <p:nvGrpSpPr>
          <p:cNvPr id="85" name="Group 84">
            <a:extLst>
              <a:ext uri="{FF2B5EF4-FFF2-40B4-BE49-F238E27FC236}">
                <a16:creationId xmlns:a16="http://schemas.microsoft.com/office/drawing/2014/main" id="{5547F561-3FF0-42B7-BC93-F7051BBAD7F8}"/>
              </a:ext>
            </a:extLst>
          </p:cNvPr>
          <p:cNvGrpSpPr/>
          <p:nvPr/>
        </p:nvGrpSpPr>
        <p:grpSpPr>
          <a:xfrm>
            <a:off x="1157349" y="4125212"/>
            <a:ext cx="1756862" cy="1810396"/>
            <a:chOff x="615775" y="2687949"/>
            <a:chExt cx="1756862" cy="1810396"/>
          </a:xfrm>
        </p:grpSpPr>
        <p:sp>
          <p:nvSpPr>
            <p:cNvPr id="86" name="Rectangle 85">
              <a:extLst>
                <a:ext uri="{FF2B5EF4-FFF2-40B4-BE49-F238E27FC236}">
                  <a16:creationId xmlns:a16="http://schemas.microsoft.com/office/drawing/2014/main" id="{605E2F2E-0ADA-4EF8-9572-97251198EE98}"/>
                </a:ext>
              </a:extLst>
            </p:cNvPr>
            <p:cNvSpPr/>
            <p:nvPr/>
          </p:nvSpPr>
          <p:spPr>
            <a:xfrm>
              <a:off x="615776" y="3203324"/>
              <a:ext cx="1756861" cy="1295021"/>
            </a:xfrm>
            <a:prstGeom prst="rect">
              <a:avLst/>
            </a:prstGeom>
            <a:blipFill dpi="0" rotWithShape="1">
              <a:blip r:embed="rId17">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87" name="Group 86">
              <a:extLst>
                <a:ext uri="{FF2B5EF4-FFF2-40B4-BE49-F238E27FC236}">
                  <a16:creationId xmlns:a16="http://schemas.microsoft.com/office/drawing/2014/main" id="{2548D4BF-206E-44D7-8E0E-BEA088E13988}"/>
                </a:ext>
              </a:extLst>
            </p:cNvPr>
            <p:cNvGrpSpPr/>
            <p:nvPr/>
          </p:nvGrpSpPr>
          <p:grpSpPr>
            <a:xfrm>
              <a:off x="615775" y="2687949"/>
              <a:ext cx="1756862" cy="440629"/>
              <a:chOff x="1750877" y="3047590"/>
              <a:chExt cx="1756862" cy="440629"/>
            </a:xfrm>
          </p:grpSpPr>
          <p:sp>
            <p:nvSpPr>
              <p:cNvPr id="102" name="Rectangle 101">
                <a:extLst>
                  <a:ext uri="{FF2B5EF4-FFF2-40B4-BE49-F238E27FC236}">
                    <a16:creationId xmlns:a16="http://schemas.microsoft.com/office/drawing/2014/main" id="{0AE3C008-1A55-47F7-AD5B-71C4AAA3091D}"/>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3" name="TextBox 102">
                <a:extLst>
                  <a:ext uri="{FF2B5EF4-FFF2-40B4-BE49-F238E27FC236}">
                    <a16:creationId xmlns:a16="http://schemas.microsoft.com/office/drawing/2014/main" id="{76226FD9-5BA6-43E5-B1C2-E0C8B03206EC}"/>
                  </a:ext>
                </a:extLst>
              </p:cNvPr>
              <p:cNvSpPr txBox="1"/>
              <p:nvPr/>
            </p:nvSpPr>
            <p:spPr>
              <a:xfrm>
                <a:off x="2139131" y="3121822"/>
                <a:ext cx="1072730" cy="307777"/>
              </a:xfrm>
              <a:prstGeom prst="rect">
                <a:avLst/>
              </a:prstGeom>
              <a:noFill/>
            </p:spPr>
            <p:txBody>
              <a:bodyPr wrap="none" rtlCol="0">
                <a:spAutoFit/>
              </a:bodyPr>
              <a:lstStyle/>
              <a:p>
                <a:pPr algn="ctr"/>
                <a:r>
                  <a:rPr lang="de-DE" sz="1400" dirty="0"/>
                  <a:t>MABROUK</a:t>
                </a:r>
                <a:endParaRPr lang="en-US" sz="1400" dirty="0"/>
              </a:p>
            </p:txBody>
          </p:sp>
        </p:grpSp>
      </p:grpSp>
      <p:grpSp>
        <p:nvGrpSpPr>
          <p:cNvPr id="104" name="Group 103">
            <a:extLst>
              <a:ext uri="{FF2B5EF4-FFF2-40B4-BE49-F238E27FC236}">
                <a16:creationId xmlns:a16="http://schemas.microsoft.com/office/drawing/2014/main" id="{858F8D36-3D96-401D-9323-A1CEA7B2B9E3}"/>
              </a:ext>
            </a:extLst>
          </p:cNvPr>
          <p:cNvGrpSpPr/>
          <p:nvPr/>
        </p:nvGrpSpPr>
        <p:grpSpPr>
          <a:xfrm>
            <a:off x="3154872" y="4125212"/>
            <a:ext cx="1756862" cy="1810396"/>
            <a:chOff x="615775" y="2687949"/>
            <a:chExt cx="1756862" cy="1810396"/>
          </a:xfrm>
        </p:grpSpPr>
        <p:sp>
          <p:nvSpPr>
            <p:cNvPr id="105" name="Rectangle 104">
              <a:extLst>
                <a:ext uri="{FF2B5EF4-FFF2-40B4-BE49-F238E27FC236}">
                  <a16:creationId xmlns:a16="http://schemas.microsoft.com/office/drawing/2014/main" id="{DD9AE7D8-6738-47DF-97EE-580A1C916EC2}"/>
                </a:ext>
              </a:extLst>
            </p:cNvPr>
            <p:cNvSpPr/>
            <p:nvPr/>
          </p:nvSpPr>
          <p:spPr>
            <a:xfrm>
              <a:off x="615776" y="3203324"/>
              <a:ext cx="1756861" cy="1295021"/>
            </a:xfrm>
            <a:prstGeom prst="rect">
              <a:avLst/>
            </a:prstGeom>
            <a:blipFill dpi="0" rotWithShape="1">
              <a:blip r:embed="rId18">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06" name="Group 105">
              <a:extLst>
                <a:ext uri="{FF2B5EF4-FFF2-40B4-BE49-F238E27FC236}">
                  <a16:creationId xmlns:a16="http://schemas.microsoft.com/office/drawing/2014/main" id="{38473B3A-56D6-4020-8705-D3489B02BA76}"/>
                </a:ext>
              </a:extLst>
            </p:cNvPr>
            <p:cNvGrpSpPr/>
            <p:nvPr/>
          </p:nvGrpSpPr>
          <p:grpSpPr>
            <a:xfrm>
              <a:off x="615775" y="2687949"/>
              <a:ext cx="1756862" cy="440629"/>
              <a:chOff x="1750877" y="3047590"/>
              <a:chExt cx="1756862" cy="440629"/>
            </a:xfrm>
          </p:grpSpPr>
          <p:sp>
            <p:nvSpPr>
              <p:cNvPr id="107" name="Rectangle 106">
                <a:extLst>
                  <a:ext uri="{FF2B5EF4-FFF2-40B4-BE49-F238E27FC236}">
                    <a16:creationId xmlns:a16="http://schemas.microsoft.com/office/drawing/2014/main" id="{50F0EE65-CAB5-450D-8334-2159C131352F}"/>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8" name="TextBox 107">
                <a:extLst>
                  <a:ext uri="{FF2B5EF4-FFF2-40B4-BE49-F238E27FC236}">
                    <a16:creationId xmlns:a16="http://schemas.microsoft.com/office/drawing/2014/main" id="{D7D4F9C4-E6B7-4BDA-BE61-2F6E5FD1CB9E}"/>
                  </a:ext>
                </a:extLst>
              </p:cNvPr>
              <p:cNvSpPr txBox="1"/>
              <p:nvPr/>
            </p:nvSpPr>
            <p:spPr>
              <a:xfrm>
                <a:off x="2266570" y="3121822"/>
                <a:ext cx="817852" cy="307777"/>
              </a:xfrm>
              <a:prstGeom prst="rect">
                <a:avLst/>
              </a:prstGeom>
              <a:noFill/>
            </p:spPr>
            <p:txBody>
              <a:bodyPr wrap="none" rtlCol="0">
                <a:spAutoFit/>
              </a:bodyPr>
              <a:lstStyle/>
              <a:p>
                <a:pPr algn="ctr"/>
                <a:r>
                  <a:rPr lang="de-DE" sz="1400" dirty="0"/>
                  <a:t>SHRIMP</a:t>
                </a:r>
                <a:endParaRPr lang="en-US" sz="1400" dirty="0"/>
              </a:p>
            </p:txBody>
          </p:sp>
        </p:grpSp>
      </p:grpSp>
      <p:grpSp>
        <p:nvGrpSpPr>
          <p:cNvPr id="109" name="Group 108">
            <a:extLst>
              <a:ext uri="{FF2B5EF4-FFF2-40B4-BE49-F238E27FC236}">
                <a16:creationId xmlns:a16="http://schemas.microsoft.com/office/drawing/2014/main" id="{E47A49D1-DDF6-4DDA-80B5-0EF32A7E8E6D}"/>
              </a:ext>
            </a:extLst>
          </p:cNvPr>
          <p:cNvGrpSpPr/>
          <p:nvPr/>
        </p:nvGrpSpPr>
        <p:grpSpPr>
          <a:xfrm>
            <a:off x="5152395" y="4125212"/>
            <a:ext cx="1756862" cy="1810396"/>
            <a:chOff x="615775" y="2687949"/>
            <a:chExt cx="1756862" cy="1810396"/>
          </a:xfrm>
        </p:grpSpPr>
        <p:sp>
          <p:nvSpPr>
            <p:cNvPr id="110" name="Rectangle 109">
              <a:extLst>
                <a:ext uri="{FF2B5EF4-FFF2-40B4-BE49-F238E27FC236}">
                  <a16:creationId xmlns:a16="http://schemas.microsoft.com/office/drawing/2014/main" id="{59904F63-7A3A-464E-AD91-DDBCCEB1C943}"/>
                </a:ext>
              </a:extLst>
            </p:cNvPr>
            <p:cNvSpPr/>
            <p:nvPr/>
          </p:nvSpPr>
          <p:spPr>
            <a:xfrm>
              <a:off x="615776" y="3203324"/>
              <a:ext cx="1756861" cy="1295021"/>
            </a:xfrm>
            <a:prstGeom prst="rect">
              <a:avLst/>
            </a:prstGeom>
            <a:blipFill dpi="0" rotWithShape="1">
              <a:blip r:embed="rId19"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23" name="Group 122">
              <a:extLst>
                <a:ext uri="{FF2B5EF4-FFF2-40B4-BE49-F238E27FC236}">
                  <a16:creationId xmlns:a16="http://schemas.microsoft.com/office/drawing/2014/main" id="{5DE7A586-B1FA-4ED6-98CC-8B980109A3C1}"/>
                </a:ext>
              </a:extLst>
            </p:cNvPr>
            <p:cNvGrpSpPr/>
            <p:nvPr/>
          </p:nvGrpSpPr>
          <p:grpSpPr>
            <a:xfrm>
              <a:off x="615775" y="2687949"/>
              <a:ext cx="1756862" cy="440629"/>
              <a:chOff x="1750877" y="3047590"/>
              <a:chExt cx="1756862" cy="440629"/>
            </a:xfrm>
          </p:grpSpPr>
          <p:sp>
            <p:nvSpPr>
              <p:cNvPr id="124" name="Rectangle 123">
                <a:extLst>
                  <a:ext uri="{FF2B5EF4-FFF2-40B4-BE49-F238E27FC236}">
                    <a16:creationId xmlns:a16="http://schemas.microsoft.com/office/drawing/2014/main" id="{C76E2940-08EB-4660-B155-E4E07D54188F}"/>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5" name="TextBox 124">
                <a:extLst>
                  <a:ext uri="{FF2B5EF4-FFF2-40B4-BE49-F238E27FC236}">
                    <a16:creationId xmlns:a16="http://schemas.microsoft.com/office/drawing/2014/main" id="{39A5BAD5-C8EA-4E2A-9AAB-244F06C4B1A8}"/>
                  </a:ext>
                </a:extLst>
              </p:cNvPr>
              <p:cNvSpPr txBox="1"/>
              <p:nvPr/>
            </p:nvSpPr>
            <p:spPr>
              <a:xfrm>
                <a:off x="2046958" y="3121822"/>
                <a:ext cx="1257075" cy="307777"/>
              </a:xfrm>
              <a:prstGeom prst="rect">
                <a:avLst/>
              </a:prstGeom>
              <a:noFill/>
            </p:spPr>
            <p:txBody>
              <a:bodyPr wrap="none" rtlCol="0">
                <a:spAutoFit/>
              </a:bodyPr>
              <a:lstStyle/>
              <a:p>
                <a:pPr algn="ctr"/>
                <a:r>
                  <a:rPr lang="de-DE" sz="1400" dirty="0"/>
                  <a:t>SUEZ SHRIMP</a:t>
                </a:r>
                <a:endParaRPr lang="en-US" sz="1400" dirty="0"/>
              </a:p>
            </p:txBody>
          </p:sp>
        </p:grpSp>
      </p:grpSp>
      <p:grpSp>
        <p:nvGrpSpPr>
          <p:cNvPr id="126" name="Group 125">
            <a:extLst>
              <a:ext uri="{FF2B5EF4-FFF2-40B4-BE49-F238E27FC236}">
                <a16:creationId xmlns:a16="http://schemas.microsoft.com/office/drawing/2014/main" id="{E8FCD5E5-3901-49F8-8C03-3FC83007788F}"/>
              </a:ext>
            </a:extLst>
          </p:cNvPr>
          <p:cNvGrpSpPr/>
          <p:nvPr/>
        </p:nvGrpSpPr>
        <p:grpSpPr>
          <a:xfrm>
            <a:off x="7149918" y="4125212"/>
            <a:ext cx="1756862" cy="1810396"/>
            <a:chOff x="615775" y="2687949"/>
            <a:chExt cx="1756862" cy="1810396"/>
          </a:xfrm>
        </p:grpSpPr>
        <p:sp>
          <p:nvSpPr>
            <p:cNvPr id="127" name="Rectangle 126">
              <a:extLst>
                <a:ext uri="{FF2B5EF4-FFF2-40B4-BE49-F238E27FC236}">
                  <a16:creationId xmlns:a16="http://schemas.microsoft.com/office/drawing/2014/main" id="{5EDF1923-D1A3-42DD-9B7A-81F61621B8A0}"/>
                </a:ext>
              </a:extLst>
            </p:cNvPr>
            <p:cNvSpPr/>
            <p:nvPr/>
          </p:nvSpPr>
          <p:spPr>
            <a:xfrm>
              <a:off x="615776" y="3203324"/>
              <a:ext cx="1756861" cy="1295021"/>
            </a:xfrm>
            <a:prstGeom prst="rect">
              <a:avLst/>
            </a:prstGeom>
            <a:blipFill dpi="0" rotWithShape="1">
              <a:blip r:embed="rId20"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28" name="Group 127">
              <a:extLst>
                <a:ext uri="{FF2B5EF4-FFF2-40B4-BE49-F238E27FC236}">
                  <a16:creationId xmlns:a16="http://schemas.microsoft.com/office/drawing/2014/main" id="{DBC8F7C3-B489-4346-868D-91E0A77CA804}"/>
                </a:ext>
              </a:extLst>
            </p:cNvPr>
            <p:cNvGrpSpPr/>
            <p:nvPr/>
          </p:nvGrpSpPr>
          <p:grpSpPr>
            <a:xfrm>
              <a:off x="615775" y="2687949"/>
              <a:ext cx="1756862" cy="440629"/>
              <a:chOff x="1750877" y="3047590"/>
              <a:chExt cx="1756862" cy="440629"/>
            </a:xfrm>
          </p:grpSpPr>
          <p:sp>
            <p:nvSpPr>
              <p:cNvPr id="130" name="Rectangle 129">
                <a:extLst>
                  <a:ext uri="{FF2B5EF4-FFF2-40B4-BE49-F238E27FC236}">
                    <a16:creationId xmlns:a16="http://schemas.microsoft.com/office/drawing/2014/main" id="{362FD7C2-B914-44CD-BB3D-C51629D87A46}"/>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1" name="TextBox 130">
                <a:extLst>
                  <a:ext uri="{FF2B5EF4-FFF2-40B4-BE49-F238E27FC236}">
                    <a16:creationId xmlns:a16="http://schemas.microsoft.com/office/drawing/2014/main" id="{2577C9A9-7006-4419-B222-0CA69BB25D58}"/>
                  </a:ext>
                </a:extLst>
              </p:cNvPr>
              <p:cNvSpPr txBox="1"/>
              <p:nvPr/>
            </p:nvSpPr>
            <p:spPr>
              <a:xfrm>
                <a:off x="2019708" y="3121822"/>
                <a:ext cx="1311576" cy="307777"/>
              </a:xfrm>
              <a:prstGeom prst="rect">
                <a:avLst/>
              </a:prstGeom>
              <a:noFill/>
            </p:spPr>
            <p:txBody>
              <a:bodyPr wrap="none" rtlCol="0">
                <a:spAutoFit/>
              </a:bodyPr>
              <a:lstStyle/>
              <a:p>
                <a:pPr algn="ctr"/>
                <a:r>
                  <a:rPr lang="de-DE" sz="1400" dirty="0"/>
                  <a:t>GULF SHRIMP</a:t>
                </a:r>
                <a:endParaRPr lang="en-US" sz="1400" dirty="0"/>
              </a:p>
            </p:txBody>
          </p:sp>
        </p:grpSp>
      </p:grpSp>
      <p:grpSp>
        <p:nvGrpSpPr>
          <p:cNvPr id="132" name="Group 131">
            <a:extLst>
              <a:ext uri="{FF2B5EF4-FFF2-40B4-BE49-F238E27FC236}">
                <a16:creationId xmlns:a16="http://schemas.microsoft.com/office/drawing/2014/main" id="{E938500C-3963-4268-B231-27847D7C5504}"/>
              </a:ext>
            </a:extLst>
          </p:cNvPr>
          <p:cNvGrpSpPr/>
          <p:nvPr/>
        </p:nvGrpSpPr>
        <p:grpSpPr>
          <a:xfrm>
            <a:off x="9147441" y="4125212"/>
            <a:ext cx="1756862" cy="1810396"/>
            <a:chOff x="615775" y="2687949"/>
            <a:chExt cx="1756862" cy="1810396"/>
          </a:xfrm>
        </p:grpSpPr>
        <p:sp>
          <p:nvSpPr>
            <p:cNvPr id="133" name="Rectangle 132">
              <a:extLst>
                <a:ext uri="{FF2B5EF4-FFF2-40B4-BE49-F238E27FC236}">
                  <a16:creationId xmlns:a16="http://schemas.microsoft.com/office/drawing/2014/main" id="{675D2147-E696-49EE-AC12-14B26AFEDA80}"/>
                </a:ext>
              </a:extLst>
            </p:cNvPr>
            <p:cNvSpPr/>
            <p:nvPr/>
          </p:nvSpPr>
          <p:spPr>
            <a:xfrm>
              <a:off x="615776" y="3203324"/>
              <a:ext cx="1756861" cy="1295021"/>
            </a:xfrm>
            <a:prstGeom prst="rect">
              <a:avLst/>
            </a:prstGeom>
            <a:blipFill dpi="0" rotWithShape="1">
              <a:blip r:embed="rId21"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4" name="Group 133">
              <a:extLst>
                <a:ext uri="{FF2B5EF4-FFF2-40B4-BE49-F238E27FC236}">
                  <a16:creationId xmlns:a16="http://schemas.microsoft.com/office/drawing/2014/main" id="{DF495C99-E3FD-4661-856D-4AE538346307}"/>
                </a:ext>
              </a:extLst>
            </p:cNvPr>
            <p:cNvGrpSpPr/>
            <p:nvPr/>
          </p:nvGrpSpPr>
          <p:grpSpPr>
            <a:xfrm>
              <a:off x="615775" y="2687949"/>
              <a:ext cx="1756862" cy="440629"/>
              <a:chOff x="1750877" y="3047590"/>
              <a:chExt cx="1756862" cy="440629"/>
            </a:xfrm>
          </p:grpSpPr>
          <p:sp>
            <p:nvSpPr>
              <p:cNvPr id="135" name="Rectangle 134">
                <a:extLst>
                  <a:ext uri="{FF2B5EF4-FFF2-40B4-BE49-F238E27FC236}">
                    <a16:creationId xmlns:a16="http://schemas.microsoft.com/office/drawing/2014/main" id="{E8B99EF7-730B-4BFD-AE8A-79BDEBF2CFE4}"/>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6" name="TextBox 135">
                <a:extLst>
                  <a:ext uri="{FF2B5EF4-FFF2-40B4-BE49-F238E27FC236}">
                    <a16:creationId xmlns:a16="http://schemas.microsoft.com/office/drawing/2014/main" id="{369B5DBE-4F29-44DA-AC56-96A68B3F5C2D}"/>
                  </a:ext>
                </a:extLst>
              </p:cNvPr>
              <p:cNvSpPr txBox="1"/>
              <p:nvPr/>
            </p:nvSpPr>
            <p:spPr>
              <a:xfrm>
                <a:off x="2328285" y="3121822"/>
                <a:ext cx="694421" cy="307777"/>
              </a:xfrm>
              <a:prstGeom prst="rect">
                <a:avLst/>
              </a:prstGeom>
              <a:noFill/>
            </p:spPr>
            <p:txBody>
              <a:bodyPr wrap="none" rtlCol="0">
                <a:spAutoFit/>
              </a:bodyPr>
              <a:lstStyle/>
              <a:p>
                <a:pPr algn="ctr"/>
                <a:r>
                  <a:rPr lang="de-DE" sz="1400" dirty="0"/>
                  <a:t>WHITE</a:t>
                </a:r>
                <a:endParaRPr lang="en-US" sz="1400" dirty="0"/>
              </a:p>
            </p:txBody>
          </p:sp>
        </p:grpSp>
      </p:grpSp>
    </p:spTree>
    <p:extLst>
      <p:ext uri="{BB962C8B-B14F-4D97-AF65-F5344CB8AC3E}">
        <p14:creationId xmlns:p14="http://schemas.microsoft.com/office/powerpoint/2010/main" val="163705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52057"/>
            <a:ext cx="5002887" cy="584775"/>
          </a:xfrm>
          <a:prstGeom prst="rect">
            <a:avLst/>
          </a:prstGeom>
          <a:noFill/>
        </p:spPr>
        <p:txBody>
          <a:bodyPr wrap="square" rtlCol="0">
            <a:spAutoFit/>
          </a:bodyPr>
          <a:lstStyle/>
          <a:p>
            <a:pPr algn="ctr"/>
            <a:r>
              <a:rPr lang="en-US" sz="3200" dirty="0"/>
              <a:t>FISH PRODUCTS</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45-110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3AA3F3F-5F0F-4877-822D-D52D5D19728F}"/>
              </a:ext>
            </a:extLst>
          </p:cNvPr>
          <p:cNvGrpSpPr/>
          <p:nvPr/>
        </p:nvGrpSpPr>
        <p:grpSpPr>
          <a:xfrm>
            <a:off x="1157349" y="2196944"/>
            <a:ext cx="1756862" cy="1810396"/>
            <a:chOff x="615775" y="2687949"/>
            <a:chExt cx="1756862" cy="1810396"/>
          </a:xfrm>
        </p:grpSpPr>
        <p:sp>
          <p:nvSpPr>
            <p:cNvPr id="62" name="Rectangle 61">
              <a:extLst>
                <a:ext uri="{FF2B5EF4-FFF2-40B4-BE49-F238E27FC236}">
                  <a16:creationId xmlns:a16="http://schemas.microsoft.com/office/drawing/2014/main" id="{20F1AACF-1720-43CE-B90A-5791B4D08F4D}"/>
                </a:ext>
              </a:extLst>
            </p:cNvPr>
            <p:cNvSpPr/>
            <p:nvPr/>
          </p:nvSpPr>
          <p:spPr>
            <a:xfrm>
              <a:off x="615776" y="3203324"/>
              <a:ext cx="1756861"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5" name="Group 4">
              <a:extLst>
                <a:ext uri="{FF2B5EF4-FFF2-40B4-BE49-F238E27FC236}">
                  <a16:creationId xmlns:a16="http://schemas.microsoft.com/office/drawing/2014/main" id="{B262CA0B-928A-4E4F-B50B-95F54C5EB16C}"/>
                </a:ext>
              </a:extLst>
            </p:cNvPr>
            <p:cNvGrpSpPr/>
            <p:nvPr/>
          </p:nvGrpSpPr>
          <p:grpSpPr>
            <a:xfrm>
              <a:off x="615775" y="2687949"/>
              <a:ext cx="1756862" cy="440629"/>
              <a:chOff x="1750877" y="3047590"/>
              <a:chExt cx="1756862" cy="440629"/>
            </a:xfrm>
          </p:grpSpPr>
          <p:sp>
            <p:nvSpPr>
              <p:cNvPr id="60" name="Rectangle 59">
                <a:extLst>
                  <a:ext uri="{FF2B5EF4-FFF2-40B4-BE49-F238E27FC236}">
                    <a16:creationId xmlns:a16="http://schemas.microsoft.com/office/drawing/2014/main" id="{A6E20693-28C3-4E58-A1EE-44286961BA7D}"/>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9" name="TextBox 98">
                <a:extLst>
                  <a:ext uri="{FF2B5EF4-FFF2-40B4-BE49-F238E27FC236}">
                    <a16:creationId xmlns:a16="http://schemas.microsoft.com/office/drawing/2014/main" id="{09B7A9F7-2EE3-4AFA-9E8C-C17568615472}"/>
                  </a:ext>
                </a:extLst>
              </p:cNvPr>
              <p:cNvSpPr txBox="1"/>
              <p:nvPr/>
            </p:nvSpPr>
            <p:spPr>
              <a:xfrm>
                <a:off x="2167195" y="3121822"/>
                <a:ext cx="880369" cy="307777"/>
              </a:xfrm>
              <a:prstGeom prst="rect">
                <a:avLst/>
              </a:prstGeom>
              <a:noFill/>
            </p:spPr>
            <p:txBody>
              <a:bodyPr wrap="none" rtlCol="0">
                <a:spAutoFit/>
              </a:bodyPr>
              <a:lstStyle/>
              <a:p>
                <a:pPr algn="ctr"/>
                <a:r>
                  <a:rPr lang="de-DE" sz="1400" dirty="0"/>
                  <a:t>CATFISH</a:t>
                </a:r>
                <a:endParaRPr lang="en-US" sz="1400" dirty="0"/>
              </a:p>
            </p:txBody>
          </p:sp>
        </p:gr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F929A6A4-3F3B-48F5-A3F3-68A33C69B184}"/>
              </a:ext>
            </a:extLst>
          </p:cNvPr>
          <p:cNvGrpSpPr/>
          <p:nvPr/>
        </p:nvGrpSpPr>
        <p:grpSpPr>
          <a:xfrm>
            <a:off x="3154872" y="2196944"/>
            <a:ext cx="1756862" cy="1810396"/>
            <a:chOff x="615775" y="2687949"/>
            <a:chExt cx="1756862" cy="1810396"/>
          </a:xfrm>
        </p:grpSpPr>
        <p:sp>
          <p:nvSpPr>
            <p:cNvPr id="66" name="Rectangle 65">
              <a:extLst>
                <a:ext uri="{FF2B5EF4-FFF2-40B4-BE49-F238E27FC236}">
                  <a16:creationId xmlns:a16="http://schemas.microsoft.com/office/drawing/2014/main" id="{058B6843-08F1-4266-8E8E-272208E682AA}"/>
                </a:ext>
              </a:extLst>
            </p:cNvPr>
            <p:cNvSpPr/>
            <p:nvPr/>
          </p:nvSpPr>
          <p:spPr>
            <a:xfrm>
              <a:off x="615776" y="3203324"/>
              <a:ext cx="1756861"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67" name="Group 66">
              <a:extLst>
                <a:ext uri="{FF2B5EF4-FFF2-40B4-BE49-F238E27FC236}">
                  <a16:creationId xmlns:a16="http://schemas.microsoft.com/office/drawing/2014/main" id="{0B11F1EC-7D12-457D-A8A8-EFE176A438A1}"/>
                </a:ext>
              </a:extLst>
            </p:cNvPr>
            <p:cNvGrpSpPr/>
            <p:nvPr/>
          </p:nvGrpSpPr>
          <p:grpSpPr>
            <a:xfrm>
              <a:off x="615775" y="2687949"/>
              <a:ext cx="1756862" cy="440629"/>
              <a:chOff x="1750877" y="3047590"/>
              <a:chExt cx="1756862" cy="440629"/>
            </a:xfrm>
          </p:grpSpPr>
          <p:sp>
            <p:nvSpPr>
              <p:cNvPr id="68" name="Rectangle 67">
                <a:extLst>
                  <a:ext uri="{FF2B5EF4-FFF2-40B4-BE49-F238E27FC236}">
                    <a16:creationId xmlns:a16="http://schemas.microsoft.com/office/drawing/2014/main" id="{FC75E0A9-AF2A-4D3D-A989-7F40ED894AB0}"/>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9" name="TextBox 68">
                <a:extLst>
                  <a:ext uri="{FF2B5EF4-FFF2-40B4-BE49-F238E27FC236}">
                    <a16:creationId xmlns:a16="http://schemas.microsoft.com/office/drawing/2014/main" id="{C827BB63-98A0-4EB3-AE3F-46E4455BCA8D}"/>
                  </a:ext>
                </a:extLst>
              </p:cNvPr>
              <p:cNvSpPr txBox="1"/>
              <p:nvPr/>
            </p:nvSpPr>
            <p:spPr>
              <a:xfrm>
                <a:off x="2272180" y="3121822"/>
                <a:ext cx="806631" cy="307777"/>
              </a:xfrm>
              <a:prstGeom prst="rect">
                <a:avLst/>
              </a:prstGeom>
              <a:noFill/>
            </p:spPr>
            <p:txBody>
              <a:bodyPr wrap="none" rtlCol="0">
                <a:spAutoFit/>
              </a:bodyPr>
              <a:lstStyle/>
              <a:p>
                <a:pPr algn="ctr"/>
                <a:r>
                  <a:rPr lang="de-DE" sz="1400" dirty="0"/>
                  <a:t>BREAM</a:t>
                </a:r>
                <a:endParaRPr lang="en-US" sz="1400" dirty="0"/>
              </a:p>
            </p:txBody>
          </p:sp>
        </p:grpSp>
      </p:grpSp>
      <p:grpSp>
        <p:nvGrpSpPr>
          <p:cNvPr id="70" name="Group 69">
            <a:extLst>
              <a:ext uri="{FF2B5EF4-FFF2-40B4-BE49-F238E27FC236}">
                <a16:creationId xmlns:a16="http://schemas.microsoft.com/office/drawing/2014/main" id="{8E55AAA3-A791-451F-A74D-82F92AFD036D}"/>
              </a:ext>
            </a:extLst>
          </p:cNvPr>
          <p:cNvGrpSpPr/>
          <p:nvPr/>
        </p:nvGrpSpPr>
        <p:grpSpPr>
          <a:xfrm>
            <a:off x="5152395" y="2196944"/>
            <a:ext cx="1756862" cy="1810396"/>
            <a:chOff x="615775" y="2687949"/>
            <a:chExt cx="1756862" cy="1810396"/>
          </a:xfrm>
        </p:grpSpPr>
        <p:sp>
          <p:nvSpPr>
            <p:cNvPr id="71" name="Rectangle 70">
              <a:extLst>
                <a:ext uri="{FF2B5EF4-FFF2-40B4-BE49-F238E27FC236}">
                  <a16:creationId xmlns:a16="http://schemas.microsoft.com/office/drawing/2014/main" id="{20866893-B48D-41D5-9FBE-C5EB2E7F3C61}"/>
                </a:ext>
              </a:extLst>
            </p:cNvPr>
            <p:cNvSpPr/>
            <p:nvPr/>
          </p:nvSpPr>
          <p:spPr>
            <a:xfrm>
              <a:off x="615776" y="3203324"/>
              <a:ext cx="1756861"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72" name="Group 71">
              <a:extLst>
                <a:ext uri="{FF2B5EF4-FFF2-40B4-BE49-F238E27FC236}">
                  <a16:creationId xmlns:a16="http://schemas.microsoft.com/office/drawing/2014/main" id="{5409EFB1-FAE5-4958-8C2C-7F6A37D5EFD3}"/>
                </a:ext>
              </a:extLst>
            </p:cNvPr>
            <p:cNvGrpSpPr/>
            <p:nvPr/>
          </p:nvGrpSpPr>
          <p:grpSpPr>
            <a:xfrm>
              <a:off x="615775" y="2687949"/>
              <a:ext cx="1756862" cy="440629"/>
              <a:chOff x="1750877" y="3047590"/>
              <a:chExt cx="1756862" cy="440629"/>
            </a:xfrm>
          </p:grpSpPr>
          <p:sp>
            <p:nvSpPr>
              <p:cNvPr id="73" name="Rectangle 72">
                <a:extLst>
                  <a:ext uri="{FF2B5EF4-FFF2-40B4-BE49-F238E27FC236}">
                    <a16:creationId xmlns:a16="http://schemas.microsoft.com/office/drawing/2014/main" id="{ED358EA5-7F5A-4934-86FF-65CF92A91F56}"/>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4" name="TextBox 73">
                <a:extLst>
                  <a:ext uri="{FF2B5EF4-FFF2-40B4-BE49-F238E27FC236}">
                    <a16:creationId xmlns:a16="http://schemas.microsoft.com/office/drawing/2014/main" id="{F8FCDC2C-0636-4138-80C5-4F364A347296}"/>
                  </a:ext>
                </a:extLst>
              </p:cNvPr>
              <p:cNvSpPr txBox="1"/>
              <p:nvPr/>
            </p:nvSpPr>
            <p:spPr>
              <a:xfrm>
                <a:off x="2226494" y="3121822"/>
                <a:ext cx="898003" cy="307777"/>
              </a:xfrm>
              <a:prstGeom prst="rect">
                <a:avLst/>
              </a:prstGeom>
              <a:noFill/>
            </p:spPr>
            <p:txBody>
              <a:bodyPr wrap="none" rtlCol="0">
                <a:spAutoFit/>
              </a:bodyPr>
              <a:lstStyle/>
              <a:p>
                <a:pPr algn="ctr"/>
                <a:r>
                  <a:rPr lang="de-DE" sz="1400" dirty="0"/>
                  <a:t>LOBSTER</a:t>
                </a:r>
                <a:endParaRPr lang="en-US" sz="1400" dirty="0"/>
              </a:p>
            </p:txBody>
          </p:sp>
        </p:grpSp>
      </p:grpSp>
      <p:grpSp>
        <p:nvGrpSpPr>
          <p:cNvPr id="75" name="Group 74">
            <a:extLst>
              <a:ext uri="{FF2B5EF4-FFF2-40B4-BE49-F238E27FC236}">
                <a16:creationId xmlns:a16="http://schemas.microsoft.com/office/drawing/2014/main" id="{70C78306-6CAE-4822-A393-AB09229DADE1}"/>
              </a:ext>
            </a:extLst>
          </p:cNvPr>
          <p:cNvGrpSpPr/>
          <p:nvPr/>
        </p:nvGrpSpPr>
        <p:grpSpPr>
          <a:xfrm>
            <a:off x="7149918" y="2196944"/>
            <a:ext cx="1756862" cy="1810396"/>
            <a:chOff x="615775" y="2687949"/>
            <a:chExt cx="1756862" cy="1810396"/>
          </a:xfrm>
        </p:grpSpPr>
        <p:sp>
          <p:nvSpPr>
            <p:cNvPr id="76" name="Rectangle 75">
              <a:extLst>
                <a:ext uri="{FF2B5EF4-FFF2-40B4-BE49-F238E27FC236}">
                  <a16:creationId xmlns:a16="http://schemas.microsoft.com/office/drawing/2014/main" id="{EB980814-AC27-4E6E-A132-88D767A1AA94}"/>
                </a:ext>
              </a:extLst>
            </p:cNvPr>
            <p:cNvSpPr/>
            <p:nvPr/>
          </p:nvSpPr>
          <p:spPr>
            <a:xfrm>
              <a:off x="615776" y="3203324"/>
              <a:ext cx="1756861"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77" name="Group 76">
              <a:extLst>
                <a:ext uri="{FF2B5EF4-FFF2-40B4-BE49-F238E27FC236}">
                  <a16:creationId xmlns:a16="http://schemas.microsoft.com/office/drawing/2014/main" id="{257D632B-E263-44CA-A8EB-0A8799358B06}"/>
                </a:ext>
              </a:extLst>
            </p:cNvPr>
            <p:cNvGrpSpPr/>
            <p:nvPr/>
          </p:nvGrpSpPr>
          <p:grpSpPr>
            <a:xfrm>
              <a:off x="615775" y="2687949"/>
              <a:ext cx="1756862" cy="440629"/>
              <a:chOff x="1750877" y="3047590"/>
              <a:chExt cx="1756862" cy="440629"/>
            </a:xfrm>
          </p:grpSpPr>
          <p:sp>
            <p:nvSpPr>
              <p:cNvPr id="78" name="Rectangle 77">
                <a:extLst>
                  <a:ext uri="{FF2B5EF4-FFF2-40B4-BE49-F238E27FC236}">
                    <a16:creationId xmlns:a16="http://schemas.microsoft.com/office/drawing/2014/main" id="{5FCDBCEF-023E-4C07-826A-DB569615B027}"/>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9" name="TextBox 78">
                <a:extLst>
                  <a:ext uri="{FF2B5EF4-FFF2-40B4-BE49-F238E27FC236}">
                    <a16:creationId xmlns:a16="http://schemas.microsoft.com/office/drawing/2014/main" id="{AB2D4385-B49A-4003-8419-CFEE2208CA57}"/>
                  </a:ext>
                </a:extLst>
              </p:cNvPr>
              <p:cNvSpPr txBox="1"/>
              <p:nvPr/>
            </p:nvSpPr>
            <p:spPr>
              <a:xfrm>
                <a:off x="2203251" y="3121822"/>
                <a:ext cx="944489" cy="307777"/>
              </a:xfrm>
              <a:prstGeom prst="rect">
                <a:avLst/>
              </a:prstGeom>
              <a:noFill/>
            </p:spPr>
            <p:txBody>
              <a:bodyPr wrap="none" rtlCol="0">
                <a:spAutoFit/>
              </a:bodyPr>
              <a:lstStyle/>
              <a:p>
                <a:pPr algn="ctr"/>
                <a:r>
                  <a:rPr lang="de-DE" sz="1400" dirty="0"/>
                  <a:t>SALMON</a:t>
                </a:r>
                <a:endParaRPr lang="en-US" sz="1400" dirty="0"/>
              </a:p>
            </p:txBody>
          </p:sp>
        </p:grpSp>
      </p:grpSp>
      <p:grpSp>
        <p:nvGrpSpPr>
          <p:cNvPr id="80" name="Group 79">
            <a:extLst>
              <a:ext uri="{FF2B5EF4-FFF2-40B4-BE49-F238E27FC236}">
                <a16:creationId xmlns:a16="http://schemas.microsoft.com/office/drawing/2014/main" id="{C6C1E297-AA25-4F64-BBEA-3E214E3CDEF3}"/>
              </a:ext>
            </a:extLst>
          </p:cNvPr>
          <p:cNvGrpSpPr/>
          <p:nvPr/>
        </p:nvGrpSpPr>
        <p:grpSpPr>
          <a:xfrm>
            <a:off x="9147441" y="2196944"/>
            <a:ext cx="1756862" cy="1810396"/>
            <a:chOff x="615775" y="2687949"/>
            <a:chExt cx="1756862" cy="1810396"/>
          </a:xfrm>
        </p:grpSpPr>
        <p:sp>
          <p:nvSpPr>
            <p:cNvPr id="81" name="Rectangle 80">
              <a:extLst>
                <a:ext uri="{FF2B5EF4-FFF2-40B4-BE49-F238E27FC236}">
                  <a16:creationId xmlns:a16="http://schemas.microsoft.com/office/drawing/2014/main" id="{6753B1F1-5A51-4E91-87CB-72188C68E91E}"/>
                </a:ext>
              </a:extLst>
            </p:cNvPr>
            <p:cNvSpPr/>
            <p:nvPr/>
          </p:nvSpPr>
          <p:spPr>
            <a:xfrm>
              <a:off x="615776" y="3203324"/>
              <a:ext cx="1756861" cy="1295021"/>
            </a:xfrm>
            <a:prstGeom prst="rect">
              <a:avLst/>
            </a:prstGeom>
            <a:blipFill dpi="0" rotWithShape="1">
              <a:blip r:embed="rId16"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82" name="Group 81">
              <a:extLst>
                <a:ext uri="{FF2B5EF4-FFF2-40B4-BE49-F238E27FC236}">
                  <a16:creationId xmlns:a16="http://schemas.microsoft.com/office/drawing/2014/main" id="{7CA8DDF7-F643-40E3-A4A8-239889459E73}"/>
                </a:ext>
              </a:extLst>
            </p:cNvPr>
            <p:cNvGrpSpPr/>
            <p:nvPr/>
          </p:nvGrpSpPr>
          <p:grpSpPr>
            <a:xfrm>
              <a:off x="615775" y="2687949"/>
              <a:ext cx="1756862" cy="440629"/>
              <a:chOff x="1750877" y="3047590"/>
              <a:chExt cx="1756862" cy="440629"/>
            </a:xfrm>
          </p:grpSpPr>
          <p:sp>
            <p:nvSpPr>
              <p:cNvPr id="83" name="Rectangle 82">
                <a:extLst>
                  <a:ext uri="{FF2B5EF4-FFF2-40B4-BE49-F238E27FC236}">
                    <a16:creationId xmlns:a16="http://schemas.microsoft.com/office/drawing/2014/main" id="{5A49E0C0-A6AC-426B-A40A-7E60AEA72A40}"/>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4" name="TextBox 83">
                <a:extLst>
                  <a:ext uri="{FF2B5EF4-FFF2-40B4-BE49-F238E27FC236}">
                    <a16:creationId xmlns:a16="http://schemas.microsoft.com/office/drawing/2014/main" id="{D5A52403-BD35-467C-8CE7-AA12A0C17FC0}"/>
                  </a:ext>
                </a:extLst>
              </p:cNvPr>
              <p:cNvSpPr txBox="1"/>
              <p:nvPr/>
            </p:nvSpPr>
            <p:spPr>
              <a:xfrm>
                <a:off x="2120696" y="3121822"/>
                <a:ext cx="1109599" cy="307777"/>
              </a:xfrm>
              <a:prstGeom prst="rect">
                <a:avLst/>
              </a:prstGeom>
              <a:noFill/>
            </p:spPr>
            <p:txBody>
              <a:bodyPr wrap="none" rtlCol="0">
                <a:spAutoFit/>
              </a:bodyPr>
              <a:lstStyle/>
              <a:p>
                <a:pPr algn="ctr"/>
                <a:r>
                  <a:rPr lang="de-DE" sz="1400" dirty="0"/>
                  <a:t>MACKEREL</a:t>
                </a:r>
                <a:endParaRPr lang="en-US" sz="1400" dirty="0"/>
              </a:p>
            </p:txBody>
          </p:sp>
        </p:grpSp>
      </p:grpSp>
      <p:grpSp>
        <p:nvGrpSpPr>
          <p:cNvPr id="85" name="Group 84">
            <a:extLst>
              <a:ext uri="{FF2B5EF4-FFF2-40B4-BE49-F238E27FC236}">
                <a16:creationId xmlns:a16="http://schemas.microsoft.com/office/drawing/2014/main" id="{5547F561-3FF0-42B7-BC93-F7051BBAD7F8}"/>
              </a:ext>
            </a:extLst>
          </p:cNvPr>
          <p:cNvGrpSpPr/>
          <p:nvPr/>
        </p:nvGrpSpPr>
        <p:grpSpPr>
          <a:xfrm>
            <a:off x="1157349" y="4125212"/>
            <a:ext cx="1756862" cy="1810396"/>
            <a:chOff x="615775" y="2687949"/>
            <a:chExt cx="1756862" cy="1810396"/>
          </a:xfrm>
        </p:grpSpPr>
        <p:sp>
          <p:nvSpPr>
            <p:cNvPr id="86" name="Rectangle 85">
              <a:extLst>
                <a:ext uri="{FF2B5EF4-FFF2-40B4-BE49-F238E27FC236}">
                  <a16:creationId xmlns:a16="http://schemas.microsoft.com/office/drawing/2014/main" id="{605E2F2E-0ADA-4EF8-9572-97251198EE98}"/>
                </a:ext>
              </a:extLst>
            </p:cNvPr>
            <p:cNvSpPr/>
            <p:nvPr/>
          </p:nvSpPr>
          <p:spPr>
            <a:xfrm>
              <a:off x="615776" y="3203324"/>
              <a:ext cx="1756861" cy="1295021"/>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87" name="Group 86">
              <a:extLst>
                <a:ext uri="{FF2B5EF4-FFF2-40B4-BE49-F238E27FC236}">
                  <a16:creationId xmlns:a16="http://schemas.microsoft.com/office/drawing/2014/main" id="{2548D4BF-206E-44D7-8E0E-BEA088E13988}"/>
                </a:ext>
              </a:extLst>
            </p:cNvPr>
            <p:cNvGrpSpPr/>
            <p:nvPr/>
          </p:nvGrpSpPr>
          <p:grpSpPr>
            <a:xfrm>
              <a:off x="615775" y="2687949"/>
              <a:ext cx="1756862" cy="440629"/>
              <a:chOff x="1750877" y="3047590"/>
              <a:chExt cx="1756862" cy="440629"/>
            </a:xfrm>
          </p:grpSpPr>
          <p:sp>
            <p:nvSpPr>
              <p:cNvPr id="102" name="Rectangle 101">
                <a:extLst>
                  <a:ext uri="{FF2B5EF4-FFF2-40B4-BE49-F238E27FC236}">
                    <a16:creationId xmlns:a16="http://schemas.microsoft.com/office/drawing/2014/main" id="{0AE3C008-1A55-47F7-AD5B-71C4AAA3091D}"/>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3" name="TextBox 102">
                <a:extLst>
                  <a:ext uri="{FF2B5EF4-FFF2-40B4-BE49-F238E27FC236}">
                    <a16:creationId xmlns:a16="http://schemas.microsoft.com/office/drawing/2014/main" id="{76226FD9-5BA6-43E5-B1C2-E0C8B03206EC}"/>
                  </a:ext>
                </a:extLst>
              </p:cNvPr>
              <p:cNvSpPr txBox="1"/>
              <p:nvPr/>
            </p:nvSpPr>
            <p:spPr>
              <a:xfrm>
                <a:off x="2291715" y="3121822"/>
                <a:ext cx="675185" cy="307777"/>
              </a:xfrm>
              <a:prstGeom prst="rect">
                <a:avLst/>
              </a:prstGeom>
              <a:noFill/>
            </p:spPr>
            <p:txBody>
              <a:bodyPr wrap="none" rtlCol="0">
                <a:spAutoFit/>
              </a:bodyPr>
              <a:lstStyle/>
              <a:p>
                <a:pPr algn="ctr"/>
                <a:r>
                  <a:rPr lang="de-DE" sz="1400" dirty="0"/>
                  <a:t>CRAB</a:t>
                </a:r>
                <a:endParaRPr lang="en-US" sz="1400" dirty="0"/>
              </a:p>
            </p:txBody>
          </p:sp>
        </p:grpSp>
      </p:grpSp>
      <p:grpSp>
        <p:nvGrpSpPr>
          <p:cNvPr id="104" name="Group 103">
            <a:extLst>
              <a:ext uri="{FF2B5EF4-FFF2-40B4-BE49-F238E27FC236}">
                <a16:creationId xmlns:a16="http://schemas.microsoft.com/office/drawing/2014/main" id="{858F8D36-3D96-401D-9323-A1CEA7B2B9E3}"/>
              </a:ext>
            </a:extLst>
          </p:cNvPr>
          <p:cNvGrpSpPr/>
          <p:nvPr/>
        </p:nvGrpSpPr>
        <p:grpSpPr>
          <a:xfrm>
            <a:off x="3154872" y="4125212"/>
            <a:ext cx="1756862" cy="1810396"/>
            <a:chOff x="615775" y="2687949"/>
            <a:chExt cx="1756862" cy="1810396"/>
          </a:xfrm>
        </p:grpSpPr>
        <p:sp>
          <p:nvSpPr>
            <p:cNvPr id="105" name="Rectangle 104">
              <a:extLst>
                <a:ext uri="{FF2B5EF4-FFF2-40B4-BE49-F238E27FC236}">
                  <a16:creationId xmlns:a16="http://schemas.microsoft.com/office/drawing/2014/main" id="{DD9AE7D8-6738-47DF-97EE-580A1C916EC2}"/>
                </a:ext>
              </a:extLst>
            </p:cNvPr>
            <p:cNvSpPr/>
            <p:nvPr/>
          </p:nvSpPr>
          <p:spPr>
            <a:xfrm>
              <a:off x="615776" y="3203324"/>
              <a:ext cx="1756861" cy="1295021"/>
            </a:xfrm>
            <a:prstGeom prst="rect">
              <a:avLst/>
            </a:prstGeom>
            <a:blipFill dpi="0" rotWithShape="1">
              <a:blip r:embed="rId18"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06" name="Group 105">
              <a:extLst>
                <a:ext uri="{FF2B5EF4-FFF2-40B4-BE49-F238E27FC236}">
                  <a16:creationId xmlns:a16="http://schemas.microsoft.com/office/drawing/2014/main" id="{38473B3A-56D6-4020-8705-D3489B02BA76}"/>
                </a:ext>
              </a:extLst>
            </p:cNvPr>
            <p:cNvGrpSpPr/>
            <p:nvPr/>
          </p:nvGrpSpPr>
          <p:grpSpPr>
            <a:xfrm>
              <a:off x="615775" y="2687949"/>
              <a:ext cx="1756862" cy="440629"/>
              <a:chOff x="1750877" y="3047590"/>
              <a:chExt cx="1756862" cy="440629"/>
            </a:xfrm>
          </p:grpSpPr>
          <p:sp>
            <p:nvSpPr>
              <p:cNvPr id="107" name="Rectangle 106">
                <a:extLst>
                  <a:ext uri="{FF2B5EF4-FFF2-40B4-BE49-F238E27FC236}">
                    <a16:creationId xmlns:a16="http://schemas.microsoft.com/office/drawing/2014/main" id="{50F0EE65-CAB5-450D-8334-2159C131352F}"/>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8" name="TextBox 107">
                <a:extLst>
                  <a:ext uri="{FF2B5EF4-FFF2-40B4-BE49-F238E27FC236}">
                    <a16:creationId xmlns:a16="http://schemas.microsoft.com/office/drawing/2014/main" id="{D7D4F9C4-E6B7-4BDA-BE61-2F6E5FD1CB9E}"/>
                  </a:ext>
                </a:extLst>
              </p:cNvPr>
              <p:cNvSpPr txBox="1"/>
              <p:nvPr/>
            </p:nvSpPr>
            <p:spPr>
              <a:xfrm>
                <a:off x="2314660" y="3121822"/>
                <a:ext cx="721672" cy="307777"/>
              </a:xfrm>
              <a:prstGeom prst="rect">
                <a:avLst/>
              </a:prstGeom>
              <a:noFill/>
            </p:spPr>
            <p:txBody>
              <a:bodyPr wrap="none" rtlCol="0">
                <a:spAutoFit/>
              </a:bodyPr>
              <a:lstStyle/>
              <a:p>
                <a:pPr algn="ctr"/>
                <a:r>
                  <a:rPr lang="de-DE" sz="1400" dirty="0"/>
                  <a:t>SQUID</a:t>
                </a:r>
                <a:endParaRPr lang="en-US" sz="1400" dirty="0"/>
              </a:p>
            </p:txBody>
          </p:sp>
        </p:grpSp>
      </p:grpSp>
      <p:grpSp>
        <p:nvGrpSpPr>
          <p:cNvPr id="109" name="Group 108">
            <a:extLst>
              <a:ext uri="{FF2B5EF4-FFF2-40B4-BE49-F238E27FC236}">
                <a16:creationId xmlns:a16="http://schemas.microsoft.com/office/drawing/2014/main" id="{E47A49D1-DDF6-4DDA-80B5-0EF32A7E8E6D}"/>
              </a:ext>
            </a:extLst>
          </p:cNvPr>
          <p:cNvGrpSpPr/>
          <p:nvPr/>
        </p:nvGrpSpPr>
        <p:grpSpPr>
          <a:xfrm>
            <a:off x="5152395" y="4125212"/>
            <a:ext cx="1756862" cy="1810396"/>
            <a:chOff x="615775" y="2687949"/>
            <a:chExt cx="1756862" cy="1810396"/>
          </a:xfrm>
        </p:grpSpPr>
        <p:sp>
          <p:nvSpPr>
            <p:cNvPr id="110" name="Rectangle 109">
              <a:extLst>
                <a:ext uri="{FF2B5EF4-FFF2-40B4-BE49-F238E27FC236}">
                  <a16:creationId xmlns:a16="http://schemas.microsoft.com/office/drawing/2014/main" id="{59904F63-7A3A-464E-AD91-DDBCCEB1C943}"/>
                </a:ext>
              </a:extLst>
            </p:cNvPr>
            <p:cNvSpPr/>
            <p:nvPr/>
          </p:nvSpPr>
          <p:spPr>
            <a:xfrm>
              <a:off x="615776" y="3203324"/>
              <a:ext cx="1756861" cy="1295021"/>
            </a:xfrm>
            <a:prstGeom prst="rect">
              <a:avLst/>
            </a:prstGeom>
            <a:blipFill dpi="0" rotWithShape="1">
              <a:blip r:embed="rId19"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23" name="Group 122">
              <a:extLst>
                <a:ext uri="{FF2B5EF4-FFF2-40B4-BE49-F238E27FC236}">
                  <a16:creationId xmlns:a16="http://schemas.microsoft.com/office/drawing/2014/main" id="{5DE7A586-B1FA-4ED6-98CC-8B980109A3C1}"/>
                </a:ext>
              </a:extLst>
            </p:cNvPr>
            <p:cNvGrpSpPr/>
            <p:nvPr/>
          </p:nvGrpSpPr>
          <p:grpSpPr>
            <a:xfrm>
              <a:off x="615775" y="2687949"/>
              <a:ext cx="1756862" cy="440629"/>
              <a:chOff x="1750877" y="3047590"/>
              <a:chExt cx="1756862" cy="440629"/>
            </a:xfrm>
          </p:grpSpPr>
          <p:sp>
            <p:nvSpPr>
              <p:cNvPr id="124" name="Rectangle 123">
                <a:extLst>
                  <a:ext uri="{FF2B5EF4-FFF2-40B4-BE49-F238E27FC236}">
                    <a16:creationId xmlns:a16="http://schemas.microsoft.com/office/drawing/2014/main" id="{C76E2940-08EB-4660-B155-E4E07D54188F}"/>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5" name="TextBox 124">
                <a:extLst>
                  <a:ext uri="{FF2B5EF4-FFF2-40B4-BE49-F238E27FC236}">
                    <a16:creationId xmlns:a16="http://schemas.microsoft.com/office/drawing/2014/main" id="{39A5BAD5-C8EA-4E2A-9AAB-244F06C4B1A8}"/>
                  </a:ext>
                </a:extLst>
              </p:cNvPr>
              <p:cNvSpPr txBox="1"/>
              <p:nvPr/>
            </p:nvSpPr>
            <p:spPr>
              <a:xfrm>
                <a:off x="2217678" y="3121822"/>
                <a:ext cx="915635" cy="307777"/>
              </a:xfrm>
              <a:prstGeom prst="rect">
                <a:avLst/>
              </a:prstGeom>
              <a:noFill/>
            </p:spPr>
            <p:txBody>
              <a:bodyPr wrap="none" rtlCol="0">
                <a:spAutoFit/>
              </a:bodyPr>
              <a:lstStyle/>
              <a:p>
                <a:pPr algn="ctr"/>
                <a:r>
                  <a:rPr lang="de-DE" sz="1400" dirty="0"/>
                  <a:t>MUSSELS</a:t>
                </a:r>
                <a:endParaRPr lang="en-US" sz="1400" dirty="0"/>
              </a:p>
            </p:txBody>
          </p:sp>
        </p:grpSp>
      </p:grpSp>
      <p:grpSp>
        <p:nvGrpSpPr>
          <p:cNvPr id="126" name="Group 125">
            <a:extLst>
              <a:ext uri="{FF2B5EF4-FFF2-40B4-BE49-F238E27FC236}">
                <a16:creationId xmlns:a16="http://schemas.microsoft.com/office/drawing/2014/main" id="{E8FCD5E5-3901-49F8-8C03-3FC83007788F}"/>
              </a:ext>
            </a:extLst>
          </p:cNvPr>
          <p:cNvGrpSpPr/>
          <p:nvPr/>
        </p:nvGrpSpPr>
        <p:grpSpPr>
          <a:xfrm>
            <a:off x="7149918" y="4125212"/>
            <a:ext cx="1756862" cy="1810396"/>
            <a:chOff x="615775" y="2687949"/>
            <a:chExt cx="1756862" cy="1810396"/>
          </a:xfrm>
        </p:grpSpPr>
        <p:sp>
          <p:nvSpPr>
            <p:cNvPr id="127" name="Rectangle 126">
              <a:extLst>
                <a:ext uri="{FF2B5EF4-FFF2-40B4-BE49-F238E27FC236}">
                  <a16:creationId xmlns:a16="http://schemas.microsoft.com/office/drawing/2014/main" id="{5EDF1923-D1A3-42DD-9B7A-81F61621B8A0}"/>
                </a:ext>
              </a:extLst>
            </p:cNvPr>
            <p:cNvSpPr/>
            <p:nvPr/>
          </p:nvSpPr>
          <p:spPr>
            <a:xfrm>
              <a:off x="615776" y="3203324"/>
              <a:ext cx="1756861" cy="1295021"/>
            </a:xfrm>
            <a:prstGeom prst="rect">
              <a:avLst/>
            </a:prstGeom>
            <a:blipFill dpi="0" rotWithShape="1">
              <a:blip r:embed="rId20"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28" name="Group 127">
              <a:extLst>
                <a:ext uri="{FF2B5EF4-FFF2-40B4-BE49-F238E27FC236}">
                  <a16:creationId xmlns:a16="http://schemas.microsoft.com/office/drawing/2014/main" id="{DBC8F7C3-B489-4346-868D-91E0A77CA804}"/>
                </a:ext>
              </a:extLst>
            </p:cNvPr>
            <p:cNvGrpSpPr/>
            <p:nvPr/>
          </p:nvGrpSpPr>
          <p:grpSpPr>
            <a:xfrm>
              <a:off x="615775" y="2687949"/>
              <a:ext cx="1756862" cy="440629"/>
              <a:chOff x="1750877" y="3047590"/>
              <a:chExt cx="1756862" cy="440629"/>
            </a:xfrm>
          </p:grpSpPr>
          <p:sp>
            <p:nvSpPr>
              <p:cNvPr id="130" name="Rectangle 129">
                <a:extLst>
                  <a:ext uri="{FF2B5EF4-FFF2-40B4-BE49-F238E27FC236}">
                    <a16:creationId xmlns:a16="http://schemas.microsoft.com/office/drawing/2014/main" id="{362FD7C2-B914-44CD-BB3D-C51629D87A46}"/>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1" name="TextBox 130">
                <a:extLst>
                  <a:ext uri="{FF2B5EF4-FFF2-40B4-BE49-F238E27FC236}">
                    <a16:creationId xmlns:a16="http://schemas.microsoft.com/office/drawing/2014/main" id="{2577C9A9-7006-4419-B222-0CA69BB25D58}"/>
                  </a:ext>
                </a:extLst>
              </p:cNvPr>
              <p:cNvSpPr txBox="1"/>
              <p:nvPr/>
            </p:nvSpPr>
            <p:spPr>
              <a:xfrm>
                <a:off x="2199244" y="3121822"/>
                <a:ext cx="952504" cy="307777"/>
              </a:xfrm>
              <a:prstGeom prst="rect">
                <a:avLst/>
              </a:prstGeom>
              <a:noFill/>
            </p:spPr>
            <p:txBody>
              <a:bodyPr wrap="none" rtlCol="0">
                <a:spAutoFit/>
              </a:bodyPr>
              <a:lstStyle/>
              <a:p>
                <a:pPr algn="ctr"/>
                <a:r>
                  <a:rPr lang="de-DE" sz="1400" dirty="0"/>
                  <a:t>HERRING</a:t>
                </a:r>
                <a:endParaRPr lang="en-US" sz="1400" dirty="0"/>
              </a:p>
            </p:txBody>
          </p:sp>
        </p:grpSp>
      </p:grpSp>
      <p:grpSp>
        <p:nvGrpSpPr>
          <p:cNvPr id="132" name="Group 131">
            <a:extLst>
              <a:ext uri="{FF2B5EF4-FFF2-40B4-BE49-F238E27FC236}">
                <a16:creationId xmlns:a16="http://schemas.microsoft.com/office/drawing/2014/main" id="{E938500C-3963-4268-B231-27847D7C5504}"/>
              </a:ext>
            </a:extLst>
          </p:cNvPr>
          <p:cNvGrpSpPr/>
          <p:nvPr/>
        </p:nvGrpSpPr>
        <p:grpSpPr>
          <a:xfrm>
            <a:off x="9147441" y="4125212"/>
            <a:ext cx="1756862" cy="1810396"/>
            <a:chOff x="615775" y="2687949"/>
            <a:chExt cx="1756862" cy="1810396"/>
          </a:xfrm>
        </p:grpSpPr>
        <p:sp>
          <p:nvSpPr>
            <p:cNvPr id="133" name="Rectangle 132">
              <a:extLst>
                <a:ext uri="{FF2B5EF4-FFF2-40B4-BE49-F238E27FC236}">
                  <a16:creationId xmlns:a16="http://schemas.microsoft.com/office/drawing/2014/main" id="{675D2147-E696-49EE-AC12-14B26AFEDA80}"/>
                </a:ext>
              </a:extLst>
            </p:cNvPr>
            <p:cNvSpPr/>
            <p:nvPr/>
          </p:nvSpPr>
          <p:spPr>
            <a:xfrm>
              <a:off x="615776" y="3203324"/>
              <a:ext cx="1756861" cy="1295021"/>
            </a:xfrm>
            <a:prstGeom prst="rect">
              <a:avLst/>
            </a:prstGeom>
            <a:blipFill dpi="0" rotWithShape="1">
              <a:blip r:embed="rId21"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4" name="Group 133">
              <a:extLst>
                <a:ext uri="{FF2B5EF4-FFF2-40B4-BE49-F238E27FC236}">
                  <a16:creationId xmlns:a16="http://schemas.microsoft.com/office/drawing/2014/main" id="{DF495C99-E3FD-4661-856D-4AE538346307}"/>
                </a:ext>
              </a:extLst>
            </p:cNvPr>
            <p:cNvGrpSpPr/>
            <p:nvPr/>
          </p:nvGrpSpPr>
          <p:grpSpPr>
            <a:xfrm>
              <a:off x="615775" y="2687949"/>
              <a:ext cx="1756862" cy="440629"/>
              <a:chOff x="1750877" y="3047590"/>
              <a:chExt cx="1756862" cy="440629"/>
            </a:xfrm>
          </p:grpSpPr>
          <p:sp>
            <p:nvSpPr>
              <p:cNvPr id="135" name="Rectangle 134">
                <a:extLst>
                  <a:ext uri="{FF2B5EF4-FFF2-40B4-BE49-F238E27FC236}">
                    <a16:creationId xmlns:a16="http://schemas.microsoft.com/office/drawing/2014/main" id="{E8B99EF7-730B-4BFD-AE8A-79BDEBF2CFE4}"/>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6" name="TextBox 135">
                <a:extLst>
                  <a:ext uri="{FF2B5EF4-FFF2-40B4-BE49-F238E27FC236}">
                    <a16:creationId xmlns:a16="http://schemas.microsoft.com/office/drawing/2014/main" id="{369B5DBE-4F29-44DA-AC56-96A68B3F5C2D}"/>
                  </a:ext>
                </a:extLst>
              </p:cNvPr>
              <p:cNvSpPr txBox="1"/>
              <p:nvPr/>
            </p:nvSpPr>
            <p:spPr>
              <a:xfrm>
                <a:off x="2171191" y="3121822"/>
                <a:ext cx="1008609" cy="307777"/>
              </a:xfrm>
              <a:prstGeom prst="rect">
                <a:avLst/>
              </a:prstGeom>
              <a:noFill/>
            </p:spPr>
            <p:txBody>
              <a:bodyPr wrap="none" rtlCol="0">
                <a:spAutoFit/>
              </a:bodyPr>
              <a:lstStyle/>
              <a:p>
                <a:pPr algn="ctr"/>
                <a:r>
                  <a:rPr lang="de-DE" sz="1400" dirty="0"/>
                  <a:t>SARDINES</a:t>
                </a:r>
                <a:endParaRPr lang="en-US" sz="1400" dirty="0"/>
              </a:p>
            </p:txBody>
          </p:sp>
        </p:grpSp>
      </p:grpSp>
    </p:spTree>
    <p:extLst>
      <p:ext uri="{BB962C8B-B14F-4D97-AF65-F5344CB8AC3E}">
        <p14:creationId xmlns:p14="http://schemas.microsoft.com/office/powerpoint/2010/main" val="317942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52057"/>
            <a:ext cx="5002887" cy="584775"/>
          </a:xfrm>
          <a:prstGeom prst="rect">
            <a:avLst/>
          </a:prstGeom>
          <a:noFill/>
        </p:spPr>
        <p:txBody>
          <a:bodyPr wrap="square" rtlCol="0">
            <a:spAutoFit/>
          </a:bodyPr>
          <a:lstStyle/>
          <a:p>
            <a:pPr algn="ctr"/>
            <a:r>
              <a:rPr lang="en-US" sz="3200" dirty="0"/>
              <a:t>FISH PRODUCTS</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45-110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3AA3F3F-5F0F-4877-822D-D52D5D19728F}"/>
              </a:ext>
            </a:extLst>
          </p:cNvPr>
          <p:cNvGrpSpPr/>
          <p:nvPr/>
        </p:nvGrpSpPr>
        <p:grpSpPr>
          <a:xfrm>
            <a:off x="1157349" y="2196944"/>
            <a:ext cx="1756862" cy="1810396"/>
            <a:chOff x="615775" y="2687949"/>
            <a:chExt cx="1756862" cy="1810396"/>
          </a:xfrm>
        </p:grpSpPr>
        <p:sp>
          <p:nvSpPr>
            <p:cNvPr id="62" name="Rectangle 61">
              <a:extLst>
                <a:ext uri="{FF2B5EF4-FFF2-40B4-BE49-F238E27FC236}">
                  <a16:creationId xmlns:a16="http://schemas.microsoft.com/office/drawing/2014/main" id="{20F1AACF-1720-43CE-B90A-5791B4D08F4D}"/>
                </a:ext>
              </a:extLst>
            </p:cNvPr>
            <p:cNvSpPr/>
            <p:nvPr/>
          </p:nvSpPr>
          <p:spPr>
            <a:xfrm>
              <a:off x="615776" y="3203324"/>
              <a:ext cx="1756861" cy="129502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5" name="Group 4">
              <a:extLst>
                <a:ext uri="{FF2B5EF4-FFF2-40B4-BE49-F238E27FC236}">
                  <a16:creationId xmlns:a16="http://schemas.microsoft.com/office/drawing/2014/main" id="{B262CA0B-928A-4E4F-B50B-95F54C5EB16C}"/>
                </a:ext>
              </a:extLst>
            </p:cNvPr>
            <p:cNvGrpSpPr/>
            <p:nvPr/>
          </p:nvGrpSpPr>
          <p:grpSpPr>
            <a:xfrm>
              <a:off x="615775" y="2687949"/>
              <a:ext cx="1756862" cy="440629"/>
              <a:chOff x="1750877" y="3047590"/>
              <a:chExt cx="1756862" cy="440629"/>
            </a:xfrm>
          </p:grpSpPr>
          <p:sp>
            <p:nvSpPr>
              <p:cNvPr id="60" name="Rectangle 59">
                <a:extLst>
                  <a:ext uri="{FF2B5EF4-FFF2-40B4-BE49-F238E27FC236}">
                    <a16:creationId xmlns:a16="http://schemas.microsoft.com/office/drawing/2014/main" id="{A6E20693-28C3-4E58-A1EE-44286961BA7D}"/>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9" name="TextBox 98">
                <a:extLst>
                  <a:ext uri="{FF2B5EF4-FFF2-40B4-BE49-F238E27FC236}">
                    <a16:creationId xmlns:a16="http://schemas.microsoft.com/office/drawing/2014/main" id="{09B7A9F7-2EE3-4AFA-9E8C-C17568615472}"/>
                  </a:ext>
                </a:extLst>
              </p:cNvPr>
              <p:cNvSpPr txBox="1"/>
              <p:nvPr/>
            </p:nvSpPr>
            <p:spPr>
              <a:xfrm>
                <a:off x="2285015" y="3121822"/>
                <a:ext cx="644728" cy="307777"/>
              </a:xfrm>
              <a:prstGeom prst="rect">
                <a:avLst/>
              </a:prstGeom>
              <a:noFill/>
            </p:spPr>
            <p:txBody>
              <a:bodyPr wrap="none" rtlCol="0">
                <a:spAutoFit/>
              </a:bodyPr>
              <a:lstStyle/>
              <a:p>
                <a:pPr algn="ctr"/>
                <a:r>
                  <a:rPr lang="de-DE" sz="1400" dirty="0"/>
                  <a:t>TUNA</a:t>
                </a:r>
                <a:endParaRPr lang="en-US" sz="1400" dirty="0"/>
              </a:p>
            </p:txBody>
          </p:sp>
        </p:gr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F929A6A4-3F3B-48F5-A3F3-68A33C69B184}"/>
              </a:ext>
            </a:extLst>
          </p:cNvPr>
          <p:cNvGrpSpPr/>
          <p:nvPr/>
        </p:nvGrpSpPr>
        <p:grpSpPr>
          <a:xfrm>
            <a:off x="3154872" y="2196944"/>
            <a:ext cx="1756862" cy="1810396"/>
            <a:chOff x="615775" y="2687949"/>
            <a:chExt cx="1756862" cy="1810396"/>
          </a:xfrm>
        </p:grpSpPr>
        <p:sp>
          <p:nvSpPr>
            <p:cNvPr id="66" name="Rectangle 65">
              <a:extLst>
                <a:ext uri="{FF2B5EF4-FFF2-40B4-BE49-F238E27FC236}">
                  <a16:creationId xmlns:a16="http://schemas.microsoft.com/office/drawing/2014/main" id="{058B6843-08F1-4266-8E8E-272208E682AA}"/>
                </a:ext>
              </a:extLst>
            </p:cNvPr>
            <p:cNvSpPr/>
            <p:nvPr/>
          </p:nvSpPr>
          <p:spPr>
            <a:xfrm>
              <a:off x="615776" y="3203324"/>
              <a:ext cx="1756861"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67" name="Group 66">
              <a:extLst>
                <a:ext uri="{FF2B5EF4-FFF2-40B4-BE49-F238E27FC236}">
                  <a16:creationId xmlns:a16="http://schemas.microsoft.com/office/drawing/2014/main" id="{0B11F1EC-7D12-457D-A8A8-EFE176A438A1}"/>
                </a:ext>
              </a:extLst>
            </p:cNvPr>
            <p:cNvGrpSpPr/>
            <p:nvPr/>
          </p:nvGrpSpPr>
          <p:grpSpPr>
            <a:xfrm>
              <a:off x="615775" y="2687949"/>
              <a:ext cx="1756862" cy="440629"/>
              <a:chOff x="1750877" y="3047590"/>
              <a:chExt cx="1756862" cy="440629"/>
            </a:xfrm>
          </p:grpSpPr>
          <p:sp>
            <p:nvSpPr>
              <p:cNvPr id="68" name="Rectangle 67">
                <a:extLst>
                  <a:ext uri="{FF2B5EF4-FFF2-40B4-BE49-F238E27FC236}">
                    <a16:creationId xmlns:a16="http://schemas.microsoft.com/office/drawing/2014/main" id="{FC75E0A9-AF2A-4D3D-A989-7F40ED894AB0}"/>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9" name="TextBox 68">
                <a:extLst>
                  <a:ext uri="{FF2B5EF4-FFF2-40B4-BE49-F238E27FC236}">
                    <a16:creationId xmlns:a16="http://schemas.microsoft.com/office/drawing/2014/main" id="{C827BB63-98A0-4EB3-AE3F-46E4455BCA8D}"/>
                  </a:ext>
                </a:extLst>
              </p:cNvPr>
              <p:cNvSpPr txBox="1"/>
              <p:nvPr/>
            </p:nvSpPr>
            <p:spPr>
              <a:xfrm>
                <a:off x="2155962" y="3121822"/>
                <a:ext cx="1039067" cy="307777"/>
              </a:xfrm>
              <a:prstGeom prst="rect">
                <a:avLst/>
              </a:prstGeom>
              <a:noFill/>
            </p:spPr>
            <p:txBody>
              <a:bodyPr wrap="none" rtlCol="0">
                <a:spAutoFit/>
              </a:bodyPr>
              <a:lstStyle/>
              <a:p>
                <a:pPr algn="ctr"/>
                <a:r>
                  <a:rPr lang="de-DE" sz="1400" dirty="0"/>
                  <a:t>BUTTERFLY</a:t>
                </a:r>
                <a:endParaRPr lang="en-US" sz="1400" dirty="0"/>
              </a:p>
            </p:txBody>
          </p:sp>
        </p:grpSp>
      </p:grpSp>
      <p:grpSp>
        <p:nvGrpSpPr>
          <p:cNvPr id="70" name="Group 69">
            <a:extLst>
              <a:ext uri="{FF2B5EF4-FFF2-40B4-BE49-F238E27FC236}">
                <a16:creationId xmlns:a16="http://schemas.microsoft.com/office/drawing/2014/main" id="{8E55AAA3-A791-451F-A74D-82F92AFD036D}"/>
              </a:ext>
            </a:extLst>
          </p:cNvPr>
          <p:cNvGrpSpPr/>
          <p:nvPr/>
        </p:nvGrpSpPr>
        <p:grpSpPr>
          <a:xfrm>
            <a:off x="5152395" y="2196944"/>
            <a:ext cx="1756862" cy="1810396"/>
            <a:chOff x="615775" y="2687949"/>
            <a:chExt cx="1756862" cy="1810396"/>
          </a:xfrm>
        </p:grpSpPr>
        <p:sp>
          <p:nvSpPr>
            <p:cNvPr id="71" name="Rectangle 70">
              <a:extLst>
                <a:ext uri="{FF2B5EF4-FFF2-40B4-BE49-F238E27FC236}">
                  <a16:creationId xmlns:a16="http://schemas.microsoft.com/office/drawing/2014/main" id="{20866893-B48D-41D5-9FBE-C5EB2E7F3C61}"/>
                </a:ext>
              </a:extLst>
            </p:cNvPr>
            <p:cNvSpPr/>
            <p:nvPr/>
          </p:nvSpPr>
          <p:spPr>
            <a:xfrm>
              <a:off x="615776" y="3203324"/>
              <a:ext cx="1756861"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72" name="Group 71">
              <a:extLst>
                <a:ext uri="{FF2B5EF4-FFF2-40B4-BE49-F238E27FC236}">
                  <a16:creationId xmlns:a16="http://schemas.microsoft.com/office/drawing/2014/main" id="{5409EFB1-FAE5-4958-8C2C-7F6A37D5EFD3}"/>
                </a:ext>
              </a:extLst>
            </p:cNvPr>
            <p:cNvGrpSpPr/>
            <p:nvPr/>
          </p:nvGrpSpPr>
          <p:grpSpPr>
            <a:xfrm>
              <a:off x="615775" y="2687949"/>
              <a:ext cx="1756862" cy="440629"/>
              <a:chOff x="1750877" y="3047590"/>
              <a:chExt cx="1756862" cy="440629"/>
            </a:xfrm>
          </p:grpSpPr>
          <p:sp>
            <p:nvSpPr>
              <p:cNvPr id="73" name="Rectangle 72">
                <a:extLst>
                  <a:ext uri="{FF2B5EF4-FFF2-40B4-BE49-F238E27FC236}">
                    <a16:creationId xmlns:a16="http://schemas.microsoft.com/office/drawing/2014/main" id="{ED358EA5-7F5A-4934-86FF-65CF92A91F56}"/>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4" name="TextBox 73">
                <a:extLst>
                  <a:ext uri="{FF2B5EF4-FFF2-40B4-BE49-F238E27FC236}">
                    <a16:creationId xmlns:a16="http://schemas.microsoft.com/office/drawing/2014/main" id="{F8FCDC2C-0636-4138-80C5-4F364A347296}"/>
                  </a:ext>
                </a:extLst>
              </p:cNvPr>
              <p:cNvSpPr txBox="1"/>
              <p:nvPr/>
            </p:nvSpPr>
            <p:spPr>
              <a:xfrm>
                <a:off x="2370764" y="3121822"/>
                <a:ext cx="609462" cy="307777"/>
              </a:xfrm>
              <a:prstGeom prst="rect">
                <a:avLst/>
              </a:prstGeom>
              <a:noFill/>
            </p:spPr>
            <p:txBody>
              <a:bodyPr wrap="none" rtlCol="0">
                <a:spAutoFit/>
              </a:bodyPr>
              <a:lstStyle/>
              <a:p>
                <a:pPr algn="ctr"/>
                <a:r>
                  <a:rPr lang="de-DE" sz="1400" dirty="0"/>
                  <a:t>SOLE</a:t>
                </a:r>
                <a:endParaRPr lang="en-US" sz="1400" dirty="0"/>
              </a:p>
            </p:txBody>
          </p:sp>
        </p:grpSp>
      </p:grpSp>
      <p:grpSp>
        <p:nvGrpSpPr>
          <p:cNvPr id="75" name="Group 74">
            <a:extLst>
              <a:ext uri="{FF2B5EF4-FFF2-40B4-BE49-F238E27FC236}">
                <a16:creationId xmlns:a16="http://schemas.microsoft.com/office/drawing/2014/main" id="{70C78306-6CAE-4822-A393-AB09229DADE1}"/>
              </a:ext>
            </a:extLst>
          </p:cNvPr>
          <p:cNvGrpSpPr/>
          <p:nvPr/>
        </p:nvGrpSpPr>
        <p:grpSpPr>
          <a:xfrm>
            <a:off x="7149918" y="2196944"/>
            <a:ext cx="1756862" cy="1810396"/>
            <a:chOff x="615775" y="2687949"/>
            <a:chExt cx="1756862" cy="1810396"/>
          </a:xfrm>
        </p:grpSpPr>
        <p:sp>
          <p:nvSpPr>
            <p:cNvPr id="76" name="Rectangle 75">
              <a:extLst>
                <a:ext uri="{FF2B5EF4-FFF2-40B4-BE49-F238E27FC236}">
                  <a16:creationId xmlns:a16="http://schemas.microsoft.com/office/drawing/2014/main" id="{EB980814-AC27-4E6E-A132-88D767A1AA94}"/>
                </a:ext>
              </a:extLst>
            </p:cNvPr>
            <p:cNvSpPr/>
            <p:nvPr/>
          </p:nvSpPr>
          <p:spPr>
            <a:xfrm>
              <a:off x="615776" y="3203324"/>
              <a:ext cx="1756861"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77" name="Group 76">
              <a:extLst>
                <a:ext uri="{FF2B5EF4-FFF2-40B4-BE49-F238E27FC236}">
                  <a16:creationId xmlns:a16="http://schemas.microsoft.com/office/drawing/2014/main" id="{257D632B-E263-44CA-A8EB-0A8799358B06}"/>
                </a:ext>
              </a:extLst>
            </p:cNvPr>
            <p:cNvGrpSpPr/>
            <p:nvPr/>
          </p:nvGrpSpPr>
          <p:grpSpPr>
            <a:xfrm>
              <a:off x="615775" y="2687949"/>
              <a:ext cx="1756862" cy="440629"/>
              <a:chOff x="1750877" y="3047590"/>
              <a:chExt cx="1756862" cy="440629"/>
            </a:xfrm>
          </p:grpSpPr>
          <p:sp>
            <p:nvSpPr>
              <p:cNvPr id="78" name="Rectangle 77">
                <a:extLst>
                  <a:ext uri="{FF2B5EF4-FFF2-40B4-BE49-F238E27FC236}">
                    <a16:creationId xmlns:a16="http://schemas.microsoft.com/office/drawing/2014/main" id="{5FCDBCEF-023E-4C07-826A-DB569615B027}"/>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9" name="TextBox 78">
                <a:extLst>
                  <a:ext uri="{FF2B5EF4-FFF2-40B4-BE49-F238E27FC236}">
                    <a16:creationId xmlns:a16="http://schemas.microsoft.com/office/drawing/2014/main" id="{AB2D4385-B49A-4003-8419-CFEE2208CA57}"/>
                  </a:ext>
                </a:extLst>
              </p:cNvPr>
              <p:cNvSpPr txBox="1"/>
              <p:nvPr/>
            </p:nvSpPr>
            <p:spPr>
              <a:xfrm>
                <a:off x="2228097" y="3121822"/>
                <a:ext cx="894797" cy="307777"/>
              </a:xfrm>
              <a:prstGeom prst="rect">
                <a:avLst/>
              </a:prstGeom>
              <a:noFill/>
            </p:spPr>
            <p:txBody>
              <a:bodyPr wrap="none" rtlCol="0">
                <a:spAutoFit/>
              </a:bodyPr>
              <a:lstStyle/>
              <a:p>
                <a:pPr algn="ctr"/>
                <a:r>
                  <a:rPr lang="de-DE" sz="1400" dirty="0"/>
                  <a:t>octopus</a:t>
                </a:r>
                <a:endParaRPr lang="en-US" sz="1400" dirty="0"/>
              </a:p>
            </p:txBody>
          </p:sp>
        </p:grpSp>
      </p:grpSp>
      <p:grpSp>
        <p:nvGrpSpPr>
          <p:cNvPr id="80" name="Group 79">
            <a:extLst>
              <a:ext uri="{FF2B5EF4-FFF2-40B4-BE49-F238E27FC236}">
                <a16:creationId xmlns:a16="http://schemas.microsoft.com/office/drawing/2014/main" id="{C6C1E297-AA25-4F64-BBEA-3E214E3CDEF3}"/>
              </a:ext>
            </a:extLst>
          </p:cNvPr>
          <p:cNvGrpSpPr/>
          <p:nvPr/>
        </p:nvGrpSpPr>
        <p:grpSpPr>
          <a:xfrm>
            <a:off x="9147441" y="2196944"/>
            <a:ext cx="1756862" cy="1810396"/>
            <a:chOff x="615775" y="2687949"/>
            <a:chExt cx="1756862" cy="1810396"/>
          </a:xfrm>
        </p:grpSpPr>
        <p:sp>
          <p:nvSpPr>
            <p:cNvPr id="81" name="Rectangle 80">
              <a:extLst>
                <a:ext uri="{FF2B5EF4-FFF2-40B4-BE49-F238E27FC236}">
                  <a16:creationId xmlns:a16="http://schemas.microsoft.com/office/drawing/2014/main" id="{6753B1F1-5A51-4E91-87CB-72188C68E91E}"/>
                </a:ext>
              </a:extLst>
            </p:cNvPr>
            <p:cNvSpPr/>
            <p:nvPr/>
          </p:nvSpPr>
          <p:spPr>
            <a:xfrm>
              <a:off x="615776" y="3203324"/>
              <a:ext cx="1756861" cy="1295021"/>
            </a:xfrm>
            <a:prstGeom prst="rect">
              <a:avLst/>
            </a:prstGeom>
            <a:blipFill dpi="0" rotWithShape="1">
              <a:blip r:embed="rId16">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82" name="Group 81">
              <a:extLst>
                <a:ext uri="{FF2B5EF4-FFF2-40B4-BE49-F238E27FC236}">
                  <a16:creationId xmlns:a16="http://schemas.microsoft.com/office/drawing/2014/main" id="{7CA8DDF7-F643-40E3-A4A8-239889459E73}"/>
                </a:ext>
              </a:extLst>
            </p:cNvPr>
            <p:cNvGrpSpPr/>
            <p:nvPr/>
          </p:nvGrpSpPr>
          <p:grpSpPr>
            <a:xfrm>
              <a:off x="615775" y="2687949"/>
              <a:ext cx="1756862" cy="440629"/>
              <a:chOff x="1750877" y="3047590"/>
              <a:chExt cx="1756862" cy="440629"/>
            </a:xfrm>
          </p:grpSpPr>
          <p:sp>
            <p:nvSpPr>
              <p:cNvPr id="83" name="Rectangle 82">
                <a:extLst>
                  <a:ext uri="{FF2B5EF4-FFF2-40B4-BE49-F238E27FC236}">
                    <a16:creationId xmlns:a16="http://schemas.microsoft.com/office/drawing/2014/main" id="{5A49E0C0-A6AC-426B-A40A-7E60AEA72A40}"/>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4" name="TextBox 83">
                <a:extLst>
                  <a:ext uri="{FF2B5EF4-FFF2-40B4-BE49-F238E27FC236}">
                    <a16:creationId xmlns:a16="http://schemas.microsoft.com/office/drawing/2014/main" id="{D5A52403-BD35-467C-8CE7-AA12A0C17FC0}"/>
                  </a:ext>
                </a:extLst>
              </p:cNvPr>
              <p:cNvSpPr txBox="1"/>
              <p:nvPr/>
            </p:nvSpPr>
            <p:spPr>
              <a:xfrm>
                <a:off x="2273783" y="3121822"/>
                <a:ext cx="803425" cy="307777"/>
              </a:xfrm>
              <a:prstGeom prst="rect">
                <a:avLst/>
              </a:prstGeom>
              <a:noFill/>
            </p:spPr>
            <p:txBody>
              <a:bodyPr wrap="none" rtlCol="0">
                <a:spAutoFit/>
              </a:bodyPr>
              <a:lstStyle/>
              <a:p>
                <a:pPr algn="ctr"/>
                <a:r>
                  <a:rPr lang="de-DE" sz="1400" dirty="0"/>
                  <a:t>HENNA</a:t>
                </a:r>
                <a:endParaRPr lang="en-US" sz="1400" dirty="0"/>
              </a:p>
            </p:txBody>
          </p:sp>
        </p:grpSp>
      </p:grpSp>
      <p:grpSp>
        <p:nvGrpSpPr>
          <p:cNvPr id="85" name="Group 84">
            <a:extLst>
              <a:ext uri="{FF2B5EF4-FFF2-40B4-BE49-F238E27FC236}">
                <a16:creationId xmlns:a16="http://schemas.microsoft.com/office/drawing/2014/main" id="{5547F561-3FF0-42B7-BC93-F7051BBAD7F8}"/>
              </a:ext>
            </a:extLst>
          </p:cNvPr>
          <p:cNvGrpSpPr/>
          <p:nvPr/>
        </p:nvGrpSpPr>
        <p:grpSpPr>
          <a:xfrm>
            <a:off x="1126717" y="4125212"/>
            <a:ext cx="1818126" cy="1810396"/>
            <a:chOff x="585143" y="2687949"/>
            <a:chExt cx="1818126" cy="1810396"/>
          </a:xfrm>
        </p:grpSpPr>
        <p:sp>
          <p:nvSpPr>
            <p:cNvPr id="86" name="Rectangle 85">
              <a:extLst>
                <a:ext uri="{FF2B5EF4-FFF2-40B4-BE49-F238E27FC236}">
                  <a16:creationId xmlns:a16="http://schemas.microsoft.com/office/drawing/2014/main" id="{605E2F2E-0ADA-4EF8-9572-97251198EE98}"/>
                </a:ext>
              </a:extLst>
            </p:cNvPr>
            <p:cNvSpPr/>
            <p:nvPr/>
          </p:nvSpPr>
          <p:spPr>
            <a:xfrm>
              <a:off x="615776" y="3203324"/>
              <a:ext cx="1756861" cy="1295021"/>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87" name="Group 86">
              <a:extLst>
                <a:ext uri="{FF2B5EF4-FFF2-40B4-BE49-F238E27FC236}">
                  <a16:creationId xmlns:a16="http://schemas.microsoft.com/office/drawing/2014/main" id="{2548D4BF-206E-44D7-8E0E-BEA088E13988}"/>
                </a:ext>
              </a:extLst>
            </p:cNvPr>
            <p:cNvGrpSpPr/>
            <p:nvPr/>
          </p:nvGrpSpPr>
          <p:grpSpPr>
            <a:xfrm>
              <a:off x="585143" y="2687949"/>
              <a:ext cx="1818126" cy="440629"/>
              <a:chOff x="1720245" y="3047590"/>
              <a:chExt cx="1818126" cy="440629"/>
            </a:xfrm>
          </p:grpSpPr>
          <p:sp>
            <p:nvSpPr>
              <p:cNvPr id="102" name="Rectangle 101">
                <a:extLst>
                  <a:ext uri="{FF2B5EF4-FFF2-40B4-BE49-F238E27FC236}">
                    <a16:creationId xmlns:a16="http://schemas.microsoft.com/office/drawing/2014/main" id="{0AE3C008-1A55-47F7-AD5B-71C4AAA3091D}"/>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3" name="TextBox 102">
                <a:extLst>
                  <a:ext uri="{FF2B5EF4-FFF2-40B4-BE49-F238E27FC236}">
                    <a16:creationId xmlns:a16="http://schemas.microsoft.com/office/drawing/2014/main" id="{76226FD9-5BA6-43E5-B1C2-E0C8B03206EC}"/>
                  </a:ext>
                </a:extLst>
              </p:cNvPr>
              <p:cNvSpPr txBox="1"/>
              <p:nvPr/>
            </p:nvSpPr>
            <p:spPr>
              <a:xfrm>
                <a:off x="1720245" y="3121822"/>
                <a:ext cx="1818126" cy="307777"/>
              </a:xfrm>
              <a:prstGeom prst="rect">
                <a:avLst/>
              </a:prstGeom>
              <a:noFill/>
            </p:spPr>
            <p:txBody>
              <a:bodyPr wrap="none" rtlCol="0">
                <a:spAutoFit/>
              </a:bodyPr>
              <a:lstStyle/>
              <a:p>
                <a:pPr algn="ctr"/>
                <a:r>
                  <a:rPr lang="de-DE" sz="1400" dirty="0"/>
                  <a:t>SPOTTED GROUPER</a:t>
                </a:r>
                <a:endParaRPr lang="en-US" sz="1400" dirty="0"/>
              </a:p>
            </p:txBody>
          </p:sp>
        </p:grpSp>
      </p:grpSp>
      <p:grpSp>
        <p:nvGrpSpPr>
          <p:cNvPr id="104" name="Group 103">
            <a:extLst>
              <a:ext uri="{FF2B5EF4-FFF2-40B4-BE49-F238E27FC236}">
                <a16:creationId xmlns:a16="http://schemas.microsoft.com/office/drawing/2014/main" id="{858F8D36-3D96-401D-9323-A1CEA7B2B9E3}"/>
              </a:ext>
            </a:extLst>
          </p:cNvPr>
          <p:cNvGrpSpPr/>
          <p:nvPr/>
        </p:nvGrpSpPr>
        <p:grpSpPr>
          <a:xfrm>
            <a:off x="3154872" y="4125212"/>
            <a:ext cx="1756862" cy="1810396"/>
            <a:chOff x="615775" y="2687949"/>
            <a:chExt cx="1756862" cy="1810396"/>
          </a:xfrm>
        </p:grpSpPr>
        <p:sp>
          <p:nvSpPr>
            <p:cNvPr id="105" name="Rectangle 104">
              <a:extLst>
                <a:ext uri="{FF2B5EF4-FFF2-40B4-BE49-F238E27FC236}">
                  <a16:creationId xmlns:a16="http://schemas.microsoft.com/office/drawing/2014/main" id="{DD9AE7D8-6738-47DF-97EE-580A1C916EC2}"/>
                </a:ext>
              </a:extLst>
            </p:cNvPr>
            <p:cNvSpPr/>
            <p:nvPr/>
          </p:nvSpPr>
          <p:spPr>
            <a:xfrm>
              <a:off x="615776" y="3203324"/>
              <a:ext cx="1756861" cy="1295021"/>
            </a:xfrm>
            <a:prstGeom prst="rect">
              <a:avLst/>
            </a:prstGeom>
            <a:blipFill dpi="0" rotWithShape="1">
              <a:blip r:embed="rId18">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06" name="Group 105">
              <a:extLst>
                <a:ext uri="{FF2B5EF4-FFF2-40B4-BE49-F238E27FC236}">
                  <a16:creationId xmlns:a16="http://schemas.microsoft.com/office/drawing/2014/main" id="{38473B3A-56D6-4020-8705-D3489B02BA76}"/>
                </a:ext>
              </a:extLst>
            </p:cNvPr>
            <p:cNvGrpSpPr/>
            <p:nvPr/>
          </p:nvGrpSpPr>
          <p:grpSpPr>
            <a:xfrm>
              <a:off x="615775" y="2687949"/>
              <a:ext cx="1756862" cy="440629"/>
              <a:chOff x="1750877" y="3047590"/>
              <a:chExt cx="1756862" cy="440629"/>
            </a:xfrm>
          </p:grpSpPr>
          <p:sp>
            <p:nvSpPr>
              <p:cNvPr id="107" name="Rectangle 106">
                <a:extLst>
                  <a:ext uri="{FF2B5EF4-FFF2-40B4-BE49-F238E27FC236}">
                    <a16:creationId xmlns:a16="http://schemas.microsoft.com/office/drawing/2014/main" id="{50F0EE65-CAB5-450D-8334-2159C131352F}"/>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8" name="TextBox 107">
                <a:extLst>
                  <a:ext uri="{FF2B5EF4-FFF2-40B4-BE49-F238E27FC236}">
                    <a16:creationId xmlns:a16="http://schemas.microsoft.com/office/drawing/2014/main" id="{D7D4F9C4-E6B7-4BDA-BE61-2F6E5FD1CB9E}"/>
                  </a:ext>
                </a:extLst>
              </p:cNvPr>
              <p:cNvSpPr txBox="1"/>
              <p:nvPr/>
            </p:nvSpPr>
            <p:spPr>
              <a:xfrm>
                <a:off x="2164779" y="3121822"/>
                <a:ext cx="1021434" cy="307777"/>
              </a:xfrm>
              <a:prstGeom prst="rect">
                <a:avLst/>
              </a:prstGeom>
              <a:noFill/>
            </p:spPr>
            <p:txBody>
              <a:bodyPr wrap="none" rtlCol="0">
                <a:spAutoFit/>
              </a:bodyPr>
              <a:lstStyle/>
              <a:p>
                <a:pPr algn="ctr"/>
                <a:r>
                  <a:rPr lang="de-DE" sz="1400" dirty="0"/>
                  <a:t>EMPEROR</a:t>
                </a:r>
                <a:endParaRPr lang="en-US" sz="1400" dirty="0"/>
              </a:p>
            </p:txBody>
          </p:sp>
        </p:grpSp>
      </p:grpSp>
      <p:grpSp>
        <p:nvGrpSpPr>
          <p:cNvPr id="109" name="Group 108">
            <a:extLst>
              <a:ext uri="{FF2B5EF4-FFF2-40B4-BE49-F238E27FC236}">
                <a16:creationId xmlns:a16="http://schemas.microsoft.com/office/drawing/2014/main" id="{E47A49D1-DDF6-4DDA-80B5-0EF32A7E8E6D}"/>
              </a:ext>
            </a:extLst>
          </p:cNvPr>
          <p:cNvGrpSpPr/>
          <p:nvPr/>
        </p:nvGrpSpPr>
        <p:grpSpPr>
          <a:xfrm>
            <a:off x="5152395" y="4125212"/>
            <a:ext cx="1756862" cy="1810396"/>
            <a:chOff x="615775" y="2687949"/>
            <a:chExt cx="1756862" cy="1810396"/>
          </a:xfrm>
        </p:grpSpPr>
        <p:sp>
          <p:nvSpPr>
            <p:cNvPr id="110" name="Rectangle 109">
              <a:extLst>
                <a:ext uri="{FF2B5EF4-FFF2-40B4-BE49-F238E27FC236}">
                  <a16:creationId xmlns:a16="http://schemas.microsoft.com/office/drawing/2014/main" id="{59904F63-7A3A-464E-AD91-DDBCCEB1C943}"/>
                </a:ext>
              </a:extLst>
            </p:cNvPr>
            <p:cNvSpPr/>
            <p:nvPr/>
          </p:nvSpPr>
          <p:spPr>
            <a:xfrm>
              <a:off x="615776" y="3203324"/>
              <a:ext cx="1756861" cy="1295021"/>
            </a:xfrm>
            <a:prstGeom prst="rect">
              <a:avLst/>
            </a:prstGeom>
            <a:blipFill dpi="0" rotWithShape="1">
              <a:blip r:embed="rId19">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23" name="Group 122">
              <a:extLst>
                <a:ext uri="{FF2B5EF4-FFF2-40B4-BE49-F238E27FC236}">
                  <a16:creationId xmlns:a16="http://schemas.microsoft.com/office/drawing/2014/main" id="{5DE7A586-B1FA-4ED6-98CC-8B980109A3C1}"/>
                </a:ext>
              </a:extLst>
            </p:cNvPr>
            <p:cNvGrpSpPr/>
            <p:nvPr/>
          </p:nvGrpSpPr>
          <p:grpSpPr>
            <a:xfrm>
              <a:off x="615775" y="2687949"/>
              <a:ext cx="1756862" cy="440629"/>
              <a:chOff x="1750877" y="3047590"/>
              <a:chExt cx="1756862" cy="440629"/>
            </a:xfrm>
          </p:grpSpPr>
          <p:sp>
            <p:nvSpPr>
              <p:cNvPr id="124" name="Rectangle 123">
                <a:extLst>
                  <a:ext uri="{FF2B5EF4-FFF2-40B4-BE49-F238E27FC236}">
                    <a16:creationId xmlns:a16="http://schemas.microsoft.com/office/drawing/2014/main" id="{C76E2940-08EB-4660-B155-E4E07D54188F}"/>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5" name="TextBox 124">
                <a:extLst>
                  <a:ext uri="{FF2B5EF4-FFF2-40B4-BE49-F238E27FC236}">
                    <a16:creationId xmlns:a16="http://schemas.microsoft.com/office/drawing/2014/main" id="{39A5BAD5-C8EA-4E2A-9AAB-244F06C4B1A8}"/>
                  </a:ext>
                </a:extLst>
              </p:cNvPr>
              <p:cNvSpPr txBox="1"/>
              <p:nvPr/>
            </p:nvSpPr>
            <p:spPr>
              <a:xfrm>
                <a:off x="2120696" y="3121822"/>
                <a:ext cx="1109599" cy="307777"/>
              </a:xfrm>
              <a:prstGeom prst="rect">
                <a:avLst/>
              </a:prstGeom>
              <a:noFill/>
            </p:spPr>
            <p:txBody>
              <a:bodyPr wrap="none" rtlCol="0">
                <a:spAutoFit/>
              </a:bodyPr>
              <a:lstStyle/>
              <a:p>
                <a:pPr algn="ctr"/>
                <a:r>
                  <a:rPr lang="de-DE" sz="1400" dirty="0"/>
                  <a:t>LIZARDFISH</a:t>
                </a:r>
                <a:endParaRPr lang="en-US" sz="1400" dirty="0"/>
              </a:p>
            </p:txBody>
          </p:sp>
        </p:grpSp>
      </p:grpSp>
      <p:grpSp>
        <p:nvGrpSpPr>
          <p:cNvPr id="126" name="Group 125">
            <a:extLst>
              <a:ext uri="{FF2B5EF4-FFF2-40B4-BE49-F238E27FC236}">
                <a16:creationId xmlns:a16="http://schemas.microsoft.com/office/drawing/2014/main" id="{E8FCD5E5-3901-49F8-8C03-3FC83007788F}"/>
              </a:ext>
            </a:extLst>
          </p:cNvPr>
          <p:cNvGrpSpPr/>
          <p:nvPr/>
        </p:nvGrpSpPr>
        <p:grpSpPr>
          <a:xfrm>
            <a:off x="7149918" y="4125212"/>
            <a:ext cx="1756862" cy="1810396"/>
            <a:chOff x="615775" y="2687949"/>
            <a:chExt cx="1756862" cy="1810396"/>
          </a:xfrm>
        </p:grpSpPr>
        <p:sp>
          <p:nvSpPr>
            <p:cNvPr id="127" name="Rectangle 126">
              <a:extLst>
                <a:ext uri="{FF2B5EF4-FFF2-40B4-BE49-F238E27FC236}">
                  <a16:creationId xmlns:a16="http://schemas.microsoft.com/office/drawing/2014/main" id="{5EDF1923-D1A3-42DD-9B7A-81F61621B8A0}"/>
                </a:ext>
              </a:extLst>
            </p:cNvPr>
            <p:cNvSpPr/>
            <p:nvPr/>
          </p:nvSpPr>
          <p:spPr>
            <a:xfrm>
              <a:off x="615776" y="3203324"/>
              <a:ext cx="1756861" cy="1295021"/>
            </a:xfrm>
            <a:prstGeom prst="rect">
              <a:avLst/>
            </a:prstGeom>
            <a:blipFill dpi="0" rotWithShape="1">
              <a:blip r:embed="rId20">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28" name="Group 127">
              <a:extLst>
                <a:ext uri="{FF2B5EF4-FFF2-40B4-BE49-F238E27FC236}">
                  <a16:creationId xmlns:a16="http://schemas.microsoft.com/office/drawing/2014/main" id="{DBC8F7C3-B489-4346-868D-91E0A77CA804}"/>
                </a:ext>
              </a:extLst>
            </p:cNvPr>
            <p:cNvGrpSpPr/>
            <p:nvPr/>
          </p:nvGrpSpPr>
          <p:grpSpPr>
            <a:xfrm>
              <a:off x="615775" y="2687949"/>
              <a:ext cx="1756862" cy="440629"/>
              <a:chOff x="1750877" y="3047590"/>
              <a:chExt cx="1756862" cy="440629"/>
            </a:xfrm>
          </p:grpSpPr>
          <p:sp>
            <p:nvSpPr>
              <p:cNvPr id="130" name="Rectangle 129">
                <a:extLst>
                  <a:ext uri="{FF2B5EF4-FFF2-40B4-BE49-F238E27FC236}">
                    <a16:creationId xmlns:a16="http://schemas.microsoft.com/office/drawing/2014/main" id="{362FD7C2-B914-44CD-BB3D-C51629D87A46}"/>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1" name="TextBox 130">
                <a:extLst>
                  <a:ext uri="{FF2B5EF4-FFF2-40B4-BE49-F238E27FC236}">
                    <a16:creationId xmlns:a16="http://schemas.microsoft.com/office/drawing/2014/main" id="{2577C9A9-7006-4419-B222-0CA69BB25D58}"/>
                  </a:ext>
                </a:extLst>
              </p:cNvPr>
              <p:cNvSpPr txBox="1"/>
              <p:nvPr/>
            </p:nvSpPr>
            <p:spPr>
              <a:xfrm>
                <a:off x="2370765" y="3121822"/>
                <a:ext cx="609461" cy="307777"/>
              </a:xfrm>
              <a:prstGeom prst="rect">
                <a:avLst/>
              </a:prstGeom>
              <a:noFill/>
            </p:spPr>
            <p:txBody>
              <a:bodyPr wrap="none" rtlCol="0">
                <a:spAutoFit/>
              </a:bodyPr>
              <a:lstStyle/>
              <a:p>
                <a:pPr algn="ctr"/>
                <a:r>
                  <a:rPr lang="de-DE" sz="1400" dirty="0"/>
                  <a:t>EASY</a:t>
                </a:r>
                <a:endParaRPr lang="en-US" sz="1400" dirty="0"/>
              </a:p>
            </p:txBody>
          </p:sp>
        </p:grpSp>
      </p:grpSp>
      <p:grpSp>
        <p:nvGrpSpPr>
          <p:cNvPr id="132" name="Group 131">
            <a:extLst>
              <a:ext uri="{FF2B5EF4-FFF2-40B4-BE49-F238E27FC236}">
                <a16:creationId xmlns:a16="http://schemas.microsoft.com/office/drawing/2014/main" id="{E938500C-3963-4268-B231-27847D7C5504}"/>
              </a:ext>
            </a:extLst>
          </p:cNvPr>
          <p:cNvGrpSpPr/>
          <p:nvPr/>
        </p:nvGrpSpPr>
        <p:grpSpPr>
          <a:xfrm>
            <a:off x="9147441" y="4125212"/>
            <a:ext cx="1756862" cy="1810396"/>
            <a:chOff x="615775" y="2687949"/>
            <a:chExt cx="1756862" cy="1810396"/>
          </a:xfrm>
        </p:grpSpPr>
        <p:sp>
          <p:nvSpPr>
            <p:cNvPr id="133" name="Rectangle 132">
              <a:extLst>
                <a:ext uri="{FF2B5EF4-FFF2-40B4-BE49-F238E27FC236}">
                  <a16:creationId xmlns:a16="http://schemas.microsoft.com/office/drawing/2014/main" id="{675D2147-E696-49EE-AC12-14B26AFEDA80}"/>
                </a:ext>
              </a:extLst>
            </p:cNvPr>
            <p:cNvSpPr/>
            <p:nvPr/>
          </p:nvSpPr>
          <p:spPr>
            <a:xfrm>
              <a:off x="615776" y="3203324"/>
              <a:ext cx="1756861" cy="1295021"/>
            </a:xfrm>
            <a:prstGeom prst="rect">
              <a:avLst/>
            </a:prstGeom>
            <a:blipFill dpi="0" rotWithShape="1">
              <a:blip r:embed="rId21">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4" name="Group 133">
              <a:extLst>
                <a:ext uri="{FF2B5EF4-FFF2-40B4-BE49-F238E27FC236}">
                  <a16:creationId xmlns:a16="http://schemas.microsoft.com/office/drawing/2014/main" id="{DF495C99-E3FD-4661-856D-4AE538346307}"/>
                </a:ext>
              </a:extLst>
            </p:cNvPr>
            <p:cNvGrpSpPr/>
            <p:nvPr/>
          </p:nvGrpSpPr>
          <p:grpSpPr>
            <a:xfrm>
              <a:off x="615775" y="2687949"/>
              <a:ext cx="1756862" cy="440629"/>
              <a:chOff x="1750877" y="3047590"/>
              <a:chExt cx="1756862" cy="440629"/>
            </a:xfrm>
          </p:grpSpPr>
          <p:sp>
            <p:nvSpPr>
              <p:cNvPr id="135" name="Rectangle 134">
                <a:extLst>
                  <a:ext uri="{FF2B5EF4-FFF2-40B4-BE49-F238E27FC236}">
                    <a16:creationId xmlns:a16="http://schemas.microsoft.com/office/drawing/2014/main" id="{E8B99EF7-730B-4BFD-AE8A-79BDEBF2CFE4}"/>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6" name="TextBox 135">
                <a:extLst>
                  <a:ext uri="{FF2B5EF4-FFF2-40B4-BE49-F238E27FC236}">
                    <a16:creationId xmlns:a16="http://schemas.microsoft.com/office/drawing/2014/main" id="{369B5DBE-4F29-44DA-AC56-96A68B3F5C2D}"/>
                  </a:ext>
                </a:extLst>
              </p:cNvPr>
              <p:cNvSpPr txBox="1"/>
              <p:nvPr/>
            </p:nvSpPr>
            <p:spPr>
              <a:xfrm>
                <a:off x="2425267" y="3121822"/>
                <a:ext cx="500457" cy="307777"/>
              </a:xfrm>
              <a:prstGeom prst="rect">
                <a:avLst/>
              </a:prstGeom>
              <a:noFill/>
            </p:spPr>
            <p:txBody>
              <a:bodyPr wrap="none" rtlCol="0">
                <a:spAutoFit/>
              </a:bodyPr>
              <a:lstStyle/>
              <a:p>
                <a:pPr algn="ctr"/>
                <a:r>
                  <a:rPr lang="de-DE" sz="1400" dirty="0"/>
                  <a:t>LOT</a:t>
                </a:r>
                <a:endParaRPr lang="en-US" sz="1400" dirty="0"/>
              </a:p>
            </p:txBody>
          </p:sp>
        </p:grpSp>
      </p:grpSp>
    </p:spTree>
    <p:extLst>
      <p:ext uri="{BB962C8B-B14F-4D97-AF65-F5344CB8AC3E}">
        <p14:creationId xmlns:p14="http://schemas.microsoft.com/office/powerpoint/2010/main" val="280354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52057"/>
            <a:ext cx="5002887" cy="584775"/>
          </a:xfrm>
          <a:prstGeom prst="rect">
            <a:avLst/>
          </a:prstGeom>
          <a:noFill/>
        </p:spPr>
        <p:txBody>
          <a:bodyPr wrap="square" rtlCol="0">
            <a:spAutoFit/>
          </a:bodyPr>
          <a:lstStyle/>
          <a:p>
            <a:pPr algn="ctr"/>
            <a:r>
              <a:rPr lang="en-US" sz="3200" dirty="0"/>
              <a:t>FISH PRODUCTS</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45-110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3AA3F3F-5F0F-4877-822D-D52D5D19728F}"/>
              </a:ext>
            </a:extLst>
          </p:cNvPr>
          <p:cNvGrpSpPr/>
          <p:nvPr/>
        </p:nvGrpSpPr>
        <p:grpSpPr>
          <a:xfrm>
            <a:off x="1934441" y="2904930"/>
            <a:ext cx="1756862" cy="1810396"/>
            <a:chOff x="615775" y="2687949"/>
            <a:chExt cx="1756862" cy="1810396"/>
          </a:xfrm>
        </p:grpSpPr>
        <p:sp>
          <p:nvSpPr>
            <p:cNvPr id="62" name="Rectangle 61">
              <a:extLst>
                <a:ext uri="{FF2B5EF4-FFF2-40B4-BE49-F238E27FC236}">
                  <a16:creationId xmlns:a16="http://schemas.microsoft.com/office/drawing/2014/main" id="{20F1AACF-1720-43CE-B90A-5791B4D08F4D}"/>
                </a:ext>
              </a:extLst>
            </p:cNvPr>
            <p:cNvSpPr/>
            <p:nvPr/>
          </p:nvSpPr>
          <p:spPr>
            <a:xfrm>
              <a:off x="615776" y="3203324"/>
              <a:ext cx="1756861"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5" name="Group 4">
              <a:extLst>
                <a:ext uri="{FF2B5EF4-FFF2-40B4-BE49-F238E27FC236}">
                  <a16:creationId xmlns:a16="http://schemas.microsoft.com/office/drawing/2014/main" id="{B262CA0B-928A-4E4F-B50B-95F54C5EB16C}"/>
                </a:ext>
              </a:extLst>
            </p:cNvPr>
            <p:cNvGrpSpPr/>
            <p:nvPr/>
          </p:nvGrpSpPr>
          <p:grpSpPr>
            <a:xfrm>
              <a:off x="615775" y="2687949"/>
              <a:ext cx="1756862" cy="440629"/>
              <a:chOff x="1750877" y="3047590"/>
              <a:chExt cx="1756862" cy="440629"/>
            </a:xfrm>
          </p:grpSpPr>
          <p:sp>
            <p:nvSpPr>
              <p:cNvPr id="60" name="Rectangle 59">
                <a:extLst>
                  <a:ext uri="{FF2B5EF4-FFF2-40B4-BE49-F238E27FC236}">
                    <a16:creationId xmlns:a16="http://schemas.microsoft.com/office/drawing/2014/main" id="{A6E20693-28C3-4E58-A1EE-44286961BA7D}"/>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9" name="TextBox 98">
                <a:extLst>
                  <a:ext uri="{FF2B5EF4-FFF2-40B4-BE49-F238E27FC236}">
                    <a16:creationId xmlns:a16="http://schemas.microsoft.com/office/drawing/2014/main" id="{09B7A9F7-2EE3-4AFA-9E8C-C17568615472}"/>
                  </a:ext>
                </a:extLst>
              </p:cNvPr>
              <p:cNvSpPr txBox="1"/>
              <p:nvPr/>
            </p:nvSpPr>
            <p:spPr>
              <a:xfrm>
                <a:off x="2058992" y="3121822"/>
                <a:ext cx="1096775" cy="307777"/>
              </a:xfrm>
              <a:prstGeom prst="rect">
                <a:avLst/>
              </a:prstGeom>
              <a:noFill/>
            </p:spPr>
            <p:txBody>
              <a:bodyPr wrap="none" rtlCol="0">
                <a:spAutoFit/>
              </a:bodyPr>
              <a:lstStyle/>
              <a:p>
                <a:pPr algn="ctr"/>
                <a:r>
                  <a:rPr lang="de-DE" sz="1400" dirty="0"/>
                  <a:t>GOAT FISH</a:t>
                </a:r>
                <a:endParaRPr lang="en-US" sz="1400" dirty="0"/>
              </a:p>
            </p:txBody>
          </p:sp>
        </p:gr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F929A6A4-3F3B-48F5-A3F3-68A33C69B184}"/>
              </a:ext>
            </a:extLst>
          </p:cNvPr>
          <p:cNvGrpSpPr/>
          <p:nvPr/>
        </p:nvGrpSpPr>
        <p:grpSpPr>
          <a:xfrm>
            <a:off x="3931964" y="2904930"/>
            <a:ext cx="1756862" cy="1810396"/>
            <a:chOff x="615775" y="2687949"/>
            <a:chExt cx="1756862" cy="1810396"/>
          </a:xfrm>
        </p:grpSpPr>
        <p:sp>
          <p:nvSpPr>
            <p:cNvPr id="66" name="Rectangle 65">
              <a:extLst>
                <a:ext uri="{FF2B5EF4-FFF2-40B4-BE49-F238E27FC236}">
                  <a16:creationId xmlns:a16="http://schemas.microsoft.com/office/drawing/2014/main" id="{058B6843-08F1-4266-8E8E-272208E682AA}"/>
                </a:ext>
              </a:extLst>
            </p:cNvPr>
            <p:cNvSpPr/>
            <p:nvPr/>
          </p:nvSpPr>
          <p:spPr>
            <a:xfrm>
              <a:off x="615776" y="3203324"/>
              <a:ext cx="1756861"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67" name="Group 66">
              <a:extLst>
                <a:ext uri="{FF2B5EF4-FFF2-40B4-BE49-F238E27FC236}">
                  <a16:creationId xmlns:a16="http://schemas.microsoft.com/office/drawing/2014/main" id="{0B11F1EC-7D12-457D-A8A8-EFE176A438A1}"/>
                </a:ext>
              </a:extLst>
            </p:cNvPr>
            <p:cNvGrpSpPr/>
            <p:nvPr/>
          </p:nvGrpSpPr>
          <p:grpSpPr>
            <a:xfrm>
              <a:off x="615775" y="2687949"/>
              <a:ext cx="1756862" cy="440629"/>
              <a:chOff x="1750877" y="3047590"/>
              <a:chExt cx="1756862" cy="440629"/>
            </a:xfrm>
          </p:grpSpPr>
          <p:sp>
            <p:nvSpPr>
              <p:cNvPr id="68" name="Rectangle 67">
                <a:extLst>
                  <a:ext uri="{FF2B5EF4-FFF2-40B4-BE49-F238E27FC236}">
                    <a16:creationId xmlns:a16="http://schemas.microsoft.com/office/drawing/2014/main" id="{FC75E0A9-AF2A-4D3D-A989-7F40ED894AB0}"/>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9" name="TextBox 68">
                <a:extLst>
                  <a:ext uri="{FF2B5EF4-FFF2-40B4-BE49-F238E27FC236}">
                    <a16:creationId xmlns:a16="http://schemas.microsoft.com/office/drawing/2014/main" id="{C827BB63-98A0-4EB3-AE3F-46E4455BCA8D}"/>
                  </a:ext>
                </a:extLst>
              </p:cNvPr>
              <p:cNvSpPr txBox="1"/>
              <p:nvPr/>
            </p:nvSpPr>
            <p:spPr>
              <a:xfrm>
                <a:off x="2349925" y="3121822"/>
                <a:ext cx="651140" cy="307777"/>
              </a:xfrm>
              <a:prstGeom prst="rect">
                <a:avLst/>
              </a:prstGeom>
              <a:noFill/>
            </p:spPr>
            <p:txBody>
              <a:bodyPr wrap="none" rtlCol="0">
                <a:spAutoFit/>
              </a:bodyPr>
              <a:lstStyle/>
              <a:p>
                <a:pPr algn="ctr"/>
                <a:r>
                  <a:rPr lang="de-DE" sz="1400" dirty="0"/>
                  <a:t>FILLET</a:t>
                </a:r>
                <a:endParaRPr lang="en-US" sz="1400" dirty="0"/>
              </a:p>
            </p:txBody>
          </p:sp>
        </p:grpSp>
      </p:grpSp>
      <p:grpSp>
        <p:nvGrpSpPr>
          <p:cNvPr id="70" name="Group 69">
            <a:extLst>
              <a:ext uri="{FF2B5EF4-FFF2-40B4-BE49-F238E27FC236}">
                <a16:creationId xmlns:a16="http://schemas.microsoft.com/office/drawing/2014/main" id="{8E55AAA3-A791-451F-A74D-82F92AFD036D}"/>
              </a:ext>
            </a:extLst>
          </p:cNvPr>
          <p:cNvGrpSpPr/>
          <p:nvPr/>
        </p:nvGrpSpPr>
        <p:grpSpPr>
          <a:xfrm>
            <a:off x="5929487" y="2904930"/>
            <a:ext cx="1756862" cy="1810396"/>
            <a:chOff x="615775" y="2687949"/>
            <a:chExt cx="1756862" cy="1810396"/>
          </a:xfrm>
        </p:grpSpPr>
        <p:sp>
          <p:nvSpPr>
            <p:cNvPr id="71" name="Rectangle 70">
              <a:extLst>
                <a:ext uri="{FF2B5EF4-FFF2-40B4-BE49-F238E27FC236}">
                  <a16:creationId xmlns:a16="http://schemas.microsoft.com/office/drawing/2014/main" id="{20866893-B48D-41D5-9FBE-C5EB2E7F3C61}"/>
                </a:ext>
              </a:extLst>
            </p:cNvPr>
            <p:cNvSpPr/>
            <p:nvPr/>
          </p:nvSpPr>
          <p:spPr>
            <a:xfrm>
              <a:off x="615776" y="3203324"/>
              <a:ext cx="1756861"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72" name="Group 71">
              <a:extLst>
                <a:ext uri="{FF2B5EF4-FFF2-40B4-BE49-F238E27FC236}">
                  <a16:creationId xmlns:a16="http://schemas.microsoft.com/office/drawing/2014/main" id="{5409EFB1-FAE5-4958-8C2C-7F6A37D5EFD3}"/>
                </a:ext>
              </a:extLst>
            </p:cNvPr>
            <p:cNvGrpSpPr/>
            <p:nvPr/>
          </p:nvGrpSpPr>
          <p:grpSpPr>
            <a:xfrm>
              <a:off x="615775" y="2687949"/>
              <a:ext cx="1756862" cy="440629"/>
              <a:chOff x="1750877" y="3047590"/>
              <a:chExt cx="1756862" cy="440629"/>
            </a:xfrm>
          </p:grpSpPr>
          <p:sp>
            <p:nvSpPr>
              <p:cNvPr id="73" name="Rectangle 72">
                <a:extLst>
                  <a:ext uri="{FF2B5EF4-FFF2-40B4-BE49-F238E27FC236}">
                    <a16:creationId xmlns:a16="http://schemas.microsoft.com/office/drawing/2014/main" id="{ED358EA5-7F5A-4934-86FF-65CF92A91F56}"/>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4" name="TextBox 73">
                <a:extLst>
                  <a:ext uri="{FF2B5EF4-FFF2-40B4-BE49-F238E27FC236}">
                    <a16:creationId xmlns:a16="http://schemas.microsoft.com/office/drawing/2014/main" id="{F8FCDC2C-0636-4138-80C5-4F364A347296}"/>
                  </a:ext>
                </a:extLst>
              </p:cNvPr>
              <p:cNvSpPr txBox="1"/>
              <p:nvPr/>
            </p:nvSpPr>
            <p:spPr>
              <a:xfrm>
                <a:off x="2304240" y="3121822"/>
                <a:ext cx="742511" cy="307777"/>
              </a:xfrm>
              <a:prstGeom prst="rect">
                <a:avLst/>
              </a:prstGeom>
              <a:noFill/>
            </p:spPr>
            <p:txBody>
              <a:bodyPr wrap="none" rtlCol="0">
                <a:spAutoFit/>
              </a:bodyPr>
              <a:lstStyle/>
              <a:p>
                <a:pPr algn="ctr"/>
                <a:r>
                  <a:rPr lang="de-DE" sz="1400" dirty="0"/>
                  <a:t>SNAKE</a:t>
                </a:r>
                <a:endParaRPr lang="en-US" sz="1400" dirty="0"/>
              </a:p>
            </p:txBody>
          </p:sp>
        </p:grpSp>
      </p:grpSp>
      <p:grpSp>
        <p:nvGrpSpPr>
          <p:cNvPr id="75" name="Group 74">
            <a:extLst>
              <a:ext uri="{FF2B5EF4-FFF2-40B4-BE49-F238E27FC236}">
                <a16:creationId xmlns:a16="http://schemas.microsoft.com/office/drawing/2014/main" id="{70C78306-6CAE-4822-A393-AB09229DADE1}"/>
              </a:ext>
            </a:extLst>
          </p:cNvPr>
          <p:cNvGrpSpPr/>
          <p:nvPr/>
        </p:nvGrpSpPr>
        <p:grpSpPr>
          <a:xfrm>
            <a:off x="7927010" y="2904930"/>
            <a:ext cx="1756862" cy="1810396"/>
            <a:chOff x="615775" y="2687949"/>
            <a:chExt cx="1756862" cy="1810396"/>
          </a:xfrm>
        </p:grpSpPr>
        <p:sp>
          <p:nvSpPr>
            <p:cNvPr id="76" name="Rectangle 75">
              <a:extLst>
                <a:ext uri="{FF2B5EF4-FFF2-40B4-BE49-F238E27FC236}">
                  <a16:creationId xmlns:a16="http://schemas.microsoft.com/office/drawing/2014/main" id="{EB980814-AC27-4E6E-A132-88D767A1AA94}"/>
                </a:ext>
              </a:extLst>
            </p:cNvPr>
            <p:cNvSpPr/>
            <p:nvPr/>
          </p:nvSpPr>
          <p:spPr>
            <a:xfrm>
              <a:off x="615776" y="3203324"/>
              <a:ext cx="1756861" cy="1295021"/>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77" name="Group 76">
              <a:extLst>
                <a:ext uri="{FF2B5EF4-FFF2-40B4-BE49-F238E27FC236}">
                  <a16:creationId xmlns:a16="http://schemas.microsoft.com/office/drawing/2014/main" id="{257D632B-E263-44CA-A8EB-0A8799358B06}"/>
                </a:ext>
              </a:extLst>
            </p:cNvPr>
            <p:cNvGrpSpPr/>
            <p:nvPr/>
          </p:nvGrpSpPr>
          <p:grpSpPr>
            <a:xfrm>
              <a:off x="615775" y="2687949"/>
              <a:ext cx="1756862" cy="440629"/>
              <a:chOff x="1750877" y="3047590"/>
              <a:chExt cx="1756862" cy="440629"/>
            </a:xfrm>
          </p:grpSpPr>
          <p:sp>
            <p:nvSpPr>
              <p:cNvPr id="78" name="Rectangle 77">
                <a:extLst>
                  <a:ext uri="{FF2B5EF4-FFF2-40B4-BE49-F238E27FC236}">
                    <a16:creationId xmlns:a16="http://schemas.microsoft.com/office/drawing/2014/main" id="{5FCDBCEF-023E-4C07-826A-DB569615B027}"/>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9" name="TextBox 78">
                <a:extLst>
                  <a:ext uri="{FF2B5EF4-FFF2-40B4-BE49-F238E27FC236}">
                    <a16:creationId xmlns:a16="http://schemas.microsoft.com/office/drawing/2014/main" id="{AB2D4385-B49A-4003-8419-CFEE2208CA57}"/>
                  </a:ext>
                </a:extLst>
              </p:cNvPr>
              <p:cNvSpPr txBox="1"/>
              <p:nvPr/>
            </p:nvSpPr>
            <p:spPr>
              <a:xfrm>
                <a:off x="2402825" y="3121822"/>
                <a:ext cx="545341" cy="307777"/>
              </a:xfrm>
              <a:prstGeom prst="rect">
                <a:avLst/>
              </a:prstGeom>
              <a:noFill/>
            </p:spPr>
            <p:txBody>
              <a:bodyPr wrap="none" rtlCol="0">
                <a:spAutoFit/>
              </a:bodyPr>
              <a:lstStyle/>
              <a:p>
                <a:pPr algn="ctr"/>
                <a:r>
                  <a:rPr lang="de-DE" sz="1400" dirty="0"/>
                  <a:t>ROE</a:t>
                </a:r>
                <a:endParaRPr lang="en-US" sz="1400" dirty="0"/>
              </a:p>
            </p:txBody>
          </p:sp>
        </p:grpSp>
      </p:grpSp>
    </p:spTree>
    <p:extLst>
      <p:ext uri="{BB962C8B-B14F-4D97-AF65-F5344CB8AC3E}">
        <p14:creationId xmlns:p14="http://schemas.microsoft.com/office/powerpoint/2010/main" val="265135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52057"/>
            <a:ext cx="5002887" cy="584775"/>
          </a:xfrm>
          <a:prstGeom prst="rect">
            <a:avLst/>
          </a:prstGeom>
          <a:noFill/>
        </p:spPr>
        <p:txBody>
          <a:bodyPr wrap="square" rtlCol="0">
            <a:spAutoFit/>
          </a:bodyPr>
          <a:lstStyle/>
          <a:p>
            <a:pPr algn="ctr"/>
            <a:r>
              <a:rPr lang="en-US" sz="3200" dirty="0"/>
              <a:t>MEAT PRODUCTS</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45-110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3AA3F3F-5F0F-4877-822D-D52D5D19728F}"/>
              </a:ext>
            </a:extLst>
          </p:cNvPr>
          <p:cNvGrpSpPr/>
          <p:nvPr/>
        </p:nvGrpSpPr>
        <p:grpSpPr>
          <a:xfrm>
            <a:off x="1157349" y="2196944"/>
            <a:ext cx="1756862" cy="1810396"/>
            <a:chOff x="615775" y="2687949"/>
            <a:chExt cx="1756862" cy="1810396"/>
          </a:xfrm>
        </p:grpSpPr>
        <p:sp>
          <p:nvSpPr>
            <p:cNvPr id="62" name="Rectangle 61">
              <a:extLst>
                <a:ext uri="{FF2B5EF4-FFF2-40B4-BE49-F238E27FC236}">
                  <a16:creationId xmlns:a16="http://schemas.microsoft.com/office/drawing/2014/main" id="{20F1AACF-1720-43CE-B90A-5791B4D08F4D}"/>
                </a:ext>
              </a:extLst>
            </p:cNvPr>
            <p:cNvSpPr/>
            <p:nvPr/>
          </p:nvSpPr>
          <p:spPr>
            <a:xfrm>
              <a:off x="615776" y="3203324"/>
              <a:ext cx="1756861"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5" name="Group 4">
              <a:extLst>
                <a:ext uri="{FF2B5EF4-FFF2-40B4-BE49-F238E27FC236}">
                  <a16:creationId xmlns:a16="http://schemas.microsoft.com/office/drawing/2014/main" id="{B262CA0B-928A-4E4F-B50B-95F54C5EB16C}"/>
                </a:ext>
              </a:extLst>
            </p:cNvPr>
            <p:cNvGrpSpPr/>
            <p:nvPr/>
          </p:nvGrpSpPr>
          <p:grpSpPr>
            <a:xfrm>
              <a:off x="615775" y="2687949"/>
              <a:ext cx="1756862" cy="440629"/>
              <a:chOff x="1750877" y="3047590"/>
              <a:chExt cx="1756862" cy="440629"/>
            </a:xfrm>
          </p:grpSpPr>
          <p:sp>
            <p:nvSpPr>
              <p:cNvPr id="60" name="Rectangle 59">
                <a:extLst>
                  <a:ext uri="{FF2B5EF4-FFF2-40B4-BE49-F238E27FC236}">
                    <a16:creationId xmlns:a16="http://schemas.microsoft.com/office/drawing/2014/main" id="{A6E20693-28C3-4E58-A1EE-44286961BA7D}"/>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9" name="TextBox 98">
                <a:extLst>
                  <a:ext uri="{FF2B5EF4-FFF2-40B4-BE49-F238E27FC236}">
                    <a16:creationId xmlns:a16="http://schemas.microsoft.com/office/drawing/2014/main" id="{09B7A9F7-2EE3-4AFA-9E8C-C17568615472}"/>
                  </a:ext>
                </a:extLst>
              </p:cNvPr>
              <p:cNvSpPr txBox="1"/>
              <p:nvPr/>
            </p:nvSpPr>
            <p:spPr>
              <a:xfrm>
                <a:off x="2093457" y="3121822"/>
                <a:ext cx="1027845" cy="307777"/>
              </a:xfrm>
              <a:prstGeom prst="rect">
                <a:avLst/>
              </a:prstGeom>
              <a:noFill/>
            </p:spPr>
            <p:txBody>
              <a:bodyPr wrap="none" rtlCol="0">
                <a:spAutoFit/>
              </a:bodyPr>
              <a:lstStyle/>
              <a:p>
                <a:pPr algn="ctr"/>
                <a:r>
                  <a:rPr lang="de-DE" sz="1400" dirty="0"/>
                  <a:t>Lamb lion</a:t>
                </a:r>
                <a:endParaRPr lang="en-US" sz="1400" dirty="0"/>
              </a:p>
            </p:txBody>
          </p:sp>
        </p:gr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F929A6A4-3F3B-48F5-A3F3-68A33C69B184}"/>
              </a:ext>
            </a:extLst>
          </p:cNvPr>
          <p:cNvGrpSpPr/>
          <p:nvPr/>
        </p:nvGrpSpPr>
        <p:grpSpPr>
          <a:xfrm>
            <a:off x="3154872" y="2196944"/>
            <a:ext cx="1756862" cy="1810396"/>
            <a:chOff x="615775" y="2687949"/>
            <a:chExt cx="1756862" cy="1810396"/>
          </a:xfrm>
        </p:grpSpPr>
        <p:sp>
          <p:nvSpPr>
            <p:cNvPr id="66" name="Rectangle 65">
              <a:extLst>
                <a:ext uri="{FF2B5EF4-FFF2-40B4-BE49-F238E27FC236}">
                  <a16:creationId xmlns:a16="http://schemas.microsoft.com/office/drawing/2014/main" id="{058B6843-08F1-4266-8E8E-272208E682AA}"/>
                </a:ext>
              </a:extLst>
            </p:cNvPr>
            <p:cNvSpPr/>
            <p:nvPr/>
          </p:nvSpPr>
          <p:spPr>
            <a:xfrm>
              <a:off x="615776" y="3203324"/>
              <a:ext cx="1756861"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67" name="Group 66">
              <a:extLst>
                <a:ext uri="{FF2B5EF4-FFF2-40B4-BE49-F238E27FC236}">
                  <a16:creationId xmlns:a16="http://schemas.microsoft.com/office/drawing/2014/main" id="{0B11F1EC-7D12-457D-A8A8-EFE176A438A1}"/>
                </a:ext>
              </a:extLst>
            </p:cNvPr>
            <p:cNvGrpSpPr/>
            <p:nvPr/>
          </p:nvGrpSpPr>
          <p:grpSpPr>
            <a:xfrm>
              <a:off x="615775" y="2687949"/>
              <a:ext cx="1756862" cy="440629"/>
              <a:chOff x="1750877" y="3047590"/>
              <a:chExt cx="1756862" cy="440629"/>
            </a:xfrm>
          </p:grpSpPr>
          <p:sp>
            <p:nvSpPr>
              <p:cNvPr id="68" name="Rectangle 67">
                <a:extLst>
                  <a:ext uri="{FF2B5EF4-FFF2-40B4-BE49-F238E27FC236}">
                    <a16:creationId xmlns:a16="http://schemas.microsoft.com/office/drawing/2014/main" id="{FC75E0A9-AF2A-4D3D-A989-7F40ED894AB0}"/>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9" name="TextBox 68">
                <a:extLst>
                  <a:ext uri="{FF2B5EF4-FFF2-40B4-BE49-F238E27FC236}">
                    <a16:creationId xmlns:a16="http://schemas.microsoft.com/office/drawing/2014/main" id="{C827BB63-98A0-4EB3-AE3F-46E4455BCA8D}"/>
                  </a:ext>
                </a:extLst>
              </p:cNvPr>
              <p:cNvSpPr txBox="1"/>
              <p:nvPr/>
            </p:nvSpPr>
            <p:spPr>
              <a:xfrm>
                <a:off x="2155962" y="3121822"/>
                <a:ext cx="1039067" cy="307777"/>
              </a:xfrm>
              <a:prstGeom prst="rect">
                <a:avLst/>
              </a:prstGeom>
              <a:noFill/>
            </p:spPr>
            <p:txBody>
              <a:bodyPr wrap="none" rtlCol="0">
                <a:spAutoFit/>
              </a:bodyPr>
              <a:lstStyle/>
              <a:p>
                <a:pPr algn="ctr"/>
                <a:r>
                  <a:rPr lang="de-DE" sz="1400" dirty="0"/>
                  <a:t>Lamb leg</a:t>
                </a:r>
                <a:endParaRPr lang="en-US" sz="1400" dirty="0"/>
              </a:p>
            </p:txBody>
          </p:sp>
        </p:grpSp>
      </p:grpSp>
      <p:grpSp>
        <p:nvGrpSpPr>
          <p:cNvPr id="70" name="Group 69">
            <a:extLst>
              <a:ext uri="{FF2B5EF4-FFF2-40B4-BE49-F238E27FC236}">
                <a16:creationId xmlns:a16="http://schemas.microsoft.com/office/drawing/2014/main" id="{8E55AAA3-A791-451F-A74D-82F92AFD036D}"/>
              </a:ext>
            </a:extLst>
          </p:cNvPr>
          <p:cNvGrpSpPr/>
          <p:nvPr/>
        </p:nvGrpSpPr>
        <p:grpSpPr>
          <a:xfrm>
            <a:off x="5152395" y="2196944"/>
            <a:ext cx="1828872" cy="1810396"/>
            <a:chOff x="615775" y="2687949"/>
            <a:chExt cx="1828872" cy="1810396"/>
          </a:xfrm>
        </p:grpSpPr>
        <p:sp>
          <p:nvSpPr>
            <p:cNvPr id="71" name="Rectangle 70">
              <a:extLst>
                <a:ext uri="{FF2B5EF4-FFF2-40B4-BE49-F238E27FC236}">
                  <a16:creationId xmlns:a16="http://schemas.microsoft.com/office/drawing/2014/main" id="{20866893-B48D-41D5-9FBE-C5EB2E7F3C61}"/>
                </a:ext>
              </a:extLst>
            </p:cNvPr>
            <p:cNvSpPr/>
            <p:nvPr/>
          </p:nvSpPr>
          <p:spPr>
            <a:xfrm>
              <a:off x="615776" y="3203324"/>
              <a:ext cx="1756861"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72" name="Group 71">
              <a:extLst>
                <a:ext uri="{FF2B5EF4-FFF2-40B4-BE49-F238E27FC236}">
                  <a16:creationId xmlns:a16="http://schemas.microsoft.com/office/drawing/2014/main" id="{5409EFB1-FAE5-4958-8C2C-7F6A37D5EFD3}"/>
                </a:ext>
              </a:extLst>
            </p:cNvPr>
            <p:cNvGrpSpPr/>
            <p:nvPr/>
          </p:nvGrpSpPr>
          <p:grpSpPr>
            <a:xfrm>
              <a:off x="615775" y="2687949"/>
              <a:ext cx="1828872" cy="440629"/>
              <a:chOff x="1750877" y="3047590"/>
              <a:chExt cx="1828872" cy="440629"/>
            </a:xfrm>
          </p:grpSpPr>
          <p:sp>
            <p:nvSpPr>
              <p:cNvPr id="73" name="Rectangle 72">
                <a:extLst>
                  <a:ext uri="{FF2B5EF4-FFF2-40B4-BE49-F238E27FC236}">
                    <a16:creationId xmlns:a16="http://schemas.microsoft.com/office/drawing/2014/main" id="{ED358EA5-7F5A-4934-86FF-65CF92A91F56}"/>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4" name="TextBox 73">
                <a:extLst>
                  <a:ext uri="{FF2B5EF4-FFF2-40B4-BE49-F238E27FC236}">
                    <a16:creationId xmlns:a16="http://schemas.microsoft.com/office/drawing/2014/main" id="{F8FCDC2C-0636-4138-80C5-4F364A347296}"/>
                  </a:ext>
                </a:extLst>
              </p:cNvPr>
              <p:cNvSpPr txBox="1"/>
              <p:nvPr/>
            </p:nvSpPr>
            <p:spPr>
              <a:xfrm>
                <a:off x="1771241" y="3121822"/>
                <a:ext cx="1808508" cy="307777"/>
              </a:xfrm>
              <a:prstGeom prst="rect">
                <a:avLst/>
              </a:prstGeom>
              <a:noFill/>
            </p:spPr>
            <p:txBody>
              <a:bodyPr wrap="none" rtlCol="0">
                <a:spAutoFit/>
              </a:bodyPr>
              <a:lstStyle/>
              <a:p>
                <a:pPr algn="ctr"/>
                <a:r>
                  <a:rPr lang="de-DE" sz="1400" dirty="0"/>
                  <a:t>Lamb leg boneless</a:t>
                </a:r>
                <a:endParaRPr lang="en-US" sz="1400" dirty="0"/>
              </a:p>
            </p:txBody>
          </p:sp>
        </p:grpSp>
      </p:grpSp>
      <p:grpSp>
        <p:nvGrpSpPr>
          <p:cNvPr id="75" name="Group 74">
            <a:extLst>
              <a:ext uri="{FF2B5EF4-FFF2-40B4-BE49-F238E27FC236}">
                <a16:creationId xmlns:a16="http://schemas.microsoft.com/office/drawing/2014/main" id="{70C78306-6CAE-4822-A393-AB09229DADE1}"/>
              </a:ext>
            </a:extLst>
          </p:cNvPr>
          <p:cNvGrpSpPr/>
          <p:nvPr/>
        </p:nvGrpSpPr>
        <p:grpSpPr>
          <a:xfrm>
            <a:off x="7065347" y="2196944"/>
            <a:ext cx="1928733" cy="1810396"/>
            <a:chOff x="531204" y="2687949"/>
            <a:chExt cx="1928733" cy="1810396"/>
          </a:xfrm>
        </p:grpSpPr>
        <p:sp>
          <p:nvSpPr>
            <p:cNvPr id="76" name="Rectangle 75">
              <a:extLst>
                <a:ext uri="{FF2B5EF4-FFF2-40B4-BE49-F238E27FC236}">
                  <a16:creationId xmlns:a16="http://schemas.microsoft.com/office/drawing/2014/main" id="{EB980814-AC27-4E6E-A132-88D767A1AA94}"/>
                </a:ext>
              </a:extLst>
            </p:cNvPr>
            <p:cNvSpPr/>
            <p:nvPr/>
          </p:nvSpPr>
          <p:spPr>
            <a:xfrm>
              <a:off x="615776" y="3203324"/>
              <a:ext cx="1756861"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77" name="Group 76">
              <a:extLst>
                <a:ext uri="{FF2B5EF4-FFF2-40B4-BE49-F238E27FC236}">
                  <a16:creationId xmlns:a16="http://schemas.microsoft.com/office/drawing/2014/main" id="{257D632B-E263-44CA-A8EB-0A8799358B06}"/>
                </a:ext>
              </a:extLst>
            </p:cNvPr>
            <p:cNvGrpSpPr/>
            <p:nvPr/>
          </p:nvGrpSpPr>
          <p:grpSpPr>
            <a:xfrm>
              <a:off x="531204" y="2687949"/>
              <a:ext cx="1928733" cy="440629"/>
              <a:chOff x="1666306" y="3047590"/>
              <a:chExt cx="1928733" cy="440629"/>
            </a:xfrm>
          </p:grpSpPr>
          <p:sp>
            <p:nvSpPr>
              <p:cNvPr id="78" name="Rectangle 77">
                <a:extLst>
                  <a:ext uri="{FF2B5EF4-FFF2-40B4-BE49-F238E27FC236}">
                    <a16:creationId xmlns:a16="http://schemas.microsoft.com/office/drawing/2014/main" id="{5FCDBCEF-023E-4C07-826A-DB569615B027}"/>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9" name="TextBox 78">
                <a:extLst>
                  <a:ext uri="{FF2B5EF4-FFF2-40B4-BE49-F238E27FC236}">
                    <a16:creationId xmlns:a16="http://schemas.microsoft.com/office/drawing/2014/main" id="{AB2D4385-B49A-4003-8419-CFEE2208CA57}"/>
                  </a:ext>
                </a:extLst>
              </p:cNvPr>
              <p:cNvSpPr txBox="1"/>
              <p:nvPr/>
            </p:nvSpPr>
            <p:spPr>
              <a:xfrm>
                <a:off x="1666306" y="3121822"/>
                <a:ext cx="1928733" cy="307777"/>
              </a:xfrm>
              <a:prstGeom prst="rect">
                <a:avLst/>
              </a:prstGeom>
              <a:noFill/>
            </p:spPr>
            <p:txBody>
              <a:bodyPr wrap="none" rtlCol="0">
                <a:spAutoFit/>
              </a:bodyPr>
              <a:lstStyle/>
              <a:p>
                <a:pPr algn="ctr"/>
                <a:r>
                  <a:rPr lang="de-DE" sz="1400" dirty="0"/>
                  <a:t>Lamb leg part bone</a:t>
                </a:r>
                <a:endParaRPr lang="en-US" sz="1400" dirty="0"/>
              </a:p>
            </p:txBody>
          </p:sp>
        </p:grpSp>
      </p:grpSp>
      <p:grpSp>
        <p:nvGrpSpPr>
          <p:cNvPr id="80" name="Group 79">
            <a:extLst>
              <a:ext uri="{FF2B5EF4-FFF2-40B4-BE49-F238E27FC236}">
                <a16:creationId xmlns:a16="http://schemas.microsoft.com/office/drawing/2014/main" id="{C6C1E297-AA25-4F64-BBEA-3E214E3CDEF3}"/>
              </a:ext>
            </a:extLst>
          </p:cNvPr>
          <p:cNvGrpSpPr/>
          <p:nvPr/>
        </p:nvGrpSpPr>
        <p:grpSpPr>
          <a:xfrm>
            <a:off x="9147441" y="2196944"/>
            <a:ext cx="1756862" cy="1810396"/>
            <a:chOff x="615775" y="2687949"/>
            <a:chExt cx="1756862" cy="1810396"/>
          </a:xfrm>
        </p:grpSpPr>
        <p:sp>
          <p:nvSpPr>
            <p:cNvPr id="81" name="Rectangle 80">
              <a:extLst>
                <a:ext uri="{FF2B5EF4-FFF2-40B4-BE49-F238E27FC236}">
                  <a16:creationId xmlns:a16="http://schemas.microsoft.com/office/drawing/2014/main" id="{6753B1F1-5A51-4E91-87CB-72188C68E91E}"/>
                </a:ext>
              </a:extLst>
            </p:cNvPr>
            <p:cNvSpPr/>
            <p:nvPr/>
          </p:nvSpPr>
          <p:spPr>
            <a:xfrm>
              <a:off x="615776" y="3203324"/>
              <a:ext cx="1756861" cy="1295021"/>
            </a:xfrm>
            <a:prstGeom prst="rect">
              <a:avLst/>
            </a:prstGeom>
            <a:blipFill dpi="0" rotWithShape="1">
              <a:blip r:embed="rId16"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82" name="Group 81">
              <a:extLst>
                <a:ext uri="{FF2B5EF4-FFF2-40B4-BE49-F238E27FC236}">
                  <a16:creationId xmlns:a16="http://schemas.microsoft.com/office/drawing/2014/main" id="{7CA8DDF7-F643-40E3-A4A8-239889459E73}"/>
                </a:ext>
              </a:extLst>
            </p:cNvPr>
            <p:cNvGrpSpPr/>
            <p:nvPr/>
          </p:nvGrpSpPr>
          <p:grpSpPr>
            <a:xfrm>
              <a:off x="615775" y="2687949"/>
              <a:ext cx="1756862" cy="440629"/>
              <a:chOff x="1750877" y="3047590"/>
              <a:chExt cx="1756862" cy="440629"/>
            </a:xfrm>
          </p:grpSpPr>
          <p:sp>
            <p:nvSpPr>
              <p:cNvPr id="83" name="Rectangle 82">
                <a:extLst>
                  <a:ext uri="{FF2B5EF4-FFF2-40B4-BE49-F238E27FC236}">
                    <a16:creationId xmlns:a16="http://schemas.microsoft.com/office/drawing/2014/main" id="{5A49E0C0-A6AC-426B-A40A-7E60AEA72A40}"/>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4" name="TextBox 83">
                <a:extLst>
                  <a:ext uri="{FF2B5EF4-FFF2-40B4-BE49-F238E27FC236}">
                    <a16:creationId xmlns:a16="http://schemas.microsoft.com/office/drawing/2014/main" id="{D5A52403-BD35-467C-8CE7-AA12A0C17FC0}"/>
                  </a:ext>
                </a:extLst>
              </p:cNvPr>
              <p:cNvSpPr txBox="1"/>
              <p:nvPr/>
            </p:nvSpPr>
            <p:spPr>
              <a:xfrm>
                <a:off x="1846583" y="3121822"/>
                <a:ext cx="1657826" cy="307777"/>
              </a:xfrm>
              <a:prstGeom prst="rect">
                <a:avLst/>
              </a:prstGeom>
              <a:noFill/>
            </p:spPr>
            <p:txBody>
              <a:bodyPr wrap="none" rtlCol="0">
                <a:spAutoFit/>
              </a:bodyPr>
              <a:lstStyle/>
              <a:p>
                <a:pPr algn="ctr"/>
                <a:r>
                  <a:rPr lang="de-DE" sz="1400" dirty="0"/>
                  <a:t>Lamb hind shank</a:t>
                </a:r>
                <a:endParaRPr lang="en-US" sz="1400" dirty="0"/>
              </a:p>
            </p:txBody>
          </p:sp>
        </p:grpSp>
      </p:grpSp>
      <p:grpSp>
        <p:nvGrpSpPr>
          <p:cNvPr id="85" name="Group 84">
            <a:extLst>
              <a:ext uri="{FF2B5EF4-FFF2-40B4-BE49-F238E27FC236}">
                <a16:creationId xmlns:a16="http://schemas.microsoft.com/office/drawing/2014/main" id="{5547F561-3FF0-42B7-BC93-F7051BBAD7F8}"/>
              </a:ext>
            </a:extLst>
          </p:cNvPr>
          <p:cNvGrpSpPr/>
          <p:nvPr/>
        </p:nvGrpSpPr>
        <p:grpSpPr>
          <a:xfrm>
            <a:off x="1157349" y="4125212"/>
            <a:ext cx="1756862" cy="1810396"/>
            <a:chOff x="615775" y="2687949"/>
            <a:chExt cx="1756862" cy="1810396"/>
          </a:xfrm>
        </p:grpSpPr>
        <p:sp>
          <p:nvSpPr>
            <p:cNvPr id="86" name="Rectangle 85">
              <a:extLst>
                <a:ext uri="{FF2B5EF4-FFF2-40B4-BE49-F238E27FC236}">
                  <a16:creationId xmlns:a16="http://schemas.microsoft.com/office/drawing/2014/main" id="{605E2F2E-0ADA-4EF8-9572-97251198EE98}"/>
                </a:ext>
              </a:extLst>
            </p:cNvPr>
            <p:cNvSpPr/>
            <p:nvPr/>
          </p:nvSpPr>
          <p:spPr>
            <a:xfrm>
              <a:off x="615776" y="3203324"/>
              <a:ext cx="1756861" cy="1295021"/>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87" name="Group 86">
              <a:extLst>
                <a:ext uri="{FF2B5EF4-FFF2-40B4-BE49-F238E27FC236}">
                  <a16:creationId xmlns:a16="http://schemas.microsoft.com/office/drawing/2014/main" id="{2548D4BF-206E-44D7-8E0E-BEA088E13988}"/>
                </a:ext>
              </a:extLst>
            </p:cNvPr>
            <p:cNvGrpSpPr/>
            <p:nvPr/>
          </p:nvGrpSpPr>
          <p:grpSpPr>
            <a:xfrm>
              <a:off x="615775" y="2687949"/>
              <a:ext cx="1756862" cy="440629"/>
              <a:chOff x="1750877" y="3047590"/>
              <a:chExt cx="1756862" cy="440629"/>
            </a:xfrm>
          </p:grpSpPr>
          <p:sp>
            <p:nvSpPr>
              <p:cNvPr id="102" name="Rectangle 101">
                <a:extLst>
                  <a:ext uri="{FF2B5EF4-FFF2-40B4-BE49-F238E27FC236}">
                    <a16:creationId xmlns:a16="http://schemas.microsoft.com/office/drawing/2014/main" id="{0AE3C008-1A55-47F7-AD5B-71C4AAA3091D}"/>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3" name="TextBox 102">
                <a:extLst>
                  <a:ext uri="{FF2B5EF4-FFF2-40B4-BE49-F238E27FC236}">
                    <a16:creationId xmlns:a16="http://schemas.microsoft.com/office/drawing/2014/main" id="{76226FD9-5BA6-43E5-B1C2-E0C8B03206EC}"/>
                  </a:ext>
                </a:extLst>
              </p:cNvPr>
              <p:cNvSpPr txBox="1"/>
              <p:nvPr/>
            </p:nvSpPr>
            <p:spPr>
              <a:xfrm>
                <a:off x="1967909" y="3121822"/>
                <a:ext cx="1322798" cy="307777"/>
              </a:xfrm>
              <a:prstGeom prst="rect">
                <a:avLst/>
              </a:prstGeom>
              <a:noFill/>
            </p:spPr>
            <p:txBody>
              <a:bodyPr wrap="none" rtlCol="0">
                <a:spAutoFit/>
              </a:bodyPr>
              <a:lstStyle/>
              <a:p>
                <a:pPr algn="ctr"/>
                <a:r>
                  <a:rPr lang="de-DE" sz="1400" dirty="0"/>
                  <a:t>Lamb saddle</a:t>
                </a:r>
                <a:endParaRPr lang="en-US" sz="1400" dirty="0"/>
              </a:p>
            </p:txBody>
          </p:sp>
        </p:grpSp>
      </p:grpSp>
      <p:grpSp>
        <p:nvGrpSpPr>
          <p:cNvPr id="104" name="Group 103">
            <a:extLst>
              <a:ext uri="{FF2B5EF4-FFF2-40B4-BE49-F238E27FC236}">
                <a16:creationId xmlns:a16="http://schemas.microsoft.com/office/drawing/2014/main" id="{858F8D36-3D96-401D-9323-A1CEA7B2B9E3}"/>
              </a:ext>
            </a:extLst>
          </p:cNvPr>
          <p:cNvGrpSpPr/>
          <p:nvPr/>
        </p:nvGrpSpPr>
        <p:grpSpPr>
          <a:xfrm>
            <a:off x="3154872" y="4125212"/>
            <a:ext cx="1756862" cy="1810396"/>
            <a:chOff x="615775" y="2687949"/>
            <a:chExt cx="1756862" cy="1810396"/>
          </a:xfrm>
        </p:grpSpPr>
        <p:sp>
          <p:nvSpPr>
            <p:cNvPr id="105" name="Rectangle 104">
              <a:extLst>
                <a:ext uri="{FF2B5EF4-FFF2-40B4-BE49-F238E27FC236}">
                  <a16:creationId xmlns:a16="http://schemas.microsoft.com/office/drawing/2014/main" id="{DD9AE7D8-6738-47DF-97EE-580A1C916EC2}"/>
                </a:ext>
              </a:extLst>
            </p:cNvPr>
            <p:cNvSpPr/>
            <p:nvPr/>
          </p:nvSpPr>
          <p:spPr>
            <a:xfrm>
              <a:off x="615776" y="3203324"/>
              <a:ext cx="1756861" cy="1295021"/>
            </a:xfrm>
            <a:prstGeom prst="rect">
              <a:avLst/>
            </a:prstGeom>
            <a:blipFill dpi="0" rotWithShape="1">
              <a:blip r:embed="rId18"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06" name="Group 105">
              <a:extLst>
                <a:ext uri="{FF2B5EF4-FFF2-40B4-BE49-F238E27FC236}">
                  <a16:creationId xmlns:a16="http://schemas.microsoft.com/office/drawing/2014/main" id="{38473B3A-56D6-4020-8705-D3489B02BA76}"/>
                </a:ext>
              </a:extLst>
            </p:cNvPr>
            <p:cNvGrpSpPr/>
            <p:nvPr/>
          </p:nvGrpSpPr>
          <p:grpSpPr>
            <a:xfrm>
              <a:off x="615775" y="2687949"/>
              <a:ext cx="1756862" cy="440629"/>
              <a:chOff x="1750877" y="3047590"/>
              <a:chExt cx="1756862" cy="440629"/>
            </a:xfrm>
          </p:grpSpPr>
          <p:sp>
            <p:nvSpPr>
              <p:cNvPr id="107" name="Rectangle 106">
                <a:extLst>
                  <a:ext uri="{FF2B5EF4-FFF2-40B4-BE49-F238E27FC236}">
                    <a16:creationId xmlns:a16="http://schemas.microsoft.com/office/drawing/2014/main" id="{50F0EE65-CAB5-450D-8334-2159C131352F}"/>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8" name="TextBox 107">
                <a:extLst>
                  <a:ext uri="{FF2B5EF4-FFF2-40B4-BE49-F238E27FC236}">
                    <a16:creationId xmlns:a16="http://schemas.microsoft.com/office/drawing/2014/main" id="{D7D4F9C4-E6B7-4BDA-BE61-2F6E5FD1CB9E}"/>
                  </a:ext>
                </a:extLst>
              </p:cNvPr>
              <p:cNvSpPr txBox="1"/>
              <p:nvPr/>
            </p:nvSpPr>
            <p:spPr>
              <a:xfrm>
                <a:off x="1884254" y="3121822"/>
                <a:ext cx="1582484" cy="307777"/>
              </a:xfrm>
              <a:prstGeom prst="rect">
                <a:avLst/>
              </a:prstGeom>
              <a:noFill/>
            </p:spPr>
            <p:txBody>
              <a:bodyPr wrap="none" rtlCol="0">
                <a:spAutoFit/>
              </a:bodyPr>
              <a:lstStyle/>
              <a:p>
                <a:pPr algn="ctr"/>
                <a:r>
                  <a:rPr lang="de-DE" sz="1400" dirty="0"/>
                  <a:t>Lamb leg steaks</a:t>
                </a:r>
                <a:endParaRPr lang="en-US" sz="1400" dirty="0"/>
              </a:p>
            </p:txBody>
          </p:sp>
        </p:grpSp>
      </p:grpSp>
      <p:grpSp>
        <p:nvGrpSpPr>
          <p:cNvPr id="109" name="Group 108">
            <a:extLst>
              <a:ext uri="{FF2B5EF4-FFF2-40B4-BE49-F238E27FC236}">
                <a16:creationId xmlns:a16="http://schemas.microsoft.com/office/drawing/2014/main" id="{E47A49D1-DDF6-4DDA-80B5-0EF32A7E8E6D}"/>
              </a:ext>
            </a:extLst>
          </p:cNvPr>
          <p:cNvGrpSpPr/>
          <p:nvPr/>
        </p:nvGrpSpPr>
        <p:grpSpPr>
          <a:xfrm>
            <a:off x="5152395" y="4125212"/>
            <a:ext cx="1756862" cy="1810396"/>
            <a:chOff x="615775" y="2687949"/>
            <a:chExt cx="1756862" cy="1810396"/>
          </a:xfrm>
        </p:grpSpPr>
        <p:sp>
          <p:nvSpPr>
            <p:cNvPr id="110" name="Rectangle 109">
              <a:extLst>
                <a:ext uri="{FF2B5EF4-FFF2-40B4-BE49-F238E27FC236}">
                  <a16:creationId xmlns:a16="http://schemas.microsoft.com/office/drawing/2014/main" id="{59904F63-7A3A-464E-AD91-DDBCCEB1C943}"/>
                </a:ext>
              </a:extLst>
            </p:cNvPr>
            <p:cNvSpPr/>
            <p:nvPr/>
          </p:nvSpPr>
          <p:spPr>
            <a:xfrm>
              <a:off x="615776" y="3203324"/>
              <a:ext cx="1756861" cy="1295021"/>
            </a:xfrm>
            <a:prstGeom prst="rect">
              <a:avLst/>
            </a:prstGeom>
            <a:blipFill dpi="0" rotWithShape="1">
              <a:blip r:embed="rId19"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23" name="Group 122">
              <a:extLst>
                <a:ext uri="{FF2B5EF4-FFF2-40B4-BE49-F238E27FC236}">
                  <a16:creationId xmlns:a16="http://schemas.microsoft.com/office/drawing/2014/main" id="{5DE7A586-B1FA-4ED6-98CC-8B980109A3C1}"/>
                </a:ext>
              </a:extLst>
            </p:cNvPr>
            <p:cNvGrpSpPr/>
            <p:nvPr/>
          </p:nvGrpSpPr>
          <p:grpSpPr>
            <a:xfrm>
              <a:off x="615775" y="2687949"/>
              <a:ext cx="1756862" cy="440629"/>
              <a:chOff x="1750877" y="3047590"/>
              <a:chExt cx="1756862" cy="440629"/>
            </a:xfrm>
          </p:grpSpPr>
          <p:sp>
            <p:nvSpPr>
              <p:cNvPr id="124" name="Rectangle 123">
                <a:extLst>
                  <a:ext uri="{FF2B5EF4-FFF2-40B4-BE49-F238E27FC236}">
                    <a16:creationId xmlns:a16="http://schemas.microsoft.com/office/drawing/2014/main" id="{C76E2940-08EB-4660-B155-E4E07D54188F}"/>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5" name="TextBox 124">
                <a:extLst>
                  <a:ext uri="{FF2B5EF4-FFF2-40B4-BE49-F238E27FC236}">
                    <a16:creationId xmlns:a16="http://schemas.microsoft.com/office/drawing/2014/main" id="{39A5BAD5-C8EA-4E2A-9AAB-244F06C4B1A8}"/>
                  </a:ext>
                </a:extLst>
              </p:cNvPr>
              <p:cNvSpPr txBox="1"/>
              <p:nvPr/>
            </p:nvSpPr>
            <p:spPr>
              <a:xfrm>
                <a:off x="1870628" y="3121822"/>
                <a:ext cx="1609736" cy="307777"/>
              </a:xfrm>
              <a:prstGeom prst="rect">
                <a:avLst/>
              </a:prstGeom>
              <a:noFill/>
            </p:spPr>
            <p:txBody>
              <a:bodyPr wrap="none" rtlCol="0">
                <a:spAutoFit/>
              </a:bodyPr>
              <a:lstStyle/>
              <a:p>
                <a:pPr algn="ctr"/>
                <a:r>
                  <a:rPr lang="de-DE" sz="1400" dirty="0"/>
                  <a:t>Lamb tenderlion</a:t>
                </a:r>
                <a:endParaRPr lang="en-US" sz="1400" dirty="0"/>
              </a:p>
            </p:txBody>
          </p:sp>
        </p:grpSp>
      </p:grpSp>
      <p:grpSp>
        <p:nvGrpSpPr>
          <p:cNvPr id="126" name="Group 125">
            <a:extLst>
              <a:ext uri="{FF2B5EF4-FFF2-40B4-BE49-F238E27FC236}">
                <a16:creationId xmlns:a16="http://schemas.microsoft.com/office/drawing/2014/main" id="{E8FCD5E5-3901-49F8-8C03-3FC83007788F}"/>
              </a:ext>
            </a:extLst>
          </p:cNvPr>
          <p:cNvGrpSpPr/>
          <p:nvPr/>
        </p:nvGrpSpPr>
        <p:grpSpPr>
          <a:xfrm>
            <a:off x="7149918" y="4125212"/>
            <a:ext cx="1756862" cy="1810396"/>
            <a:chOff x="615775" y="2687949"/>
            <a:chExt cx="1756862" cy="1810396"/>
          </a:xfrm>
        </p:grpSpPr>
        <p:sp>
          <p:nvSpPr>
            <p:cNvPr id="127" name="Rectangle 126">
              <a:extLst>
                <a:ext uri="{FF2B5EF4-FFF2-40B4-BE49-F238E27FC236}">
                  <a16:creationId xmlns:a16="http://schemas.microsoft.com/office/drawing/2014/main" id="{5EDF1923-D1A3-42DD-9B7A-81F61621B8A0}"/>
                </a:ext>
              </a:extLst>
            </p:cNvPr>
            <p:cNvSpPr/>
            <p:nvPr/>
          </p:nvSpPr>
          <p:spPr>
            <a:xfrm>
              <a:off x="615776" y="3203324"/>
              <a:ext cx="1756861" cy="1295021"/>
            </a:xfrm>
            <a:prstGeom prst="rect">
              <a:avLst/>
            </a:prstGeom>
            <a:blipFill dpi="0" rotWithShape="1">
              <a:blip r:embed="rId20"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28" name="Group 127">
              <a:extLst>
                <a:ext uri="{FF2B5EF4-FFF2-40B4-BE49-F238E27FC236}">
                  <a16:creationId xmlns:a16="http://schemas.microsoft.com/office/drawing/2014/main" id="{DBC8F7C3-B489-4346-868D-91E0A77CA804}"/>
                </a:ext>
              </a:extLst>
            </p:cNvPr>
            <p:cNvGrpSpPr/>
            <p:nvPr/>
          </p:nvGrpSpPr>
          <p:grpSpPr>
            <a:xfrm>
              <a:off x="615775" y="2687949"/>
              <a:ext cx="1756862" cy="440629"/>
              <a:chOff x="1750877" y="3047590"/>
              <a:chExt cx="1756862" cy="440629"/>
            </a:xfrm>
          </p:grpSpPr>
          <p:sp>
            <p:nvSpPr>
              <p:cNvPr id="130" name="Rectangle 129">
                <a:extLst>
                  <a:ext uri="{FF2B5EF4-FFF2-40B4-BE49-F238E27FC236}">
                    <a16:creationId xmlns:a16="http://schemas.microsoft.com/office/drawing/2014/main" id="{362FD7C2-B914-44CD-BB3D-C51629D87A46}"/>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1" name="TextBox 130">
                <a:extLst>
                  <a:ext uri="{FF2B5EF4-FFF2-40B4-BE49-F238E27FC236}">
                    <a16:creationId xmlns:a16="http://schemas.microsoft.com/office/drawing/2014/main" id="{2577C9A9-7006-4419-B222-0CA69BB25D58}"/>
                  </a:ext>
                </a:extLst>
              </p:cNvPr>
              <p:cNvSpPr txBox="1"/>
              <p:nvPr/>
            </p:nvSpPr>
            <p:spPr>
              <a:xfrm>
                <a:off x="2141535" y="3121822"/>
                <a:ext cx="1067921" cy="307777"/>
              </a:xfrm>
              <a:prstGeom prst="rect">
                <a:avLst/>
              </a:prstGeom>
              <a:noFill/>
            </p:spPr>
            <p:txBody>
              <a:bodyPr wrap="none" rtlCol="0">
                <a:spAutoFit/>
              </a:bodyPr>
              <a:lstStyle/>
              <a:p>
                <a:pPr algn="ctr"/>
                <a:r>
                  <a:rPr lang="de-DE" sz="1400" dirty="0"/>
                  <a:t>Lamb flap</a:t>
                </a:r>
                <a:endParaRPr lang="en-US" sz="1400" dirty="0"/>
              </a:p>
            </p:txBody>
          </p:sp>
        </p:grpSp>
      </p:grpSp>
      <p:grpSp>
        <p:nvGrpSpPr>
          <p:cNvPr id="132" name="Group 131">
            <a:extLst>
              <a:ext uri="{FF2B5EF4-FFF2-40B4-BE49-F238E27FC236}">
                <a16:creationId xmlns:a16="http://schemas.microsoft.com/office/drawing/2014/main" id="{E938500C-3963-4268-B231-27847D7C5504}"/>
              </a:ext>
            </a:extLst>
          </p:cNvPr>
          <p:cNvGrpSpPr/>
          <p:nvPr/>
        </p:nvGrpSpPr>
        <p:grpSpPr>
          <a:xfrm>
            <a:off x="9147441" y="4125212"/>
            <a:ext cx="1756862" cy="1810396"/>
            <a:chOff x="615775" y="2687949"/>
            <a:chExt cx="1756862" cy="1810396"/>
          </a:xfrm>
        </p:grpSpPr>
        <p:sp>
          <p:nvSpPr>
            <p:cNvPr id="133" name="Rectangle 132">
              <a:extLst>
                <a:ext uri="{FF2B5EF4-FFF2-40B4-BE49-F238E27FC236}">
                  <a16:creationId xmlns:a16="http://schemas.microsoft.com/office/drawing/2014/main" id="{675D2147-E696-49EE-AC12-14B26AFEDA80}"/>
                </a:ext>
              </a:extLst>
            </p:cNvPr>
            <p:cNvSpPr/>
            <p:nvPr/>
          </p:nvSpPr>
          <p:spPr>
            <a:xfrm>
              <a:off x="615776" y="3203324"/>
              <a:ext cx="1756861" cy="1295021"/>
            </a:xfrm>
            <a:prstGeom prst="rect">
              <a:avLst/>
            </a:prstGeom>
            <a:blipFill dpi="0" rotWithShape="1">
              <a:blip r:embed="rId21"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4" name="Group 133">
              <a:extLst>
                <a:ext uri="{FF2B5EF4-FFF2-40B4-BE49-F238E27FC236}">
                  <a16:creationId xmlns:a16="http://schemas.microsoft.com/office/drawing/2014/main" id="{DF495C99-E3FD-4661-856D-4AE538346307}"/>
                </a:ext>
              </a:extLst>
            </p:cNvPr>
            <p:cNvGrpSpPr/>
            <p:nvPr/>
          </p:nvGrpSpPr>
          <p:grpSpPr>
            <a:xfrm>
              <a:off x="615775" y="2687949"/>
              <a:ext cx="1756862" cy="440629"/>
              <a:chOff x="1750877" y="3047590"/>
              <a:chExt cx="1756862" cy="440629"/>
            </a:xfrm>
          </p:grpSpPr>
          <p:sp>
            <p:nvSpPr>
              <p:cNvPr id="135" name="Rectangle 134">
                <a:extLst>
                  <a:ext uri="{FF2B5EF4-FFF2-40B4-BE49-F238E27FC236}">
                    <a16:creationId xmlns:a16="http://schemas.microsoft.com/office/drawing/2014/main" id="{E8B99EF7-730B-4BFD-AE8A-79BDEBF2CFE4}"/>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6" name="TextBox 135">
                <a:extLst>
                  <a:ext uri="{FF2B5EF4-FFF2-40B4-BE49-F238E27FC236}">
                    <a16:creationId xmlns:a16="http://schemas.microsoft.com/office/drawing/2014/main" id="{369B5DBE-4F29-44DA-AC56-96A68B3F5C2D}"/>
                  </a:ext>
                </a:extLst>
              </p:cNvPr>
              <p:cNvSpPr txBox="1"/>
              <p:nvPr/>
            </p:nvSpPr>
            <p:spPr>
              <a:xfrm>
                <a:off x="1900874" y="3113722"/>
                <a:ext cx="1487908" cy="307777"/>
              </a:xfrm>
              <a:prstGeom prst="rect">
                <a:avLst/>
              </a:prstGeom>
              <a:noFill/>
            </p:spPr>
            <p:txBody>
              <a:bodyPr wrap="none" rtlCol="0">
                <a:spAutoFit/>
              </a:bodyPr>
              <a:lstStyle/>
              <a:p>
                <a:pPr algn="ctr"/>
                <a:r>
                  <a:rPr lang="de-DE" sz="1400" dirty="0"/>
                  <a:t>Lamb short lion</a:t>
                </a:r>
                <a:endParaRPr lang="en-US" sz="1400" dirty="0"/>
              </a:p>
            </p:txBody>
          </p:sp>
        </p:grpSp>
      </p:grpSp>
    </p:spTree>
    <p:extLst>
      <p:ext uri="{BB962C8B-B14F-4D97-AF65-F5344CB8AC3E}">
        <p14:creationId xmlns:p14="http://schemas.microsoft.com/office/powerpoint/2010/main" val="253589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52057"/>
            <a:ext cx="5002887" cy="584775"/>
          </a:xfrm>
          <a:prstGeom prst="rect">
            <a:avLst/>
          </a:prstGeom>
          <a:noFill/>
        </p:spPr>
        <p:txBody>
          <a:bodyPr wrap="square" rtlCol="0">
            <a:spAutoFit/>
          </a:bodyPr>
          <a:lstStyle/>
          <a:p>
            <a:pPr algn="ctr"/>
            <a:r>
              <a:rPr lang="en-US" sz="3200" dirty="0"/>
              <a:t>MEAT PRODUCTS</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45-110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3AA3F3F-5F0F-4877-822D-D52D5D19728F}"/>
              </a:ext>
            </a:extLst>
          </p:cNvPr>
          <p:cNvGrpSpPr/>
          <p:nvPr/>
        </p:nvGrpSpPr>
        <p:grpSpPr>
          <a:xfrm>
            <a:off x="1061507" y="2196944"/>
            <a:ext cx="1904689" cy="1810396"/>
            <a:chOff x="519933" y="2687949"/>
            <a:chExt cx="1904689" cy="1810396"/>
          </a:xfrm>
        </p:grpSpPr>
        <p:sp>
          <p:nvSpPr>
            <p:cNvPr id="62" name="Rectangle 61">
              <a:extLst>
                <a:ext uri="{FF2B5EF4-FFF2-40B4-BE49-F238E27FC236}">
                  <a16:creationId xmlns:a16="http://schemas.microsoft.com/office/drawing/2014/main" id="{20F1AACF-1720-43CE-B90A-5791B4D08F4D}"/>
                </a:ext>
              </a:extLst>
            </p:cNvPr>
            <p:cNvSpPr/>
            <p:nvPr/>
          </p:nvSpPr>
          <p:spPr>
            <a:xfrm>
              <a:off x="615776" y="3203324"/>
              <a:ext cx="1756861" cy="129502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nvGrpSpPr>
            <p:cNvPr id="5" name="Group 4">
              <a:extLst>
                <a:ext uri="{FF2B5EF4-FFF2-40B4-BE49-F238E27FC236}">
                  <a16:creationId xmlns:a16="http://schemas.microsoft.com/office/drawing/2014/main" id="{B262CA0B-928A-4E4F-B50B-95F54C5EB16C}"/>
                </a:ext>
              </a:extLst>
            </p:cNvPr>
            <p:cNvGrpSpPr/>
            <p:nvPr/>
          </p:nvGrpSpPr>
          <p:grpSpPr>
            <a:xfrm>
              <a:off x="519933" y="2687949"/>
              <a:ext cx="1904689" cy="440629"/>
              <a:chOff x="1655035" y="3047590"/>
              <a:chExt cx="1904689" cy="440629"/>
            </a:xfrm>
          </p:grpSpPr>
          <p:sp>
            <p:nvSpPr>
              <p:cNvPr id="60" name="Rectangle 59">
                <a:extLst>
                  <a:ext uri="{FF2B5EF4-FFF2-40B4-BE49-F238E27FC236}">
                    <a16:creationId xmlns:a16="http://schemas.microsoft.com/office/drawing/2014/main" id="{A6E20693-28C3-4E58-A1EE-44286961BA7D}"/>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9" name="TextBox 98">
                <a:extLst>
                  <a:ext uri="{FF2B5EF4-FFF2-40B4-BE49-F238E27FC236}">
                    <a16:creationId xmlns:a16="http://schemas.microsoft.com/office/drawing/2014/main" id="{09B7A9F7-2EE3-4AFA-9E8C-C17568615472}"/>
                  </a:ext>
                </a:extLst>
              </p:cNvPr>
              <p:cNvSpPr txBox="1"/>
              <p:nvPr/>
            </p:nvSpPr>
            <p:spPr>
              <a:xfrm>
                <a:off x="1655035" y="3121822"/>
                <a:ext cx="1904689" cy="307777"/>
              </a:xfrm>
              <a:prstGeom prst="rect">
                <a:avLst/>
              </a:prstGeom>
              <a:noFill/>
            </p:spPr>
            <p:txBody>
              <a:bodyPr wrap="none" rtlCol="0">
                <a:spAutoFit/>
              </a:bodyPr>
              <a:lstStyle/>
              <a:p>
                <a:pPr algn="ctr"/>
                <a:r>
                  <a:rPr lang="de-DE" sz="1400" dirty="0"/>
                  <a:t>Beef trimming 90/10</a:t>
                </a:r>
                <a:endParaRPr lang="en-US" sz="1400" dirty="0"/>
              </a:p>
            </p:txBody>
          </p:sp>
        </p:gr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F929A6A4-3F3B-48F5-A3F3-68A33C69B184}"/>
              </a:ext>
            </a:extLst>
          </p:cNvPr>
          <p:cNvGrpSpPr/>
          <p:nvPr/>
        </p:nvGrpSpPr>
        <p:grpSpPr>
          <a:xfrm>
            <a:off x="3154872" y="2196944"/>
            <a:ext cx="1756862" cy="1810396"/>
            <a:chOff x="615775" y="2687949"/>
            <a:chExt cx="1756862" cy="1810396"/>
          </a:xfrm>
        </p:grpSpPr>
        <p:sp>
          <p:nvSpPr>
            <p:cNvPr id="66" name="Rectangle 65">
              <a:extLst>
                <a:ext uri="{FF2B5EF4-FFF2-40B4-BE49-F238E27FC236}">
                  <a16:creationId xmlns:a16="http://schemas.microsoft.com/office/drawing/2014/main" id="{058B6843-08F1-4266-8E8E-272208E682AA}"/>
                </a:ext>
              </a:extLst>
            </p:cNvPr>
            <p:cNvSpPr/>
            <p:nvPr/>
          </p:nvSpPr>
          <p:spPr>
            <a:xfrm>
              <a:off x="615776" y="3203324"/>
              <a:ext cx="1756861" cy="129502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67" name="Group 66">
              <a:extLst>
                <a:ext uri="{FF2B5EF4-FFF2-40B4-BE49-F238E27FC236}">
                  <a16:creationId xmlns:a16="http://schemas.microsoft.com/office/drawing/2014/main" id="{0B11F1EC-7D12-457D-A8A8-EFE176A438A1}"/>
                </a:ext>
              </a:extLst>
            </p:cNvPr>
            <p:cNvGrpSpPr/>
            <p:nvPr/>
          </p:nvGrpSpPr>
          <p:grpSpPr>
            <a:xfrm>
              <a:off x="615775" y="2687949"/>
              <a:ext cx="1756862" cy="440629"/>
              <a:chOff x="1750877" y="3047590"/>
              <a:chExt cx="1756862" cy="440629"/>
            </a:xfrm>
          </p:grpSpPr>
          <p:sp>
            <p:nvSpPr>
              <p:cNvPr id="68" name="Rectangle 67">
                <a:extLst>
                  <a:ext uri="{FF2B5EF4-FFF2-40B4-BE49-F238E27FC236}">
                    <a16:creationId xmlns:a16="http://schemas.microsoft.com/office/drawing/2014/main" id="{FC75E0A9-AF2A-4D3D-A989-7F40ED894AB0}"/>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9" name="TextBox 68">
                <a:extLst>
                  <a:ext uri="{FF2B5EF4-FFF2-40B4-BE49-F238E27FC236}">
                    <a16:creationId xmlns:a16="http://schemas.microsoft.com/office/drawing/2014/main" id="{C827BB63-98A0-4EB3-AE3F-46E4455BCA8D}"/>
                  </a:ext>
                </a:extLst>
              </p:cNvPr>
              <p:cNvSpPr txBox="1"/>
              <p:nvPr/>
            </p:nvSpPr>
            <p:spPr>
              <a:xfrm>
                <a:off x="1973220" y="3121822"/>
                <a:ext cx="1404552" cy="307777"/>
              </a:xfrm>
              <a:prstGeom prst="rect">
                <a:avLst/>
              </a:prstGeom>
              <a:noFill/>
            </p:spPr>
            <p:txBody>
              <a:bodyPr wrap="none" rtlCol="0">
                <a:spAutoFit/>
              </a:bodyPr>
              <a:lstStyle/>
              <a:p>
                <a:pPr algn="ctr"/>
                <a:r>
                  <a:rPr lang="de-DE" sz="1400" dirty="0"/>
                  <a:t> Lamb chump</a:t>
                </a:r>
                <a:endParaRPr lang="en-US" sz="1400" dirty="0"/>
              </a:p>
            </p:txBody>
          </p:sp>
        </p:grpSp>
      </p:grpSp>
      <p:grpSp>
        <p:nvGrpSpPr>
          <p:cNvPr id="70" name="Group 69">
            <a:extLst>
              <a:ext uri="{FF2B5EF4-FFF2-40B4-BE49-F238E27FC236}">
                <a16:creationId xmlns:a16="http://schemas.microsoft.com/office/drawing/2014/main" id="{8E55AAA3-A791-451F-A74D-82F92AFD036D}"/>
              </a:ext>
            </a:extLst>
          </p:cNvPr>
          <p:cNvGrpSpPr/>
          <p:nvPr/>
        </p:nvGrpSpPr>
        <p:grpSpPr>
          <a:xfrm>
            <a:off x="5152395" y="2196944"/>
            <a:ext cx="1756862" cy="1810396"/>
            <a:chOff x="615775" y="2687949"/>
            <a:chExt cx="1756862" cy="1810396"/>
          </a:xfrm>
        </p:grpSpPr>
        <p:sp>
          <p:nvSpPr>
            <p:cNvPr id="71" name="Rectangle 70">
              <a:extLst>
                <a:ext uri="{FF2B5EF4-FFF2-40B4-BE49-F238E27FC236}">
                  <a16:creationId xmlns:a16="http://schemas.microsoft.com/office/drawing/2014/main" id="{20866893-B48D-41D5-9FBE-C5EB2E7F3C61}"/>
                </a:ext>
              </a:extLst>
            </p:cNvPr>
            <p:cNvSpPr/>
            <p:nvPr/>
          </p:nvSpPr>
          <p:spPr>
            <a:xfrm>
              <a:off x="615776" y="3203324"/>
              <a:ext cx="1756861" cy="1295021"/>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72" name="Group 71">
              <a:extLst>
                <a:ext uri="{FF2B5EF4-FFF2-40B4-BE49-F238E27FC236}">
                  <a16:creationId xmlns:a16="http://schemas.microsoft.com/office/drawing/2014/main" id="{5409EFB1-FAE5-4958-8C2C-7F6A37D5EFD3}"/>
                </a:ext>
              </a:extLst>
            </p:cNvPr>
            <p:cNvGrpSpPr/>
            <p:nvPr/>
          </p:nvGrpSpPr>
          <p:grpSpPr>
            <a:xfrm>
              <a:off x="615775" y="2687949"/>
              <a:ext cx="1756862" cy="440629"/>
              <a:chOff x="1750877" y="3047590"/>
              <a:chExt cx="1756862" cy="440629"/>
            </a:xfrm>
          </p:grpSpPr>
          <p:sp>
            <p:nvSpPr>
              <p:cNvPr id="73" name="Rectangle 72">
                <a:extLst>
                  <a:ext uri="{FF2B5EF4-FFF2-40B4-BE49-F238E27FC236}">
                    <a16:creationId xmlns:a16="http://schemas.microsoft.com/office/drawing/2014/main" id="{ED358EA5-7F5A-4934-86FF-65CF92A91F56}"/>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4" name="TextBox 73">
                <a:extLst>
                  <a:ext uri="{FF2B5EF4-FFF2-40B4-BE49-F238E27FC236}">
                    <a16:creationId xmlns:a16="http://schemas.microsoft.com/office/drawing/2014/main" id="{F8FCDC2C-0636-4138-80C5-4F364A347296}"/>
                  </a:ext>
                </a:extLst>
              </p:cNvPr>
              <p:cNvSpPr txBox="1"/>
              <p:nvPr/>
            </p:nvSpPr>
            <p:spPr>
              <a:xfrm>
                <a:off x="2036538" y="3121822"/>
                <a:ext cx="1277914" cy="307777"/>
              </a:xfrm>
              <a:prstGeom prst="rect">
                <a:avLst/>
              </a:prstGeom>
              <a:noFill/>
            </p:spPr>
            <p:txBody>
              <a:bodyPr wrap="none" rtlCol="0">
                <a:spAutoFit/>
              </a:bodyPr>
              <a:lstStyle/>
              <a:p>
                <a:pPr algn="ctr"/>
                <a:r>
                  <a:rPr lang="de-DE" sz="1400" dirty="0"/>
                  <a:t>Lamb breast</a:t>
                </a:r>
                <a:endParaRPr lang="en-US" sz="1400" dirty="0"/>
              </a:p>
            </p:txBody>
          </p:sp>
        </p:grpSp>
      </p:grpSp>
      <p:grpSp>
        <p:nvGrpSpPr>
          <p:cNvPr id="75" name="Group 74">
            <a:extLst>
              <a:ext uri="{FF2B5EF4-FFF2-40B4-BE49-F238E27FC236}">
                <a16:creationId xmlns:a16="http://schemas.microsoft.com/office/drawing/2014/main" id="{70C78306-6CAE-4822-A393-AB09229DADE1}"/>
              </a:ext>
            </a:extLst>
          </p:cNvPr>
          <p:cNvGrpSpPr/>
          <p:nvPr/>
        </p:nvGrpSpPr>
        <p:grpSpPr>
          <a:xfrm>
            <a:off x="7146298" y="2163454"/>
            <a:ext cx="1766830" cy="1843886"/>
            <a:chOff x="612155" y="2654459"/>
            <a:chExt cx="1766830" cy="1843886"/>
          </a:xfrm>
        </p:grpSpPr>
        <p:sp>
          <p:nvSpPr>
            <p:cNvPr id="76" name="Rectangle 75">
              <a:extLst>
                <a:ext uri="{FF2B5EF4-FFF2-40B4-BE49-F238E27FC236}">
                  <a16:creationId xmlns:a16="http://schemas.microsoft.com/office/drawing/2014/main" id="{EB980814-AC27-4E6E-A132-88D767A1AA94}"/>
                </a:ext>
              </a:extLst>
            </p:cNvPr>
            <p:cNvSpPr/>
            <p:nvPr/>
          </p:nvSpPr>
          <p:spPr>
            <a:xfrm>
              <a:off x="615776" y="3203324"/>
              <a:ext cx="1756861" cy="129502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77" name="Group 76">
              <a:extLst>
                <a:ext uri="{FF2B5EF4-FFF2-40B4-BE49-F238E27FC236}">
                  <a16:creationId xmlns:a16="http://schemas.microsoft.com/office/drawing/2014/main" id="{257D632B-E263-44CA-A8EB-0A8799358B06}"/>
                </a:ext>
              </a:extLst>
            </p:cNvPr>
            <p:cNvGrpSpPr/>
            <p:nvPr/>
          </p:nvGrpSpPr>
          <p:grpSpPr>
            <a:xfrm>
              <a:off x="612155" y="2654459"/>
              <a:ext cx="1766830" cy="523220"/>
              <a:chOff x="1747257" y="3014100"/>
              <a:chExt cx="1766830" cy="523220"/>
            </a:xfrm>
          </p:grpSpPr>
          <p:sp>
            <p:nvSpPr>
              <p:cNvPr id="78" name="Rectangle 77">
                <a:extLst>
                  <a:ext uri="{FF2B5EF4-FFF2-40B4-BE49-F238E27FC236}">
                    <a16:creationId xmlns:a16="http://schemas.microsoft.com/office/drawing/2014/main" id="{5FCDBCEF-023E-4C07-826A-DB569615B027}"/>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9" name="TextBox 78">
                <a:extLst>
                  <a:ext uri="{FF2B5EF4-FFF2-40B4-BE49-F238E27FC236}">
                    <a16:creationId xmlns:a16="http://schemas.microsoft.com/office/drawing/2014/main" id="{AB2D4385-B49A-4003-8419-CFEE2208CA57}"/>
                  </a:ext>
                </a:extLst>
              </p:cNvPr>
              <p:cNvSpPr txBox="1"/>
              <p:nvPr/>
            </p:nvSpPr>
            <p:spPr>
              <a:xfrm>
                <a:off x="1747257" y="3014100"/>
                <a:ext cx="1766830" cy="523220"/>
              </a:xfrm>
              <a:prstGeom prst="rect">
                <a:avLst/>
              </a:prstGeom>
              <a:noFill/>
            </p:spPr>
            <p:txBody>
              <a:bodyPr wrap="none" rtlCol="0">
                <a:spAutoFit/>
              </a:bodyPr>
              <a:lstStyle/>
              <a:p>
                <a:pPr algn="ctr"/>
                <a:r>
                  <a:rPr lang="de-DE" sz="1400" dirty="0"/>
                  <a:t>Lamb forequarter </a:t>
                </a:r>
              </a:p>
              <a:p>
                <a:pPr algn="ctr"/>
                <a:r>
                  <a:rPr lang="de-DE" sz="1400" dirty="0"/>
                  <a:t>boneless</a:t>
                </a:r>
                <a:endParaRPr lang="en-US" sz="1400" dirty="0"/>
              </a:p>
            </p:txBody>
          </p:sp>
        </p:grpSp>
      </p:grpSp>
      <p:grpSp>
        <p:nvGrpSpPr>
          <p:cNvPr id="80" name="Group 79">
            <a:extLst>
              <a:ext uri="{FF2B5EF4-FFF2-40B4-BE49-F238E27FC236}">
                <a16:creationId xmlns:a16="http://schemas.microsoft.com/office/drawing/2014/main" id="{C6C1E297-AA25-4F64-BBEA-3E214E3CDEF3}"/>
              </a:ext>
            </a:extLst>
          </p:cNvPr>
          <p:cNvGrpSpPr/>
          <p:nvPr/>
        </p:nvGrpSpPr>
        <p:grpSpPr>
          <a:xfrm>
            <a:off x="9147441" y="2196944"/>
            <a:ext cx="1756862" cy="1810396"/>
            <a:chOff x="615775" y="2687949"/>
            <a:chExt cx="1756862" cy="1810396"/>
          </a:xfrm>
        </p:grpSpPr>
        <p:sp>
          <p:nvSpPr>
            <p:cNvPr id="81" name="Rectangle 80">
              <a:extLst>
                <a:ext uri="{FF2B5EF4-FFF2-40B4-BE49-F238E27FC236}">
                  <a16:creationId xmlns:a16="http://schemas.microsoft.com/office/drawing/2014/main" id="{6753B1F1-5A51-4E91-87CB-72188C68E91E}"/>
                </a:ext>
              </a:extLst>
            </p:cNvPr>
            <p:cNvSpPr/>
            <p:nvPr/>
          </p:nvSpPr>
          <p:spPr>
            <a:xfrm>
              <a:off x="615776" y="3203324"/>
              <a:ext cx="1756861" cy="1295021"/>
            </a:xfrm>
            <a:prstGeom prst="rect">
              <a:avLst/>
            </a:prstGeom>
            <a:blipFill dpi="0" rotWithShape="1">
              <a:blip r:embed="rId16"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82" name="Group 81">
              <a:extLst>
                <a:ext uri="{FF2B5EF4-FFF2-40B4-BE49-F238E27FC236}">
                  <a16:creationId xmlns:a16="http://schemas.microsoft.com/office/drawing/2014/main" id="{7CA8DDF7-F643-40E3-A4A8-239889459E73}"/>
                </a:ext>
              </a:extLst>
            </p:cNvPr>
            <p:cNvGrpSpPr/>
            <p:nvPr/>
          </p:nvGrpSpPr>
          <p:grpSpPr>
            <a:xfrm>
              <a:off x="615775" y="2687949"/>
              <a:ext cx="1756862" cy="440629"/>
              <a:chOff x="1750877" y="3047590"/>
              <a:chExt cx="1756862" cy="440629"/>
            </a:xfrm>
          </p:grpSpPr>
          <p:sp>
            <p:nvSpPr>
              <p:cNvPr id="83" name="Rectangle 82">
                <a:extLst>
                  <a:ext uri="{FF2B5EF4-FFF2-40B4-BE49-F238E27FC236}">
                    <a16:creationId xmlns:a16="http://schemas.microsoft.com/office/drawing/2014/main" id="{5A49E0C0-A6AC-426B-A40A-7E60AEA72A40}"/>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4" name="TextBox 83">
                <a:extLst>
                  <a:ext uri="{FF2B5EF4-FFF2-40B4-BE49-F238E27FC236}">
                    <a16:creationId xmlns:a16="http://schemas.microsoft.com/office/drawing/2014/main" id="{D5A52403-BD35-467C-8CE7-AA12A0C17FC0}"/>
                  </a:ext>
                </a:extLst>
              </p:cNvPr>
              <p:cNvSpPr txBox="1"/>
              <p:nvPr/>
            </p:nvSpPr>
            <p:spPr>
              <a:xfrm>
                <a:off x="1859196" y="3121822"/>
                <a:ext cx="1571264" cy="307777"/>
              </a:xfrm>
              <a:prstGeom prst="rect">
                <a:avLst/>
              </a:prstGeom>
              <a:noFill/>
            </p:spPr>
            <p:txBody>
              <a:bodyPr wrap="none" rtlCol="0">
                <a:spAutoFit/>
              </a:bodyPr>
              <a:lstStyle/>
              <a:p>
                <a:pPr algn="ctr"/>
                <a:r>
                  <a:rPr lang="de-DE" sz="1400" dirty="0"/>
                  <a:t>Lamb nick slices</a:t>
                </a:r>
                <a:endParaRPr lang="en-US" sz="1400" dirty="0"/>
              </a:p>
            </p:txBody>
          </p:sp>
        </p:grpSp>
      </p:grpSp>
      <p:grpSp>
        <p:nvGrpSpPr>
          <p:cNvPr id="85" name="Group 84">
            <a:extLst>
              <a:ext uri="{FF2B5EF4-FFF2-40B4-BE49-F238E27FC236}">
                <a16:creationId xmlns:a16="http://schemas.microsoft.com/office/drawing/2014/main" id="{5547F561-3FF0-42B7-BC93-F7051BBAD7F8}"/>
              </a:ext>
            </a:extLst>
          </p:cNvPr>
          <p:cNvGrpSpPr/>
          <p:nvPr/>
        </p:nvGrpSpPr>
        <p:grpSpPr>
          <a:xfrm>
            <a:off x="1102672" y="4125212"/>
            <a:ext cx="1866217" cy="1810396"/>
            <a:chOff x="561098" y="2687949"/>
            <a:chExt cx="1866217" cy="1810396"/>
          </a:xfrm>
        </p:grpSpPr>
        <p:sp>
          <p:nvSpPr>
            <p:cNvPr id="86" name="Rectangle 85">
              <a:extLst>
                <a:ext uri="{FF2B5EF4-FFF2-40B4-BE49-F238E27FC236}">
                  <a16:creationId xmlns:a16="http://schemas.microsoft.com/office/drawing/2014/main" id="{605E2F2E-0ADA-4EF8-9572-97251198EE98}"/>
                </a:ext>
              </a:extLst>
            </p:cNvPr>
            <p:cNvSpPr/>
            <p:nvPr/>
          </p:nvSpPr>
          <p:spPr>
            <a:xfrm>
              <a:off x="615776" y="3203324"/>
              <a:ext cx="1756861" cy="1295021"/>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87" name="Group 86">
              <a:extLst>
                <a:ext uri="{FF2B5EF4-FFF2-40B4-BE49-F238E27FC236}">
                  <a16:creationId xmlns:a16="http://schemas.microsoft.com/office/drawing/2014/main" id="{2548D4BF-206E-44D7-8E0E-BEA088E13988}"/>
                </a:ext>
              </a:extLst>
            </p:cNvPr>
            <p:cNvGrpSpPr/>
            <p:nvPr/>
          </p:nvGrpSpPr>
          <p:grpSpPr>
            <a:xfrm>
              <a:off x="561098" y="2687949"/>
              <a:ext cx="1866217" cy="440629"/>
              <a:chOff x="1696200" y="3047590"/>
              <a:chExt cx="1866217" cy="440629"/>
            </a:xfrm>
          </p:grpSpPr>
          <p:sp>
            <p:nvSpPr>
              <p:cNvPr id="102" name="Rectangle 101">
                <a:extLst>
                  <a:ext uri="{FF2B5EF4-FFF2-40B4-BE49-F238E27FC236}">
                    <a16:creationId xmlns:a16="http://schemas.microsoft.com/office/drawing/2014/main" id="{0AE3C008-1A55-47F7-AD5B-71C4AAA3091D}"/>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3" name="TextBox 102">
                <a:extLst>
                  <a:ext uri="{FF2B5EF4-FFF2-40B4-BE49-F238E27FC236}">
                    <a16:creationId xmlns:a16="http://schemas.microsoft.com/office/drawing/2014/main" id="{76226FD9-5BA6-43E5-B1C2-E0C8B03206EC}"/>
                  </a:ext>
                </a:extLst>
              </p:cNvPr>
              <p:cNvSpPr txBox="1"/>
              <p:nvPr/>
            </p:nvSpPr>
            <p:spPr>
              <a:xfrm>
                <a:off x="1696200" y="3121822"/>
                <a:ext cx="1866217" cy="307777"/>
              </a:xfrm>
              <a:prstGeom prst="rect">
                <a:avLst/>
              </a:prstGeom>
              <a:noFill/>
            </p:spPr>
            <p:txBody>
              <a:bodyPr wrap="none" rtlCol="0">
                <a:spAutoFit/>
              </a:bodyPr>
              <a:lstStyle/>
              <a:p>
                <a:pPr algn="ctr"/>
                <a:r>
                  <a:rPr lang="de-DE" sz="1400" dirty="0"/>
                  <a:t>Beef trimming 100%</a:t>
                </a:r>
                <a:endParaRPr lang="en-US" sz="1400" dirty="0"/>
              </a:p>
            </p:txBody>
          </p:sp>
        </p:grpSp>
      </p:grpSp>
      <p:grpSp>
        <p:nvGrpSpPr>
          <p:cNvPr id="104" name="Group 103">
            <a:extLst>
              <a:ext uri="{FF2B5EF4-FFF2-40B4-BE49-F238E27FC236}">
                <a16:creationId xmlns:a16="http://schemas.microsoft.com/office/drawing/2014/main" id="{858F8D36-3D96-401D-9323-A1CEA7B2B9E3}"/>
              </a:ext>
            </a:extLst>
          </p:cNvPr>
          <p:cNvGrpSpPr/>
          <p:nvPr/>
        </p:nvGrpSpPr>
        <p:grpSpPr>
          <a:xfrm>
            <a:off x="3154872" y="4125212"/>
            <a:ext cx="1756862" cy="1810396"/>
            <a:chOff x="615775" y="2687949"/>
            <a:chExt cx="1756862" cy="1810396"/>
          </a:xfrm>
        </p:grpSpPr>
        <p:sp>
          <p:nvSpPr>
            <p:cNvPr id="105" name="Rectangle 104">
              <a:extLst>
                <a:ext uri="{FF2B5EF4-FFF2-40B4-BE49-F238E27FC236}">
                  <a16:creationId xmlns:a16="http://schemas.microsoft.com/office/drawing/2014/main" id="{DD9AE7D8-6738-47DF-97EE-580A1C916EC2}"/>
                </a:ext>
              </a:extLst>
            </p:cNvPr>
            <p:cNvSpPr/>
            <p:nvPr/>
          </p:nvSpPr>
          <p:spPr>
            <a:xfrm>
              <a:off x="615776" y="3203324"/>
              <a:ext cx="1756861" cy="1295021"/>
            </a:xfrm>
            <a:prstGeom prst="rect">
              <a:avLst/>
            </a:prstGeom>
            <a:blipFill dpi="0" rotWithShape="1">
              <a:blip r:embed="rId18"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06" name="Group 105">
              <a:extLst>
                <a:ext uri="{FF2B5EF4-FFF2-40B4-BE49-F238E27FC236}">
                  <a16:creationId xmlns:a16="http://schemas.microsoft.com/office/drawing/2014/main" id="{38473B3A-56D6-4020-8705-D3489B02BA76}"/>
                </a:ext>
              </a:extLst>
            </p:cNvPr>
            <p:cNvGrpSpPr/>
            <p:nvPr/>
          </p:nvGrpSpPr>
          <p:grpSpPr>
            <a:xfrm>
              <a:off x="615775" y="2687949"/>
              <a:ext cx="1756862" cy="440629"/>
              <a:chOff x="1750877" y="3047590"/>
              <a:chExt cx="1756862" cy="440629"/>
            </a:xfrm>
          </p:grpSpPr>
          <p:sp>
            <p:nvSpPr>
              <p:cNvPr id="107" name="Rectangle 106">
                <a:extLst>
                  <a:ext uri="{FF2B5EF4-FFF2-40B4-BE49-F238E27FC236}">
                    <a16:creationId xmlns:a16="http://schemas.microsoft.com/office/drawing/2014/main" id="{50F0EE65-CAB5-450D-8334-2159C131352F}"/>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8" name="TextBox 107">
                <a:extLst>
                  <a:ext uri="{FF2B5EF4-FFF2-40B4-BE49-F238E27FC236}">
                    <a16:creationId xmlns:a16="http://schemas.microsoft.com/office/drawing/2014/main" id="{D7D4F9C4-E6B7-4BDA-BE61-2F6E5FD1CB9E}"/>
                  </a:ext>
                </a:extLst>
              </p:cNvPr>
              <p:cNvSpPr txBox="1"/>
              <p:nvPr/>
            </p:nvSpPr>
            <p:spPr>
              <a:xfrm>
                <a:off x="2034936" y="3121822"/>
                <a:ext cx="1281120" cy="307777"/>
              </a:xfrm>
              <a:prstGeom prst="rect">
                <a:avLst/>
              </a:prstGeom>
              <a:noFill/>
            </p:spPr>
            <p:txBody>
              <a:bodyPr wrap="none" rtlCol="0">
                <a:spAutoFit/>
              </a:bodyPr>
              <a:lstStyle/>
              <a:p>
                <a:pPr algn="ctr"/>
                <a:r>
                  <a:rPr lang="de-DE" sz="1400" dirty="0"/>
                  <a:t> Lamb shank</a:t>
                </a:r>
                <a:endParaRPr lang="en-US" sz="1400" dirty="0"/>
              </a:p>
            </p:txBody>
          </p:sp>
        </p:grpSp>
      </p:grpSp>
      <p:grpSp>
        <p:nvGrpSpPr>
          <p:cNvPr id="109" name="Group 108">
            <a:extLst>
              <a:ext uri="{FF2B5EF4-FFF2-40B4-BE49-F238E27FC236}">
                <a16:creationId xmlns:a16="http://schemas.microsoft.com/office/drawing/2014/main" id="{E47A49D1-DDF6-4DDA-80B5-0EF32A7E8E6D}"/>
              </a:ext>
            </a:extLst>
          </p:cNvPr>
          <p:cNvGrpSpPr/>
          <p:nvPr/>
        </p:nvGrpSpPr>
        <p:grpSpPr>
          <a:xfrm>
            <a:off x="5152395" y="4125212"/>
            <a:ext cx="1756862" cy="1810396"/>
            <a:chOff x="615775" y="2687949"/>
            <a:chExt cx="1756862" cy="1810396"/>
          </a:xfrm>
        </p:grpSpPr>
        <p:sp>
          <p:nvSpPr>
            <p:cNvPr id="110" name="Rectangle 109">
              <a:extLst>
                <a:ext uri="{FF2B5EF4-FFF2-40B4-BE49-F238E27FC236}">
                  <a16:creationId xmlns:a16="http://schemas.microsoft.com/office/drawing/2014/main" id="{59904F63-7A3A-464E-AD91-DDBCCEB1C943}"/>
                </a:ext>
              </a:extLst>
            </p:cNvPr>
            <p:cNvSpPr/>
            <p:nvPr/>
          </p:nvSpPr>
          <p:spPr>
            <a:xfrm>
              <a:off x="615776" y="3203324"/>
              <a:ext cx="1756861" cy="1295021"/>
            </a:xfrm>
            <a:prstGeom prst="rect">
              <a:avLst/>
            </a:prstGeom>
            <a:blipFill dpi="0" rotWithShape="1">
              <a:blip r:embed="rId19"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23" name="Group 122">
              <a:extLst>
                <a:ext uri="{FF2B5EF4-FFF2-40B4-BE49-F238E27FC236}">
                  <a16:creationId xmlns:a16="http://schemas.microsoft.com/office/drawing/2014/main" id="{5DE7A586-B1FA-4ED6-98CC-8B980109A3C1}"/>
                </a:ext>
              </a:extLst>
            </p:cNvPr>
            <p:cNvGrpSpPr/>
            <p:nvPr/>
          </p:nvGrpSpPr>
          <p:grpSpPr>
            <a:xfrm>
              <a:off x="615775" y="2687949"/>
              <a:ext cx="1756862" cy="440629"/>
              <a:chOff x="1750877" y="3047590"/>
              <a:chExt cx="1756862" cy="440629"/>
            </a:xfrm>
          </p:grpSpPr>
          <p:sp>
            <p:nvSpPr>
              <p:cNvPr id="124" name="Rectangle 123">
                <a:extLst>
                  <a:ext uri="{FF2B5EF4-FFF2-40B4-BE49-F238E27FC236}">
                    <a16:creationId xmlns:a16="http://schemas.microsoft.com/office/drawing/2014/main" id="{C76E2940-08EB-4660-B155-E4E07D54188F}"/>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5" name="TextBox 124">
                <a:extLst>
                  <a:ext uri="{FF2B5EF4-FFF2-40B4-BE49-F238E27FC236}">
                    <a16:creationId xmlns:a16="http://schemas.microsoft.com/office/drawing/2014/main" id="{39A5BAD5-C8EA-4E2A-9AAB-244F06C4B1A8}"/>
                  </a:ext>
                </a:extLst>
              </p:cNvPr>
              <p:cNvSpPr txBox="1"/>
              <p:nvPr/>
            </p:nvSpPr>
            <p:spPr>
              <a:xfrm>
                <a:off x="1942763" y="3121822"/>
                <a:ext cx="1465465" cy="307777"/>
              </a:xfrm>
              <a:prstGeom prst="rect">
                <a:avLst/>
              </a:prstGeom>
              <a:noFill/>
            </p:spPr>
            <p:txBody>
              <a:bodyPr wrap="none" rtlCol="0">
                <a:spAutoFit/>
              </a:bodyPr>
              <a:lstStyle/>
              <a:p>
                <a:pPr algn="ctr"/>
                <a:r>
                  <a:rPr lang="de-DE" sz="1400" dirty="0"/>
                  <a:t>Lamb shoulder</a:t>
                </a:r>
                <a:endParaRPr lang="en-US" sz="1400" dirty="0"/>
              </a:p>
            </p:txBody>
          </p:sp>
        </p:grpSp>
      </p:grpSp>
      <p:grpSp>
        <p:nvGrpSpPr>
          <p:cNvPr id="126" name="Group 125">
            <a:extLst>
              <a:ext uri="{FF2B5EF4-FFF2-40B4-BE49-F238E27FC236}">
                <a16:creationId xmlns:a16="http://schemas.microsoft.com/office/drawing/2014/main" id="{E8FCD5E5-3901-49F8-8C03-3FC83007788F}"/>
              </a:ext>
            </a:extLst>
          </p:cNvPr>
          <p:cNvGrpSpPr/>
          <p:nvPr/>
        </p:nvGrpSpPr>
        <p:grpSpPr>
          <a:xfrm>
            <a:off x="7074099" y="4125212"/>
            <a:ext cx="1904689" cy="1810396"/>
            <a:chOff x="539956" y="2687949"/>
            <a:chExt cx="1904689" cy="1810396"/>
          </a:xfrm>
        </p:grpSpPr>
        <p:sp>
          <p:nvSpPr>
            <p:cNvPr id="127" name="Rectangle 126">
              <a:extLst>
                <a:ext uri="{FF2B5EF4-FFF2-40B4-BE49-F238E27FC236}">
                  <a16:creationId xmlns:a16="http://schemas.microsoft.com/office/drawing/2014/main" id="{5EDF1923-D1A3-42DD-9B7A-81F61621B8A0}"/>
                </a:ext>
              </a:extLst>
            </p:cNvPr>
            <p:cNvSpPr/>
            <p:nvPr/>
          </p:nvSpPr>
          <p:spPr>
            <a:xfrm>
              <a:off x="615776" y="3203324"/>
              <a:ext cx="1756861" cy="1295021"/>
            </a:xfrm>
            <a:prstGeom prst="rect">
              <a:avLst/>
            </a:prstGeom>
            <a:blipFill dpi="0" rotWithShape="1">
              <a:blip r:embed="rId20" cstate="print">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28" name="Group 127">
              <a:extLst>
                <a:ext uri="{FF2B5EF4-FFF2-40B4-BE49-F238E27FC236}">
                  <a16:creationId xmlns:a16="http://schemas.microsoft.com/office/drawing/2014/main" id="{DBC8F7C3-B489-4346-868D-91E0A77CA804}"/>
                </a:ext>
              </a:extLst>
            </p:cNvPr>
            <p:cNvGrpSpPr/>
            <p:nvPr/>
          </p:nvGrpSpPr>
          <p:grpSpPr>
            <a:xfrm>
              <a:off x="539956" y="2687949"/>
              <a:ext cx="1904689" cy="440629"/>
              <a:chOff x="1675058" y="3047590"/>
              <a:chExt cx="1904689" cy="440629"/>
            </a:xfrm>
          </p:grpSpPr>
          <p:sp>
            <p:nvSpPr>
              <p:cNvPr id="130" name="Rectangle 129">
                <a:extLst>
                  <a:ext uri="{FF2B5EF4-FFF2-40B4-BE49-F238E27FC236}">
                    <a16:creationId xmlns:a16="http://schemas.microsoft.com/office/drawing/2014/main" id="{362FD7C2-B914-44CD-BB3D-C51629D87A46}"/>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1" name="TextBox 130">
                <a:extLst>
                  <a:ext uri="{FF2B5EF4-FFF2-40B4-BE49-F238E27FC236}">
                    <a16:creationId xmlns:a16="http://schemas.microsoft.com/office/drawing/2014/main" id="{2577C9A9-7006-4419-B222-0CA69BB25D58}"/>
                  </a:ext>
                </a:extLst>
              </p:cNvPr>
              <p:cNvSpPr txBox="1"/>
              <p:nvPr/>
            </p:nvSpPr>
            <p:spPr>
              <a:xfrm>
                <a:off x="1675058" y="3121822"/>
                <a:ext cx="1904689" cy="307777"/>
              </a:xfrm>
              <a:prstGeom prst="rect">
                <a:avLst/>
              </a:prstGeom>
              <a:noFill/>
            </p:spPr>
            <p:txBody>
              <a:bodyPr wrap="none" rtlCol="0">
                <a:spAutoFit/>
              </a:bodyPr>
              <a:lstStyle/>
              <a:p>
                <a:pPr algn="ctr"/>
                <a:r>
                  <a:rPr lang="de-DE" sz="1400" dirty="0"/>
                  <a:t>Beef trimming 80/20</a:t>
                </a:r>
                <a:endParaRPr lang="en-US" sz="1400" dirty="0"/>
              </a:p>
            </p:txBody>
          </p:sp>
        </p:grpSp>
      </p:grpSp>
      <p:grpSp>
        <p:nvGrpSpPr>
          <p:cNvPr id="132" name="Group 131">
            <a:extLst>
              <a:ext uri="{FF2B5EF4-FFF2-40B4-BE49-F238E27FC236}">
                <a16:creationId xmlns:a16="http://schemas.microsoft.com/office/drawing/2014/main" id="{E938500C-3963-4268-B231-27847D7C5504}"/>
              </a:ext>
            </a:extLst>
          </p:cNvPr>
          <p:cNvGrpSpPr/>
          <p:nvPr/>
        </p:nvGrpSpPr>
        <p:grpSpPr>
          <a:xfrm>
            <a:off x="9012318" y="4125212"/>
            <a:ext cx="1954382" cy="1810396"/>
            <a:chOff x="480652" y="2687949"/>
            <a:chExt cx="1954382" cy="1810396"/>
          </a:xfrm>
        </p:grpSpPr>
        <p:sp>
          <p:nvSpPr>
            <p:cNvPr id="133" name="Rectangle 132">
              <a:extLst>
                <a:ext uri="{FF2B5EF4-FFF2-40B4-BE49-F238E27FC236}">
                  <a16:creationId xmlns:a16="http://schemas.microsoft.com/office/drawing/2014/main" id="{675D2147-E696-49EE-AC12-14B26AFEDA80}"/>
                </a:ext>
              </a:extLst>
            </p:cNvPr>
            <p:cNvSpPr/>
            <p:nvPr/>
          </p:nvSpPr>
          <p:spPr>
            <a:xfrm>
              <a:off x="615776" y="3203324"/>
              <a:ext cx="1756861" cy="1295021"/>
            </a:xfrm>
            <a:prstGeom prst="rect">
              <a:avLst/>
            </a:prstGeom>
            <a:blipFill dpi="0" rotWithShape="1">
              <a:blip r:embed="rId21">
                <a:extLst>
                  <a:ext uri="{28A0092B-C50C-407E-A947-70E740481C1C}">
                    <a14:useLocalDpi xmlns:a14="http://schemas.microsoft.com/office/drawing/2010/main" val="0"/>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34" name="Group 133">
              <a:extLst>
                <a:ext uri="{FF2B5EF4-FFF2-40B4-BE49-F238E27FC236}">
                  <a16:creationId xmlns:a16="http://schemas.microsoft.com/office/drawing/2014/main" id="{DF495C99-E3FD-4661-856D-4AE538346307}"/>
                </a:ext>
              </a:extLst>
            </p:cNvPr>
            <p:cNvGrpSpPr/>
            <p:nvPr/>
          </p:nvGrpSpPr>
          <p:grpSpPr>
            <a:xfrm>
              <a:off x="480652" y="2687949"/>
              <a:ext cx="1954382" cy="440629"/>
              <a:chOff x="1615754" y="3047590"/>
              <a:chExt cx="1954382" cy="440629"/>
            </a:xfrm>
          </p:grpSpPr>
          <p:sp>
            <p:nvSpPr>
              <p:cNvPr id="135" name="Rectangle 134">
                <a:extLst>
                  <a:ext uri="{FF2B5EF4-FFF2-40B4-BE49-F238E27FC236}">
                    <a16:creationId xmlns:a16="http://schemas.microsoft.com/office/drawing/2014/main" id="{E8B99EF7-730B-4BFD-AE8A-79BDEBF2CFE4}"/>
                  </a:ext>
                </a:extLst>
              </p:cNvPr>
              <p:cNvSpPr/>
              <p:nvPr/>
            </p:nvSpPr>
            <p:spPr>
              <a:xfrm>
                <a:off x="1750877" y="3047590"/>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6" name="TextBox 135">
                <a:extLst>
                  <a:ext uri="{FF2B5EF4-FFF2-40B4-BE49-F238E27FC236}">
                    <a16:creationId xmlns:a16="http://schemas.microsoft.com/office/drawing/2014/main" id="{369B5DBE-4F29-44DA-AC56-96A68B3F5C2D}"/>
                  </a:ext>
                </a:extLst>
              </p:cNvPr>
              <p:cNvSpPr txBox="1"/>
              <p:nvPr/>
            </p:nvSpPr>
            <p:spPr>
              <a:xfrm>
                <a:off x="1615754" y="3113722"/>
                <a:ext cx="1954382" cy="307777"/>
              </a:xfrm>
              <a:prstGeom prst="rect">
                <a:avLst/>
              </a:prstGeom>
              <a:noFill/>
            </p:spPr>
            <p:txBody>
              <a:bodyPr wrap="none" rtlCol="0">
                <a:spAutoFit/>
              </a:bodyPr>
              <a:lstStyle/>
              <a:p>
                <a:pPr algn="ctr"/>
                <a:r>
                  <a:rPr lang="de-DE" sz="1400" dirty="0"/>
                  <a:t> Beef trimming 70/30</a:t>
                </a:r>
                <a:endParaRPr lang="en-US" sz="1400" dirty="0"/>
              </a:p>
            </p:txBody>
          </p:sp>
        </p:grpSp>
      </p:grpSp>
    </p:spTree>
    <p:extLst>
      <p:ext uri="{BB962C8B-B14F-4D97-AF65-F5344CB8AC3E}">
        <p14:creationId xmlns:p14="http://schemas.microsoft.com/office/powerpoint/2010/main" val="105692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387006" y="267041"/>
            <a:ext cx="5002887" cy="584775"/>
          </a:xfrm>
          <a:prstGeom prst="rect">
            <a:avLst/>
          </a:prstGeom>
          <a:noFill/>
        </p:spPr>
        <p:txBody>
          <a:bodyPr wrap="square" rtlCol="0">
            <a:spAutoFit/>
          </a:bodyPr>
          <a:lstStyle/>
          <a:p>
            <a:pPr algn="ctr"/>
            <a:r>
              <a:rPr lang="en-US" sz="3200" dirty="0"/>
              <a:t>MEAT certificates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D06C215-89E1-4F59-8700-8B8CAA248516}"/>
              </a:ext>
            </a:extLst>
          </p:cNvPr>
          <p:cNvGrpSpPr/>
          <p:nvPr/>
        </p:nvGrpSpPr>
        <p:grpSpPr>
          <a:xfrm>
            <a:off x="2273526" y="1039974"/>
            <a:ext cx="7462441" cy="4982074"/>
            <a:chOff x="2116746" y="1039974"/>
            <a:chExt cx="7462441" cy="4982074"/>
          </a:xfrm>
        </p:grpSpPr>
        <p:pic>
          <p:nvPicPr>
            <p:cNvPr id="7" name="Picture 6">
              <a:extLst>
                <a:ext uri="{FF2B5EF4-FFF2-40B4-BE49-F238E27FC236}">
                  <a16:creationId xmlns:a16="http://schemas.microsoft.com/office/drawing/2014/main" id="{8DBB7593-2369-4E4C-873C-B452E24A2B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58872" y="1057470"/>
              <a:ext cx="1728977" cy="2398437"/>
            </a:xfrm>
            <a:prstGeom prst="rect">
              <a:avLst/>
            </a:prstGeom>
          </p:spPr>
        </p:pic>
        <p:pic>
          <p:nvPicPr>
            <p:cNvPr id="9" name="Picture 8">
              <a:extLst>
                <a:ext uri="{FF2B5EF4-FFF2-40B4-BE49-F238E27FC236}">
                  <a16:creationId xmlns:a16="http://schemas.microsoft.com/office/drawing/2014/main" id="{31DEDB79-5D3D-4D9A-9FB9-8643F4111A1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74993" y="1039974"/>
              <a:ext cx="1746675" cy="2407079"/>
            </a:xfrm>
            <a:prstGeom prst="rect">
              <a:avLst/>
            </a:prstGeom>
          </p:spPr>
        </p:pic>
        <p:pic>
          <p:nvPicPr>
            <p:cNvPr id="11" name="Picture 10">
              <a:extLst>
                <a:ext uri="{FF2B5EF4-FFF2-40B4-BE49-F238E27FC236}">
                  <a16:creationId xmlns:a16="http://schemas.microsoft.com/office/drawing/2014/main" id="{CE737D9A-51FE-4120-A98E-4B03AE186C5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42395" y="1057470"/>
              <a:ext cx="1728977" cy="2428581"/>
            </a:xfrm>
            <a:prstGeom prst="rect">
              <a:avLst/>
            </a:prstGeom>
          </p:spPr>
        </p:pic>
        <p:pic>
          <p:nvPicPr>
            <p:cNvPr id="14" name="Picture 13">
              <a:extLst>
                <a:ext uri="{FF2B5EF4-FFF2-40B4-BE49-F238E27FC236}">
                  <a16:creationId xmlns:a16="http://schemas.microsoft.com/office/drawing/2014/main" id="{9327A958-81F6-4B50-9CC5-13A3F750AB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45506" y="3612280"/>
              <a:ext cx="1833681" cy="2392273"/>
            </a:xfrm>
            <a:prstGeom prst="rect">
              <a:avLst/>
            </a:prstGeom>
          </p:spPr>
        </p:pic>
        <p:pic>
          <p:nvPicPr>
            <p:cNvPr id="16" name="Picture 15">
              <a:extLst>
                <a:ext uri="{FF2B5EF4-FFF2-40B4-BE49-F238E27FC236}">
                  <a16:creationId xmlns:a16="http://schemas.microsoft.com/office/drawing/2014/main" id="{BD4A0AF6-2355-46EB-965F-575644DE68E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16746" y="3582137"/>
              <a:ext cx="1833682" cy="2439911"/>
            </a:xfrm>
            <a:prstGeom prst="rect">
              <a:avLst/>
            </a:prstGeom>
          </p:spPr>
        </p:pic>
        <p:pic>
          <p:nvPicPr>
            <p:cNvPr id="18" name="Picture 17">
              <a:extLst>
                <a:ext uri="{FF2B5EF4-FFF2-40B4-BE49-F238E27FC236}">
                  <a16:creationId xmlns:a16="http://schemas.microsoft.com/office/drawing/2014/main" id="{A3F39BD1-7911-437C-9E61-030C42196B7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07640" y="3593547"/>
              <a:ext cx="1763362" cy="2407078"/>
            </a:xfrm>
            <a:prstGeom prst="rect">
              <a:avLst/>
            </a:prstGeom>
          </p:spPr>
        </p:pic>
        <p:pic>
          <p:nvPicPr>
            <p:cNvPr id="24" name="Picture 23">
              <a:extLst>
                <a:ext uri="{FF2B5EF4-FFF2-40B4-BE49-F238E27FC236}">
                  <a16:creationId xmlns:a16="http://schemas.microsoft.com/office/drawing/2014/main" id="{AE849745-7F9A-47B7-87DA-648B6A4EB01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04892" y="3599842"/>
              <a:ext cx="1631158" cy="2400783"/>
            </a:xfrm>
            <a:prstGeom prst="rect">
              <a:avLst/>
            </a:prstGeom>
          </p:spPr>
        </p:pic>
      </p:grpSp>
    </p:spTree>
    <p:extLst>
      <p:ext uri="{BB962C8B-B14F-4D97-AF65-F5344CB8AC3E}">
        <p14:creationId xmlns:p14="http://schemas.microsoft.com/office/powerpoint/2010/main" val="362640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Petroleum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3F7B23B-3DE1-4988-9A4F-29E35A68C390}"/>
              </a:ext>
            </a:extLst>
          </p:cNvPr>
          <p:cNvGrpSpPr/>
          <p:nvPr/>
        </p:nvGrpSpPr>
        <p:grpSpPr>
          <a:xfrm>
            <a:off x="602701" y="2162392"/>
            <a:ext cx="4845537" cy="1534788"/>
            <a:chOff x="602701" y="2162392"/>
            <a:chExt cx="4845537" cy="1534788"/>
          </a:xfrm>
        </p:grpSpPr>
        <p:grpSp>
          <p:nvGrpSpPr>
            <p:cNvPr id="65" name="Group 64">
              <a:extLst>
                <a:ext uri="{FF2B5EF4-FFF2-40B4-BE49-F238E27FC236}">
                  <a16:creationId xmlns:a16="http://schemas.microsoft.com/office/drawing/2014/main" id="{5462ECE5-298C-45B2-9091-D3963F759EDB}"/>
                </a:ext>
              </a:extLst>
            </p:cNvPr>
            <p:cNvGrpSpPr/>
            <p:nvPr/>
          </p:nvGrpSpPr>
          <p:grpSpPr>
            <a:xfrm>
              <a:off x="602701" y="2162392"/>
              <a:ext cx="4845537" cy="1534788"/>
              <a:chOff x="83559" y="2257026"/>
              <a:chExt cx="4845537" cy="1534788"/>
            </a:xfrm>
          </p:grpSpPr>
          <p:sp>
            <p:nvSpPr>
              <p:cNvPr id="12" name="TextBox 11"/>
              <p:cNvSpPr txBox="1"/>
              <p:nvPr/>
            </p:nvSpPr>
            <p:spPr>
              <a:xfrm>
                <a:off x="3511807" y="2257026"/>
                <a:ext cx="871136" cy="521651"/>
              </a:xfrm>
              <a:prstGeom prst="rect">
                <a:avLst/>
              </a:prstGeom>
              <a:noFill/>
            </p:spPr>
            <p:txBody>
              <a:bodyPr wrap="none" rtlCol="0">
                <a:spAutoFit/>
              </a:bodyPr>
              <a:lstStyle/>
              <a:p>
                <a:pPr algn="ctr"/>
                <a:r>
                  <a:rPr lang="en-US" sz="3200" dirty="0"/>
                  <a:t>FOB</a:t>
                </a:r>
              </a:p>
            </p:txBody>
          </p:sp>
          <p:sp>
            <p:nvSpPr>
              <p:cNvPr id="34" name="TextBox 33">
                <a:extLst>
                  <a:ext uri="{FF2B5EF4-FFF2-40B4-BE49-F238E27FC236}">
                    <a16:creationId xmlns:a16="http://schemas.microsoft.com/office/drawing/2014/main" id="{6DEAC774-356F-4046-A2C5-350DB6D2884F}"/>
                  </a:ext>
                </a:extLst>
              </p:cNvPr>
              <p:cNvSpPr txBox="1"/>
              <p:nvPr/>
            </p:nvSpPr>
            <p:spPr>
              <a:xfrm>
                <a:off x="2908991" y="2789414"/>
                <a:ext cx="2020105" cy="646331"/>
              </a:xfrm>
              <a:prstGeom prst="rect">
                <a:avLst/>
              </a:prstGeom>
              <a:noFill/>
            </p:spPr>
            <p:txBody>
              <a:bodyPr wrap="none" rtlCol="0">
                <a:spAutoFit/>
              </a:bodyPr>
              <a:lstStyle/>
              <a:p>
                <a:pPr algn="ctr"/>
                <a:r>
                  <a:rPr lang="en-US" sz="3600" b="1" dirty="0"/>
                  <a:t>$ 80/</a:t>
                </a:r>
                <a:r>
                  <a:rPr lang="en-US" sz="3600" b="1" dirty="0" err="1"/>
                  <a:t>bbl</a:t>
                </a:r>
                <a:endParaRPr lang="en-US" sz="3600" b="1" dirty="0"/>
              </a:p>
            </p:txBody>
          </p:sp>
          <p:grpSp>
            <p:nvGrpSpPr>
              <p:cNvPr id="64" name="Group 63">
                <a:extLst>
                  <a:ext uri="{FF2B5EF4-FFF2-40B4-BE49-F238E27FC236}">
                    <a16:creationId xmlns:a16="http://schemas.microsoft.com/office/drawing/2014/main" id="{20A4A9D8-986A-43E3-ADE7-70962587866A}"/>
                  </a:ext>
                </a:extLst>
              </p:cNvPr>
              <p:cNvGrpSpPr/>
              <p:nvPr/>
            </p:nvGrpSpPr>
            <p:grpSpPr>
              <a:xfrm>
                <a:off x="1231735" y="2496793"/>
                <a:ext cx="1759124" cy="1281428"/>
                <a:chOff x="1231735" y="2496793"/>
                <a:chExt cx="1759124" cy="1281428"/>
              </a:xfrm>
            </p:grpSpPr>
            <p:sp>
              <p:nvSpPr>
                <p:cNvPr id="60" name="Rectangle 59">
                  <a:extLst>
                    <a:ext uri="{FF2B5EF4-FFF2-40B4-BE49-F238E27FC236}">
                      <a16:creationId xmlns:a16="http://schemas.microsoft.com/office/drawing/2014/main" id="{A6E20693-28C3-4E58-A1EE-44286961BA7D}"/>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1" name="Rectangle 60">
                  <a:extLst>
                    <a:ext uri="{FF2B5EF4-FFF2-40B4-BE49-F238E27FC236}">
                      <a16:creationId xmlns:a16="http://schemas.microsoft.com/office/drawing/2014/main" id="{02BAA0FD-B3A6-49EB-B8DE-FA06C1809F0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62" name="Rectangle 61">
                <a:extLst>
                  <a:ext uri="{FF2B5EF4-FFF2-40B4-BE49-F238E27FC236}">
                    <a16:creationId xmlns:a16="http://schemas.microsoft.com/office/drawing/2014/main" id="{20F1AACF-1720-43CE-B90A-5791B4D08F4D}"/>
                  </a:ext>
                </a:extLst>
              </p:cNvPr>
              <p:cNvSpPr/>
              <p:nvPr/>
            </p:nvSpPr>
            <p:spPr>
              <a:xfrm>
                <a:off x="83559" y="2496793"/>
                <a:ext cx="1106062" cy="1295021"/>
              </a:xfrm>
              <a:prstGeom prst="rect">
                <a:avLst/>
              </a:prstGeom>
              <a:blipFill dpi="0" rotWithShape="1">
                <a:blip r:embed="rId12" cstate="screen">
                  <a:extLst>
                    <a:ext uri="{28A0092B-C50C-407E-A947-70E740481C1C}">
                      <a14:useLocalDpi xmlns:a14="http://schemas.microsoft.com/office/drawing/2010/main"/>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 name="Group 1">
              <a:extLst>
                <a:ext uri="{FF2B5EF4-FFF2-40B4-BE49-F238E27FC236}">
                  <a16:creationId xmlns:a16="http://schemas.microsoft.com/office/drawing/2014/main" id="{397D88CD-2A94-4991-A0FC-1B49BEDAD51A}"/>
                </a:ext>
              </a:extLst>
            </p:cNvPr>
            <p:cNvGrpSpPr/>
            <p:nvPr/>
          </p:nvGrpSpPr>
          <p:grpSpPr>
            <a:xfrm>
              <a:off x="1607615" y="2352005"/>
              <a:ext cx="1986940" cy="1289142"/>
              <a:chOff x="1607615" y="2352005"/>
              <a:chExt cx="1986940" cy="1289142"/>
            </a:xfrm>
          </p:grpSpPr>
          <p:sp>
            <p:nvSpPr>
              <p:cNvPr id="99" name="TextBox 98">
                <a:extLst>
                  <a:ext uri="{FF2B5EF4-FFF2-40B4-BE49-F238E27FC236}">
                    <a16:creationId xmlns:a16="http://schemas.microsoft.com/office/drawing/2014/main" id="{09B7A9F7-2EE3-4AFA-9E8C-C17568615472}"/>
                  </a:ext>
                </a:extLst>
              </p:cNvPr>
              <p:cNvSpPr txBox="1"/>
              <p:nvPr/>
            </p:nvSpPr>
            <p:spPr>
              <a:xfrm>
                <a:off x="1607615" y="2352005"/>
                <a:ext cx="1986940" cy="553998"/>
              </a:xfrm>
              <a:prstGeom prst="rect">
                <a:avLst/>
              </a:prstGeom>
              <a:noFill/>
            </p:spPr>
            <p:txBody>
              <a:bodyPr wrap="square" rtlCol="0">
                <a:spAutoFit/>
              </a:bodyPr>
              <a:lstStyle/>
              <a:p>
                <a:pPr algn="ctr"/>
                <a:r>
                  <a:rPr lang="en-US" sz="1000" dirty="0"/>
                  <a:t>AVIATION KEROSENE COLONIAL GRADE JP54 JETFUEL</a:t>
                </a:r>
              </a:p>
            </p:txBody>
          </p:sp>
          <p:sp>
            <p:nvSpPr>
              <p:cNvPr id="100" name="TextBox 99">
                <a:extLst>
                  <a:ext uri="{FF2B5EF4-FFF2-40B4-BE49-F238E27FC236}">
                    <a16:creationId xmlns:a16="http://schemas.microsoft.com/office/drawing/2014/main" id="{0C09FD06-C694-47B3-BF62-890BFAC7302B}"/>
                  </a:ext>
                </a:extLst>
              </p:cNvPr>
              <p:cNvSpPr txBox="1"/>
              <p:nvPr/>
            </p:nvSpPr>
            <p:spPr>
              <a:xfrm>
                <a:off x="1724238" y="2933261"/>
                <a:ext cx="1845941" cy="707886"/>
              </a:xfrm>
              <a:prstGeom prst="rect">
                <a:avLst/>
              </a:prstGeom>
              <a:noFill/>
            </p:spPr>
            <p:txBody>
              <a:bodyPr wrap="square" rtlCol="0">
                <a:spAutoFit/>
              </a:bodyPr>
              <a:lstStyle/>
              <a:p>
                <a:pPr algn="ctr"/>
                <a:r>
                  <a:rPr lang="en-US" sz="800" b="1" dirty="0"/>
                  <a:t>Minimum of 1000,000 Barrel / month </a:t>
                </a:r>
              </a:p>
              <a:p>
                <a:pPr algn="ctr"/>
                <a:r>
                  <a:rPr lang="en-US" sz="800" b="1" dirty="0"/>
                  <a:t>and Maximum of 5000,000 Barrel </a:t>
                </a:r>
              </a:p>
              <a:p>
                <a:pPr algn="ctr"/>
                <a:r>
                  <a:rPr lang="en-US" sz="800" b="1" dirty="0"/>
                  <a:t>/ month </a:t>
                </a:r>
              </a:p>
              <a:p>
                <a:pPr algn="ctr"/>
                <a:r>
                  <a:rPr lang="en-US" sz="800" b="1" dirty="0"/>
                  <a:t>Origin : Russia / Saudi Arabia </a:t>
                </a:r>
              </a:p>
            </p:txBody>
          </p:sp>
        </p:grpSp>
      </p:grpSp>
      <p:sp>
        <p:nvSpPr>
          <p:cNvPr id="101" name="TextBox 100">
            <a:extLst>
              <a:ext uri="{FF2B5EF4-FFF2-40B4-BE49-F238E27FC236}">
                <a16:creationId xmlns:a16="http://schemas.microsoft.com/office/drawing/2014/main" id="{0A74F313-6A9D-4D08-98BD-153F13B5896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0.50 seller side, USD0.50 Buyer side per Barrel</a:t>
            </a:r>
          </a:p>
        </p:txBody>
      </p:sp>
      <p:grpSp>
        <p:nvGrpSpPr>
          <p:cNvPr id="103" name="Group 102">
            <a:extLst>
              <a:ext uri="{FF2B5EF4-FFF2-40B4-BE49-F238E27FC236}">
                <a16:creationId xmlns:a16="http://schemas.microsoft.com/office/drawing/2014/main" id="{2E23BE20-9067-40E7-9B94-348A77ED9A02}"/>
              </a:ext>
            </a:extLst>
          </p:cNvPr>
          <p:cNvGrpSpPr/>
          <p:nvPr/>
        </p:nvGrpSpPr>
        <p:grpSpPr>
          <a:xfrm>
            <a:off x="6212755" y="2415926"/>
            <a:ext cx="2947152" cy="1297937"/>
            <a:chOff x="602701" y="2402159"/>
            <a:chExt cx="2947152" cy="1297937"/>
          </a:xfrm>
        </p:grpSpPr>
        <p:grpSp>
          <p:nvGrpSpPr>
            <p:cNvPr id="105" name="Group 104">
              <a:extLst>
                <a:ext uri="{FF2B5EF4-FFF2-40B4-BE49-F238E27FC236}">
                  <a16:creationId xmlns:a16="http://schemas.microsoft.com/office/drawing/2014/main" id="{0859E52E-193E-4974-9F84-79A77398EBD1}"/>
                </a:ext>
              </a:extLst>
            </p:cNvPr>
            <p:cNvGrpSpPr/>
            <p:nvPr/>
          </p:nvGrpSpPr>
          <p:grpSpPr>
            <a:xfrm>
              <a:off x="602701" y="2402159"/>
              <a:ext cx="2907300" cy="1295021"/>
              <a:chOff x="83559" y="2496793"/>
              <a:chExt cx="2907300" cy="1295021"/>
            </a:xfrm>
          </p:grpSpPr>
          <p:grpSp>
            <p:nvGrpSpPr>
              <p:cNvPr id="124" name="Group 123">
                <a:extLst>
                  <a:ext uri="{FF2B5EF4-FFF2-40B4-BE49-F238E27FC236}">
                    <a16:creationId xmlns:a16="http://schemas.microsoft.com/office/drawing/2014/main" id="{20ADF3ED-85FD-4016-8E84-4DBBD7F1A4A1}"/>
                  </a:ext>
                </a:extLst>
              </p:cNvPr>
              <p:cNvGrpSpPr/>
              <p:nvPr/>
            </p:nvGrpSpPr>
            <p:grpSpPr>
              <a:xfrm>
                <a:off x="1231735" y="2496793"/>
                <a:ext cx="1759124" cy="1281428"/>
                <a:chOff x="1231735" y="2496793"/>
                <a:chExt cx="1759124" cy="1281428"/>
              </a:xfrm>
            </p:grpSpPr>
            <p:sp>
              <p:nvSpPr>
                <p:cNvPr id="126" name="Rectangle 125">
                  <a:extLst>
                    <a:ext uri="{FF2B5EF4-FFF2-40B4-BE49-F238E27FC236}">
                      <a16:creationId xmlns:a16="http://schemas.microsoft.com/office/drawing/2014/main" id="{BE57318D-6534-4C96-B54E-C96BA34F1121}"/>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Rectangle 126">
                  <a:extLst>
                    <a:ext uri="{FF2B5EF4-FFF2-40B4-BE49-F238E27FC236}">
                      <a16:creationId xmlns:a16="http://schemas.microsoft.com/office/drawing/2014/main" id="{271350B3-35C0-4FBF-9564-2697501DF725}"/>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5" name="Rectangle 124">
                <a:extLst>
                  <a:ext uri="{FF2B5EF4-FFF2-40B4-BE49-F238E27FC236}">
                    <a16:creationId xmlns:a16="http://schemas.microsoft.com/office/drawing/2014/main" id="{96506310-5BEB-4B29-8E75-D816A3B8F9BE}"/>
                  </a:ext>
                </a:extLst>
              </p:cNvPr>
              <p:cNvSpPr/>
              <p:nvPr/>
            </p:nvSpPr>
            <p:spPr>
              <a:xfrm>
                <a:off x="83559" y="2496793"/>
                <a:ext cx="1106062" cy="1295021"/>
              </a:xfrm>
              <a:prstGeom prst="rect">
                <a:avLst/>
              </a:prstGeom>
              <a:blipFill dpi="0" rotWithShape="1">
                <a:blip r:embed="rId13" cstate="screen">
                  <a:extLst>
                    <a:ext uri="{28A0092B-C50C-407E-A947-70E740481C1C}">
                      <a14:useLocalDpi xmlns:a14="http://schemas.microsoft.com/office/drawing/2010/main"/>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06" name="Group 105">
              <a:extLst>
                <a:ext uri="{FF2B5EF4-FFF2-40B4-BE49-F238E27FC236}">
                  <a16:creationId xmlns:a16="http://schemas.microsoft.com/office/drawing/2014/main" id="{BB79831D-5624-44BD-8DE8-BB45A3786544}"/>
                </a:ext>
              </a:extLst>
            </p:cNvPr>
            <p:cNvGrpSpPr/>
            <p:nvPr/>
          </p:nvGrpSpPr>
          <p:grpSpPr>
            <a:xfrm>
              <a:off x="1658348" y="2459331"/>
              <a:ext cx="1891505" cy="1240765"/>
              <a:chOff x="1658348" y="2459331"/>
              <a:chExt cx="1891505" cy="1240765"/>
            </a:xfrm>
          </p:grpSpPr>
          <p:sp>
            <p:nvSpPr>
              <p:cNvPr id="107" name="TextBox 106">
                <a:extLst>
                  <a:ext uri="{FF2B5EF4-FFF2-40B4-BE49-F238E27FC236}">
                    <a16:creationId xmlns:a16="http://schemas.microsoft.com/office/drawing/2014/main" id="{5F2F8088-46D5-4F07-9F23-52F764ECCB01}"/>
                  </a:ext>
                </a:extLst>
              </p:cNvPr>
              <p:cNvSpPr txBox="1"/>
              <p:nvPr/>
            </p:nvSpPr>
            <p:spPr>
              <a:xfrm>
                <a:off x="1737598" y="2459331"/>
                <a:ext cx="1734770" cy="307777"/>
              </a:xfrm>
              <a:prstGeom prst="rect">
                <a:avLst/>
              </a:prstGeom>
              <a:noFill/>
            </p:spPr>
            <p:txBody>
              <a:bodyPr wrap="none" rtlCol="0">
                <a:spAutoFit/>
              </a:bodyPr>
              <a:lstStyle/>
              <a:p>
                <a:pPr algn="ctr"/>
                <a:r>
                  <a:rPr lang="de-DE" sz="1400" dirty="0"/>
                  <a:t>JET  FUEL A1 91/91</a:t>
                </a:r>
                <a:endParaRPr lang="en-US" sz="1400" dirty="0"/>
              </a:p>
            </p:txBody>
          </p:sp>
          <p:sp>
            <p:nvSpPr>
              <p:cNvPr id="108" name="TextBox 107">
                <a:extLst>
                  <a:ext uri="{FF2B5EF4-FFF2-40B4-BE49-F238E27FC236}">
                    <a16:creationId xmlns:a16="http://schemas.microsoft.com/office/drawing/2014/main" id="{FB9D12C3-4CAC-45EA-ABC5-5986D7FA4D49}"/>
                  </a:ext>
                </a:extLst>
              </p:cNvPr>
              <p:cNvSpPr txBox="1"/>
              <p:nvPr/>
            </p:nvSpPr>
            <p:spPr>
              <a:xfrm>
                <a:off x="1658348" y="2869099"/>
                <a:ext cx="1891505" cy="830997"/>
              </a:xfrm>
              <a:prstGeom prst="rect">
                <a:avLst/>
              </a:prstGeom>
              <a:noFill/>
            </p:spPr>
            <p:txBody>
              <a:bodyPr wrap="square" rtlCol="0">
                <a:spAutoFit/>
              </a:bodyPr>
              <a:lstStyle/>
              <a:p>
                <a:pPr algn="ctr"/>
                <a:r>
                  <a:rPr lang="en-US" sz="800" b="1" dirty="0"/>
                  <a:t>Minimum of 1,000,000 Barrel / month </a:t>
                </a:r>
              </a:p>
              <a:p>
                <a:pPr algn="ctr"/>
                <a:r>
                  <a:rPr lang="en-US" sz="800" b="1" dirty="0"/>
                  <a:t>and Maximum of 5,000,000 Barrels </a:t>
                </a:r>
              </a:p>
              <a:p>
                <a:pPr algn="ctr"/>
                <a:r>
                  <a:rPr lang="en-US" sz="800" b="1" dirty="0"/>
                  <a:t>/ month </a:t>
                </a:r>
              </a:p>
              <a:p>
                <a:pPr algn="ctr"/>
                <a:r>
                  <a:rPr lang="en-US" sz="800" b="1" dirty="0"/>
                  <a:t>Origin: Russia / Oman / Saudi Arabia</a:t>
                </a:r>
              </a:p>
            </p:txBody>
          </p:sp>
        </p:grpSp>
      </p:grpSp>
      <p:sp>
        <p:nvSpPr>
          <p:cNvPr id="104" name="TextBox 103">
            <a:extLst>
              <a:ext uri="{FF2B5EF4-FFF2-40B4-BE49-F238E27FC236}">
                <a16:creationId xmlns:a16="http://schemas.microsoft.com/office/drawing/2014/main" id="{32D148F7-EDE8-4DE7-8C1D-5590691D1CFF}"/>
              </a:ext>
            </a:extLst>
          </p:cNvPr>
          <p:cNvSpPr txBox="1"/>
          <p:nvPr/>
        </p:nvSpPr>
        <p:spPr>
          <a:xfrm>
            <a:off x="6154722" y="3785430"/>
            <a:ext cx="4536407" cy="246221"/>
          </a:xfrm>
          <a:prstGeom prst="rect">
            <a:avLst/>
          </a:prstGeom>
          <a:noFill/>
        </p:spPr>
        <p:txBody>
          <a:bodyPr wrap="square" rtlCol="0">
            <a:spAutoFit/>
          </a:bodyPr>
          <a:lstStyle/>
          <a:p>
            <a:r>
              <a:rPr lang="en-US" sz="1000" b="1" dirty="0"/>
              <a:t>Commission: USD 0.50 seller side, USD0.50 Buyer side per Barrel</a:t>
            </a:r>
          </a:p>
        </p:txBody>
      </p:sp>
      <p:grpSp>
        <p:nvGrpSpPr>
          <p:cNvPr id="131" name="Group 130">
            <a:extLst>
              <a:ext uri="{FF2B5EF4-FFF2-40B4-BE49-F238E27FC236}">
                <a16:creationId xmlns:a16="http://schemas.microsoft.com/office/drawing/2014/main" id="{BB8E9D4A-6942-40A1-9DDA-ABC7AD812802}"/>
              </a:ext>
            </a:extLst>
          </p:cNvPr>
          <p:cNvGrpSpPr/>
          <p:nvPr/>
        </p:nvGrpSpPr>
        <p:grpSpPr>
          <a:xfrm>
            <a:off x="3185338" y="4215678"/>
            <a:ext cx="4874025" cy="1712498"/>
            <a:chOff x="544668" y="2305386"/>
            <a:chExt cx="4874025" cy="1712498"/>
          </a:xfrm>
        </p:grpSpPr>
        <p:grpSp>
          <p:nvGrpSpPr>
            <p:cNvPr id="132" name="Group 131">
              <a:extLst>
                <a:ext uri="{FF2B5EF4-FFF2-40B4-BE49-F238E27FC236}">
                  <a16:creationId xmlns:a16="http://schemas.microsoft.com/office/drawing/2014/main" id="{E504D293-F5D0-429B-8E07-0B29F6E27436}"/>
                </a:ext>
              </a:extLst>
            </p:cNvPr>
            <p:cNvGrpSpPr/>
            <p:nvPr/>
          </p:nvGrpSpPr>
          <p:grpSpPr>
            <a:xfrm>
              <a:off x="602701" y="2305386"/>
              <a:ext cx="4815992" cy="1391794"/>
              <a:chOff x="602701" y="2305386"/>
              <a:chExt cx="4815992" cy="1391794"/>
            </a:xfrm>
          </p:grpSpPr>
          <p:grpSp>
            <p:nvGrpSpPr>
              <p:cNvPr id="134" name="Group 133">
                <a:extLst>
                  <a:ext uri="{FF2B5EF4-FFF2-40B4-BE49-F238E27FC236}">
                    <a16:creationId xmlns:a16="http://schemas.microsoft.com/office/drawing/2014/main" id="{D2F6FBE4-AEBE-46B0-B029-75304C0E2378}"/>
                  </a:ext>
                </a:extLst>
              </p:cNvPr>
              <p:cNvGrpSpPr/>
              <p:nvPr/>
            </p:nvGrpSpPr>
            <p:grpSpPr>
              <a:xfrm>
                <a:off x="602701" y="2305386"/>
                <a:ext cx="4815992" cy="1391794"/>
                <a:chOff x="83559" y="2400020"/>
                <a:chExt cx="4815992" cy="1391794"/>
              </a:xfrm>
            </p:grpSpPr>
            <p:sp>
              <p:nvSpPr>
                <p:cNvPr id="138" name="TextBox 137">
                  <a:extLst>
                    <a:ext uri="{FF2B5EF4-FFF2-40B4-BE49-F238E27FC236}">
                      <a16:creationId xmlns:a16="http://schemas.microsoft.com/office/drawing/2014/main" id="{539B0617-44C5-48C5-B83A-6D1FD1CCB405}"/>
                    </a:ext>
                  </a:extLst>
                </p:cNvPr>
                <p:cNvSpPr txBox="1"/>
                <p:nvPr/>
              </p:nvSpPr>
              <p:spPr>
                <a:xfrm>
                  <a:off x="3511807" y="2400020"/>
                  <a:ext cx="871136" cy="521651"/>
                </a:xfrm>
                <a:prstGeom prst="rect">
                  <a:avLst/>
                </a:prstGeom>
                <a:noFill/>
              </p:spPr>
              <p:txBody>
                <a:bodyPr wrap="none" rtlCol="0">
                  <a:spAutoFit/>
                </a:bodyPr>
                <a:lstStyle/>
                <a:p>
                  <a:pPr algn="ctr"/>
                  <a:r>
                    <a:rPr lang="en-US" sz="3200" dirty="0"/>
                    <a:t>FOB</a:t>
                  </a:r>
                </a:p>
              </p:txBody>
            </p:sp>
            <p:grpSp>
              <p:nvGrpSpPr>
                <p:cNvPr id="139" name="Group 138">
                  <a:extLst>
                    <a:ext uri="{FF2B5EF4-FFF2-40B4-BE49-F238E27FC236}">
                      <a16:creationId xmlns:a16="http://schemas.microsoft.com/office/drawing/2014/main" id="{9B2735F0-08BF-4311-9DA1-31D59F5BBB92}"/>
                    </a:ext>
                  </a:extLst>
                </p:cNvPr>
                <p:cNvGrpSpPr/>
                <p:nvPr/>
              </p:nvGrpSpPr>
              <p:grpSpPr>
                <a:xfrm>
                  <a:off x="3030711" y="2492627"/>
                  <a:ext cx="1868840" cy="1285595"/>
                  <a:chOff x="3374795" y="2040325"/>
                  <a:chExt cx="2858365" cy="1441161"/>
                </a:xfrm>
              </p:grpSpPr>
              <p:sp>
                <p:nvSpPr>
                  <p:cNvPr id="145" name="Rectangle 144">
                    <a:extLst>
                      <a:ext uri="{FF2B5EF4-FFF2-40B4-BE49-F238E27FC236}">
                        <a16:creationId xmlns:a16="http://schemas.microsoft.com/office/drawing/2014/main" id="{E9CD0DD8-E744-418F-B156-98AF5571A6EE}"/>
                      </a:ext>
                    </a:extLst>
                  </p:cNvPr>
                  <p:cNvSpPr/>
                  <p:nvPr/>
                </p:nvSpPr>
                <p:spPr>
                  <a:xfrm>
                    <a:off x="3374795" y="2040325"/>
                    <a:ext cx="2858365" cy="144116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FF2B86D-5B88-4885-8D0A-8F03EB7AA370}"/>
                      </a:ext>
                    </a:extLst>
                  </p:cNvPr>
                  <p:cNvCxnSpPr/>
                  <p:nvPr/>
                </p:nvCxnSpPr>
                <p:spPr>
                  <a:xfrm flipH="1">
                    <a:off x="3374795" y="2484120"/>
                    <a:ext cx="2858365"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7C1E81CE-A1FF-4979-ACA0-02AA55C46406}"/>
                    </a:ext>
                  </a:extLst>
                </p:cNvPr>
                <p:cNvSpPr txBox="1"/>
                <p:nvPr/>
              </p:nvSpPr>
              <p:spPr>
                <a:xfrm>
                  <a:off x="3291709" y="2996126"/>
                  <a:ext cx="1346844" cy="646331"/>
                </a:xfrm>
                <a:prstGeom prst="rect">
                  <a:avLst/>
                </a:prstGeom>
                <a:noFill/>
              </p:spPr>
              <p:txBody>
                <a:bodyPr wrap="none" rtlCol="0">
                  <a:spAutoFit/>
                </a:bodyPr>
                <a:lstStyle/>
                <a:p>
                  <a:pPr algn="ctr"/>
                  <a:r>
                    <a:rPr lang="en-US" sz="3600" b="1" dirty="0"/>
                    <a:t>$ 340</a:t>
                  </a:r>
                </a:p>
              </p:txBody>
            </p:sp>
            <p:grpSp>
              <p:nvGrpSpPr>
                <p:cNvPr id="141" name="Group 140">
                  <a:extLst>
                    <a:ext uri="{FF2B5EF4-FFF2-40B4-BE49-F238E27FC236}">
                      <a16:creationId xmlns:a16="http://schemas.microsoft.com/office/drawing/2014/main" id="{63E76DB1-7DA8-43CD-A619-6513F4084689}"/>
                    </a:ext>
                  </a:extLst>
                </p:cNvPr>
                <p:cNvGrpSpPr/>
                <p:nvPr/>
              </p:nvGrpSpPr>
              <p:grpSpPr>
                <a:xfrm>
                  <a:off x="1231735" y="2496793"/>
                  <a:ext cx="1759124" cy="1281428"/>
                  <a:chOff x="1231735" y="2496793"/>
                  <a:chExt cx="1759124" cy="1281428"/>
                </a:xfrm>
              </p:grpSpPr>
              <p:sp>
                <p:nvSpPr>
                  <p:cNvPr id="143" name="Rectangle 142">
                    <a:extLst>
                      <a:ext uri="{FF2B5EF4-FFF2-40B4-BE49-F238E27FC236}">
                        <a16:creationId xmlns:a16="http://schemas.microsoft.com/office/drawing/2014/main" id="{693A4026-5A4D-4F1A-8FD5-F4254F2789EA}"/>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4" name="Rectangle 143">
                    <a:extLst>
                      <a:ext uri="{FF2B5EF4-FFF2-40B4-BE49-F238E27FC236}">
                        <a16:creationId xmlns:a16="http://schemas.microsoft.com/office/drawing/2014/main" id="{CAE80D90-305A-4E5A-A0BE-E938F19A26D0}"/>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42" name="Rectangle 141">
                  <a:extLst>
                    <a:ext uri="{FF2B5EF4-FFF2-40B4-BE49-F238E27FC236}">
                      <a16:creationId xmlns:a16="http://schemas.microsoft.com/office/drawing/2014/main" id="{15CB11E8-348B-4A76-8A0E-2329DCB32773}"/>
                    </a:ext>
                  </a:extLst>
                </p:cNvPr>
                <p:cNvSpPr/>
                <p:nvPr/>
              </p:nvSpPr>
              <p:spPr>
                <a:xfrm>
                  <a:off x="83559" y="2496793"/>
                  <a:ext cx="1106062" cy="1295021"/>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5" name="Group 134">
                <a:extLst>
                  <a:ext uri="{FF2B5EF4-FFF2-40B4-BE49-F238E27FC236}">
                    <a16:creationId xmlns:a16="http://schemas.microsoft.com/office/drawing/2014/main" id="{E087C0FE-60A7-4ED1-A6FD-66CCB3376675}"/>
                  </a:ext>
                </a:extLst>
              </p:cNvPr>
              <p:cNvGrpSpPr/>
              <p:nvPr/>
            </p:nvGrpSpPr>
            <p:grpSpPr>
              <a:xfrm>
                <a:off x="1658349" y="2369016"/>
                <a:ext cx="1941918" cy="1211250"/>
                <a:chOff x="1658349" y="2369016"/>
                <a:chExt cx="1941918" cy="1211250"/>
              </a:xfrm>
            </p:grpSpPr>
            <p:sp>
              <p:nvSpPr>
                <p:cNvPr id="136" name="TextBox 135">
                  <a:extLst>
                    <a:ext uri="{FF2B5EF4-FFF2-40B4-BE49-F238E27FC236}">
                      <a16:creationId xmlns:a16="http://schemas.microsoft.com/office/drawing/2014/main" id="{86DDD6D4-5A2B-4038-9F0D-724F0ACC2A39}"/>
                    </a:ext>
                  </a:extLst>
                </p:cNvPr>
                <p:cNvSpPr txBox="1"/>
                <p:nvPr/>
              </p:nvSpPr>
              <p:spPr>
                <a:xfrm>
                  <a:off x="1701531" y="2369016"/>
                  <a:ext cx="1806905" cy="523220"/>
                </a:xfrm>
                <a:prstGeom prst="rect">
                  <a:avLst/>
                </a:prstGeom>
                <a:noFill/>
              </p:spPr>
              <p:txBody>
                <a:bodyPr wrap="none" rtlCol="0">
                  <a:spAutoFit/>
                </a:bodyPr>
                <a:lstStyle/>
                <a:p>
                  <a:pPr algn="ctr"/>
                  <a:r>
                    <a:rPr lang="de-DE" sz="1400" dirty="0"/>
                    <a:t>AUTOMOTIVE GAS </a:t>
                  </a:r>
                </a:p>
                <a:p>
                  <a:pPr algn="ctr"/>
                  <a:r>
                    <a:rPr lang="de-DE" sz="1400" dirty="0"/>
                    <a:t>OIL ( AGO ) </a:t>
                  </a:r>
                  <a:endParaRPr lang="en-US" sz="1400" dirty="0"/>
                </a:p>
              </p:txBody>
            </p:sp>
            <p:sp>
              <p:nvSpPr>
                <p:cNvPr id="137" name="TextBox 136">
                  <a:extLst>
                    <a:ext uri="{FF2B5EF4-FFF2-40B4-BE49-F238E27FC236}">
                      <a16:creationId xmlns:a16="http://schemas.microsoft.com/office/drawing/2014/main" id="{1F663B99-A870-4290-88C2-B3B38841AE2F}"/>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a:t>
                  </a:r>
                  <a:r>
                    <a:rPr lang="ar-EG" sz="900" b="1" dirty="0"/>
                    <a:t>/</a:t>
                  </a:r>
                  <a:r>
                    <a:rPr lang="en-US" sz="900" b="1" dirty="0"/>
                    <a:t>month </a:t>
                  </a:r>
                </a:p>
                <a:p>
                  <a:pPr algn="ctr"/>
                  <a:r>
                    <a:rPr lang="en-US" sz="900" b="1" dirty="0"/>
                    <a:t>and  Maximum of 100,000 MT / </a:t>
                  </a:r>
                </a:p>
                <a:p>
                  <a:pPr algn="ctr"/>
                  <a:r>
                    <a:rPr lang="en-US" sz="900" b="1" dirty="0"/>
                    <a:t>month Origin: Russia / </a:t>
                  </a:r>
                  <a:endParaRPr lang="ar-EG" sz="900" b="1" dirty="0"/>
                </a:p>
                <a:p>
                  <a:pPr algn="ctr"/>
                  <a:r>
                    <a:rPr lang="en-US" sz="900" b="1" dirty="0" err="1"/>
                    <a:t>oman</a:t>
                  </a:r>
                  <a:r>
                    <a:rPr lang="en-US" sz="900" b="1" dirty="0"/>
                    <a:t> / UAE</a:t>
                  </a:r>
                </a:p>
              </p:txBody>
            </p:sp>
          </p:grpSp>
        </p:grpSp>
        <p:sp>
          <p:nvSpPr>
            <p:cNvPr id="133" name="TextBox 132">
              <a:extLst>
                <a:ext uri="{FF2B5EF4-FFF2-40B4-BE49-F238E27FC236}">
                  <a16:creationId xmlns:a16="http://schemas.microsoft.com/office/drawing/2014/main" id="{39D2A6B8-0280-4257-8F1A-1E7A955C554C}"/>
                </a:ext>
              </a:extLst>
            </p:cNvPr>
            <p:cNvSpPr txBox="1"/>
            <p:nvPr/>
          </p:nvSpPr>
          <p:spPr>
            <a:xfrm>
              <a:off x="544668" y="3771663"/>
              <a:ext cx="4536407" cy="246221"/>
            </a:xfrm>
            <a:prstGeom prst="rect">
              <a:avLst/>
            </a:prstGeom>
            <a:noFill/>
          </p:spPr>
          <p:txBody>
            <a:bodyPr wrap="square" rtlCol="0">
              <a:spAutoFit/>
            </a:bodyPr>
            <a:lstStyle/>
            <a:p>
              <a:r>
                <a:rPr lang="en-US" sz="1000" b="1" dirty="0"/>
                <a:t>Commission: USD 5.00 seller side, USD 5.00 Buyer side Per Metric Ton</a:t>
              </a:r>
            </a:p>
          </p:txBody>
        </p:sp>
      </p:gr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E72A95CF-142B-4438-BDB6-652B883080A1}"/>
              </a:ext>
            </a:extLst>
          </p:cNvPr>
          <p:cNvSpPr/>
          <p:nvPr/>
        </p:nvSpPr>
        <p:spPr>
          <a:xfrm>
            <a:off x="3519071" y="2240200"/>
            <a:ext cx="1868840" cy="1562737"/>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DE287F1E-2E9F-4F42-85F2-D7055C864E18}"/>
              </a:ext>
            </a:extLst>
          </p:cNvPr>
          <p:cNvCxnSpPr>
            <a:cxnSpLocks/>
          </p:cNvCxnSpPr>
          <p:nvPr/>
        </p:nvCxnSpPr>
        <p:spPr>
          <a:xfrm flipH="1">
            <a:off x="3519071" y="2636090"/>
            <a:ext cx="1868840"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2327809-DACB-436B-B9AF-128F631EF486}"/>
              </a:ext>
            </a:extLst>
          </p:cNvPr>
          <p:cNvCxnSpPr>
            <a:cxnSpLocks/>
          </p:cNvCxnSpPr>
          <p:nvPr/>
        </p:nvCxnSpPr>
        <p:spPr>
          <a:xfrm flipH="1">
            <a:off x="3538419" y="3389526"/>
            <a:ext cx="1868840"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215239CA-E0FF-41AE-ADD7-91142B03C6EA}"/>
              </a:ext>
            </a:extLst>
          </p:cNvPr>
          <p:cNvSpPr txBox="1"/>
          <p:nvPr/>
        </p:nvSpPr>
        <p:spPr>
          <a:xfrm>
            <a:off x="3428133" y="3392925"/>
            <a:ext cx="2050036" cy="369332"/>
          </a:xfrm>
          <a:prstGeom prst="rect">
            <a:avLst/>
          </a:prstGeom>
          <a:noFill/>
        </p:spPr>
        <p:txBody>
          <a:bodyPr wrap="square" rtlCol="0">
            <a:spAutoFit/>
          </a:bodyPr>
          <a:lstStyle/>
          <a:p>
            <a:pPr algn="ctr"/>
            <a:r>
              <a:rPr lang="en-US" b="1" dirty="0"/>
              <a:t>$ -4 minus </a:t>
            </a:r>
            <a:r>
              <a:rPr lang="en-US" b="1" dirty="0" err="1"/>
              <a:t>platts</a:t>
            </a:r>
            <a:endParaRPr lang="en-US" b="1" dirty="0"/>
          </a:p>
        </p:txBody>
      </p:sp>
      <p:grpSp>
        <p:nvGrpSpPr>
          <p:cNvPr id="93" name="Group 92">
            <a:extLst>
              <a:ext uri="{FF2B5EF4-FFF2-40B4-BE49-F238E27FC236}">
                <a16:creationId xmlns:a16="http://schemas.microsoft.com/office/drawing/2014/main" id="{F9E0F066-9AB6-4C3B-AC5A-B954185608D8}"/>
              </a:ext>
            </a:extLst>
          </p:cNvPr>
          <p:cNvGrpSpPr/>
          <p:nvPr/>
        </p:nvGrpSpPr>
        <p:grpSpPr>
          <a:xfrm>
            <a:off x="9134132" y="2214355"/>
            <a:ext cx="1888188" cy="1562737"/>
            <a:chOff x="3549853" y="4240933"/>
            <a:chExt cx="1888188" cy="1562737"/>
          </a:xfrm>
        </p:grpSpPr>
        <p:sp>
          <p:nvSpPr>
            <p:cNvPr id="94" name="Rectangle 93">
              <a:extLst>
                <a:ext uri="{FF2B5EF4-FFF2-40B4-BE49-F238E27FC236}">
                  <a16:creationId xmlns:a16="http://schemas.microsoft.com/office/drawing/2014/main" id="{12F4FB3F-C388-46CA-BD3A-402E71E1FB21}"/>
                </a:ext>
              </a:extLst>
            </p:cNvPr>
            <p:cNvSpPr/>
            <p:nvPr/>
          </p:nvSpPr>
          <p:spPr>
            <a:xfrm>
              <a:off x="3549853" y="4240933"/>
              <a:ext cx="1868840" cy="1562737"/>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4CB66DFF-D5E3-4E55-9C86-15246222F323}"/>
                </a:ext>
              </a:extLst>
            </p:cNvPr>
            <p:cNvCxnSpPr>
              <a:cxnSpLocks/>
            </p:cNvCxnSpPr>
            <p:nvPr/>
          </p:nvCxnSpPr>
          <p:spPr>
            <a:xfrm flipH="1">
              <a:off x="3549853" y="4636823"/>
              <a:ext cx="1868840"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29166D2-0D06-4DD3-A6BF-FCD188F02448}"/>
                </a:ext>
              </a:extLst>
            </p:cNvPr>
            <p:cNvCxnSpPr>
              <a:cxnSpLocks/>
            </p:cNvCxnSpPr>
            <p:nvPr/>
          </p:nvCxnSpPr>
          <p:spPr>
            <a:xfrm flipH="1">
              <a:off x="3569201" y="5390259"/>
              <a:ext cx="1868840"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98" name="TextBox 97">
            <a:extLst>
              <a:ext uri="{FF2B5EF4-FFF2-40B4-BE49-F238E27FC236}">
                <a16:creationId xmlns:a16="http://schemas.microsoft.com/office/drawing/2014/main" id="{BC59C3C5-16D8-4F03-9F6C-546A6D532F74}"/>
              </a:ext>
            </a:extLst>
          </p:cNvPr>
          <p:cNvSpPr txBox="1"/>
          <p:nvPr/>
        </p:nvSpPr>
        <p:spPr>
          <a:xfrm>
            <a:off x="9695115" y="2145131"/>
            <a:ext cx="871136" cy="521651"/>
          </a:xfrm>
          <a:prstGeom prst="rect">
            <a:avLst/>
          </a:prstGeom>
          <a:noFill/>
        </p:spPr>
        <p:txBody>
          <a:bodyPr wrap="none" rtlCol="0">
            <a:spAutoFit/>
          </a:bodyPr>
          <a:lstStyle/>
          <a:p>
            <a:pPr algn="ctr"/>
            <a:r>
              <a:rPr lang="en-US" sz="3200" dirty="0"/>
              <a:t>FOB</a:t>
            </a:r>
          </a:p>
        </p:txBody>
      </p:sp>
      <p:sp>
        <p:nvSpPr>
          <p:cNvPr id="166" name="TextBox 165">
            <a:extLst>
              <a:ext uri="{FF2B5EF4-FFF2-40B4-BE49-F238E27FC236}">
                <a16:creationId xmlns:a16="http://schemas.microsoft.com/office/drawing/2014/main" id="{5407A29F-23ED-4C15-9260-03E66D41F2F1}"/>
              </a:ext>
            </a:extLst>
          </p:cNvPr>
          <p:cNvSpPr txBox="1"/>
          <p:nvPr/>
        </p:nvSpPr>
        <p:spPr>
          <a:xfrm>
            <a:off x="9117793" y="2660814"/>
            <a:ext cx="1931940" cy="646331"/>
          </a:xfrm>
          <a:prstGeom prst="rect">
            <a:avLst/>
          </a:prstGeom>
          <a:noFill/>
        </p:spPr>
        <p:txBody>
          <a:bodyPr wrap="none" rtlCol="0">
            <a:spAutoFit/>
          </a:bodyPr>
          <a:lstStyle/>
          <a:p>
            <a:pPr algn="ctr"/>
            <a:r>
              <a:rPr lang="en-US" sz="3600" b="1" dirty="0"/>
              <a:t>$ 106</a:t>
            </a:r>
            <a:r>
              <a:rPr lang="en-US" sz="1600" b="1" dirty="0"/>
              <a:t>barrel</a:t>
            </a:r>
          </a:p>
        </p:txBody>
      </p:sp>
      <p:sp>
        <p:nvSpPr>
          <p:cNvPr id="167" name="TextBox 166">
            <a:extLst>
              <a:ext uri="{FF2B5EF4-FFF2-40B4-BE49-F238E27FC236}">
                <a16:creationId xmlns:a16="http://schemas.microsoft.com/office/drawing/2014/main" id="{A9EDE15A-1036-41C7-94E5-E1BA87807F98}"/>
              </a:ext>
            </a:extLst>
          </p:cNvPr>
          <p:cNvSpPr txBox="1"/>
          <p:nvPr/>
        </p:nvSpPr>
        <p:spPr>
          <a:xfrm>
            <a:off x="9043534" y="3364996"/>
            <a:ext cx="2050036" cy="369332"/>
          </a:xfrm>
          <a:prstGeom prst="rect">
            <a:avLst/>
          </a:prstGeom>
          <a:noFill/>
        </p:spPr>
        <p:txBody>
          <a:bodyPr wrap="square" rtlCol="0">
            <a:spAutoFit/>
          </a:bodyPr>
          <a:lstStyle/>
          <a:p>
            <a:pPr algn="ctr"/>
            <a:r>
              <a:rPr lang="en-US" b="1" dirty="0"/>
              <a:t>$ -2 minus </a:t>
            </a:r>
            <a:r>
              <a:rPr lang="en-US" b="1" dirty="0" err="1"/>
              <a:t>platts</a:t>
            </a:r>
            <a:endParaRPr lang="en-US" b="1" dirty="0"/>
          </a:p>
        </p:txBody>
      </p:sp>
    </p:spTree>
    <p:extLst>
      <p:ext uri="{BB962C8B-B14F-4D97-AF65-F5344CB8AC3E}">
        <p14:creationId xmlns:p14="http://schemas.microsoft.com/office/powerpoint/2010/main" val="182939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184870" y="2144231"/>
            <a:ext cx="7006273" cy="3554819"/>
          </a:xfrm>
          <a:prstGeom prst="rect">
            <a:avLst/>
          </a:prstGeom>
          <a:noFill/>
        </p:spPr>
        <p:txBody>
          <a:bodyPr wrap="square" rtlCol="0">
            <a:spAutoFit/>
          </a:bodyPr>
          <a:lstStyle/>
          <a:p>
            <a:pPr algn="just"/>
            <a:r>
              <a:rPr lang="en-US" sz="900" b="1" dirty="0"/>
              <a:t>1-Buyer shall issue (ICPO-BCL) upon verification, Seller will issue completed SIGNED • SEALED (FCO).Followed by draft contract for both parties countersigning. </a:t>
            </a:r>
          </a:p>
          <a:p>
            <a:pPr algn="just"/>
            <a:r>
              <a:rPr lang="en-US" sz="900" b="1" dirty="0"/>
              <a:t>2- Within (3) three working days Buyer shall review countersign / or make any necessary amendments. </a:t>
            </a:r>
          </a:p>
          <a:p>
            <a:pPr algn="just"/>
            <a:r>
              <a:rPr lang="en-US" sz="900" b="1" dirty="0"/>
              <a:t>3-Within (7) seven working days from lodging the agreement in both banks, buyer's bank shall issue financial instrument or confirmed and guaranteed by top world bank acceptable to seller. </a:t>
            </a:r>
          </a:p>
          <a:p>
            <a:pPr algn="just"/>
            <a:r>
              <a:rPr lang="en-US" sz="900" b="1" dirty="0"/>
              <a:t>4-Within (10) ten working days of receipt, verify and authenticate of buyer's financial instrument, the seller shall submit full (POP) and 2% performance bond.</a:t>
            </a:r>
          </a:p>
          <a:p>
            <a:pPr algn="just"/>
            <a:r>
              <a:rPr lang="en-US" sz="900" b="1" dirty="0"/>
              <a:t>5-The first shipment delivery is within 28-35 working days from the date of the seller's acceptance of the financial instrument.</a:t>
            </a:r>
          </a:p>
          <a:p>
            <a:pPr algn="just"/>
            <a:r>
              <a:rPr lang="en-US" sz="900" b="1" dirty="0"/>
              <a:t>6-(NCNDA/ IMFPA) will be endorsed with the seller's and buyer's bank. Upon vessel arrival at destination port, Buyer discharges the product and within 72 hours pays all parties their commissions. </a:t>
            </a:r>
          </a:p>
          <a:p>
            <a:pPr algn="just"/>
            <a:r>
              <a:rPr lang="en-US" sz="900" b="1" dirty="0"/>
              <a:t>Seller issue full(POP) Documents to buyer via bank to bank, namely: </a:t>
            </a:r>
          </a:p>
          <a:p>
            <a:pPr algn="just"/>
            <a:r>
              <a:rPr lang="en-US" sz="900" b="1" dirty="0"/>
              <a:t>A. Copy of commercial invoice. </a:t>
            </a:r>
            <a:r>
              <a:rPr lang="ar-EG" sz="900" b="1" dirty="0"/>
              <a:t>/</a:t>
            </a:r>
            <a:r>
              <a:rPr lang="en-US" sz="900" b="1" dirty="0"/>
              <a:t> </a:t>
            </a:r>
            <a:r>
              <a:rPr lang="en-US" sz="900" b="1" dirty="0" err="1"/>
              <a:t>B.Copy</a:t>
            </a:r>
            <a:r>
              <a:rPr lang="en-US" sz="900" b="1" dirty="0"/>
              <a:t> of approval of export certificate. </a:t>
            </a:r>
            <a:r>
              <a:rPr lang="ar-EG" sz="900" b="1" dirty="0"/>
              <a:t> /</a:t>
            </a:r>
            <a:r>
              <a:rPr lang="en-US" sz="900" b="1" dirty="0"/>
              <a:t>C. Copy of statement of availability of the product. </a:t>
            </a:r>
          </a:p>
          <a:p>
            <a:pPr algn="just"/>
            <a:r>
              <a:rPr lang="en-US" sz="900" b="1" dirty="0"/>
              <a:t>D. Copy of refinery commitment to produce the product. </a:t>
            </a:r>
            <a:r>
              <a:rPr lang="ar-EG" sz="900" b="1" dirty="0"/>
              <a:t> /</a:t>
            </a:r>
            <a:r>
              <a:rPr lang="en-US" sz="900" b="1" dirty="0" err="1"/>
              <a:t>E.Copy</a:t>
            </a:r>
            <a:r>
              <a:rPr lang="en-US" sz="900" b="1" dirty="0"/>
              <a:t> of Transnet contract to transport the product to the port. </a:t>
            </a:r>
          </a:p>
          <a:p>
            <a:pPr algn="just"/>
            <a:r>
              <a:rPr lang="en-US" sz="900" b="1" dirty="0" err="1"/>
              <a:t>F.Copy</a:t>
            </a:r>
            <a:r>
              <a:rPr lang="en-US" sz="900" b="1" dirty="0"/>
              <a:t> of the port storage agreement. </a:t>
            </a:r>
          </a:p>
          <a:p>
            <a:pPr algn="just"/>
            <a:r>
              <a:rPr lang="en-US" sz="900" b="1" dirty="0"/>
              <a:t>G. Copy of the charter party agreement to transport the product to discharge port. </a:t>
            </a:r>
          </a:p>
          <a:p>
            <a:pPr algn="just"/>
            <a:r>
              <a:rPr lang="en-US" sz="900" b="1" dirty="0"/>
              <a:t>H. The customer formalities , and test report to buyer's bank. </a:t>
            </a:r>
          </a:p>
          <a:p>
            <a:pPr algn="just"/>
            <a:r>
              <a:rPr lang="en-US" sz="900" b="1" dirty="0"/>
              <a:t>I. Certificate of origin. </a:t>
            </a:r>
            <a:r>
              <a:rPr lang="ar-EG" sz="900" b="1" dirty="0"/>
              <a:t> /</a:t>
            </a:r>
            <a:r>
              <a:rPr lang="en-US" sz="900" b="1" dirty="0"/>
              <a:t>J. Copy of vessel questionnaire 88. </a:t>
            </a:r>
          </a:p>
          <a:p>
            <a:pPr algn="just"/>
            <a:r>
              <a:rPr lang="en-US" sz="900" b="1" dirty="0"/>
              <a:t>K. Dip test authorization.(Upon Buyer's request and Buyer will pay full amount) </a:t>
            </a:r>
          </a:p>
          <a:p>
            <a:pPr algn="just"/>
            <a:r>
              <a:rPr lang="en-US" sz="900" b="1" dirty="0" err="1"/>
              <a:t>L.Copy</a:t>
            </a:r>
            <a:r>
              <a:rPr lang="en-US" sz="900" b="1" dirty="0"/>
              <a:t> of bill of loading. </a:t>
            </a:r>
            <a:r>
              <a:rPr lang="ar-EG" sz="900" b="1" dirty="0"/>
              <a:t> /</a:t>
            </a:r>
            <a:r>
              <a:rPr lang="en-US" sz="900" b="1" dirty="0"/>
              <a:t>M. SGS report. </a:t>
            </a:r>
            <a:r>
              <a:rPr lang="ar-EG" sz="900" b="1" dirty="0"/>
              <a:t> /</a:t>
            </a:r>
            <a:r>
              <a:rPr lang="en-US" sz="900" b="1" dirty="0"/>
              <a:t>N. Tank receipt. </a:t>
            </a:r>
          </a:p>
          <a:p>
            <a:pPr algn="just"/>
            <a:r>
              <a:rPr lang="en-US" sz="900" b="1" dirty="0">
                <a:solidFill>
                  <a:srgbClr val="FF0000"/>
                </a:solidFill>
              </a:rPr>
              <a:t>In FOB case, Seller's bank shall release financial instrument immediately after Buyer receives all POP documents. In CIF case, when ship arrives at destination port and buyer conducts inspection on the goods and upon</a:t>
            </a:r>
          </a:p>
          <a:p>
            <a:pPr algn="just"/>
            <a:r>
              <a:rPr lang="en-US" sz="900" b="1" dirty="0">
                <a:solidFill>
                  <a:srgbClr val="FF0000"/>
                </a:solidFill>
              </a:rPr>
              <a:t>satisfaction / the cargo passes (SGS), Seller's bank shall release financial instrument within (3) three working days and buyer pays full amount of inspection at destination port .</a:t>
            </a:r>
          </a:p>
        </p:txBody>
      </p:sp>
      <p:sp>
        <p:nvSpPr>
          <p:cNvPr id="27" name="TextBox 26"/>
          <p:cNvSpPr txBox="1"/>
          <p:nvPr/>
        </p:nvSpPr>
        <p:spPr>
          <a:xfrm>
            <a:off x="1353515" y="1328483"/>
            <a:ext cx="1560042" cy="369332"/>
          </a:xfrm>
          <a:prstGeom prst="rect">
            <a:avLst/>
          </a:prstGeom>
          <a:noFill/>
        </p:spPr>
        <p:txBody>
          <a:bodyPr wrap="none" rtlCol="0">
            <a:spAutoFit/>
          </a:bodyPr>
          <a:lstStyle/>
          <a:p>
            <a:r>
              <a:rPr lang="en-US" dirty="0">
                <a:solidFill>
                  <a:srgbClr val="DBA00A"/>
                </a:solidFill>
                <a:latin typeface="Nunito" panose="00000500000000000000" pitchFamily="2" charset="0"/>
              </a:rPr>
              <a:t>PETROLEUM</a:t>
            </a:r>
          </a:p>
        </p:txBody>
      </p:sp>
      <p:sp>
        <p:nvSpPr>
          <p:cNvPr id="29" name="TextBox 28"/>
          <p:cNvSpPr txBox="1"/>
          <p:nvPr/>
        </p:nvSpPr>
        <p:spPr>
          <a:xfrm>
            <a:off x="1322163" y="1645764"/>
            <a:ext cx="2786062" cy="369332"/>
          </a:xfrm>
          <a:prstGeom prst="rect">
            <a:avLst/>
          </a:prstGeom>
          <a:noFill/>
        </p:spPr>
        <p:txBody>
          <a:bodyPr wrap="square" rtlCol="0">
            <a:spAutoFit/>
          </a:bodyPr>
          <a:lstStyle/>
          <a:p>
            <a:r>
              <a:rPr lang="en-US" dirty="0">
                <a:latin typeface="Nunito" panose="00000500000000000000" pitchFamily="2" charset="0"/>
              </a:rPr>
              <a:t>PROCEDURES</a:t>
            </a:r>
            <a:endParaRPr lang="en-US" dirty="0"/>
          </a:p>
        </p:txBody>
      </p:sp>
      <p:graphicFrame>
        <p:nvGraphicFramePr>
          <p:cNvPr id="11" name="Diagram 10"/>
          <p:cNvGraphicFramePr/>
          <p:nvPr>
            <p:extLst>
              <p:ext uri="{D42A27DB-BD31-4B8C-83A1-F6EECF244321}">
                <p14:modId xmlns:p14="http://schemas.microsoft.com/office/powerpoint/2010/main" val="2003423689"/>
              </p:ext>
            </p:extLst>
          </p:nvPr>
        </p:nvGraphicFramePr>
        <p:xfrm>
          <a:off x="7271037" y="2157360"/>
          <a:ext cx="4604984" cy="345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a:extLst>
              <a:ext uri="{FF2B5EF4-FFF2-40B4-BE49-F238E27FC236}">
                <a16:creationId xmlns:a16="http://schemas.microsoft.com/office/drawing/2014/main" id="{8F9B0896-E0F0-4029-B462-AD4C10B252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19" name="Picture 18">
            <a:extLst>
              <a:ext uri="{FF2B5EF4-FFF2-40B4-BE49-F238E27FC236}">
                <a16:creationId xmlns:a16="http://schemas.microsoft.com/office/drawing/2014/main" id="{C70C020B-ACC8-47D9-BF2D-C3B5F6AD65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0" name="TextBox 19">
            <a:extLst>
              <a:ext uri="{FF2B5EF4-FFF2-40B4-BE49-F238E27FC236}">
                <a16:creationId xmlns:a16="http://schemas.microsoft.com/office/drawing/2014/main" id="{3507D9E1-B99C-4B3D-8CF5-6FA9419A038C}"/>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1" name="Rounded Rectangle 79">
            <a:hlinkClick r:id="rId9" action="ppaction://hlinksldjump"/>
            <a:extLst>
              <a:ext uri="{FF2B5EF4-FFF2-40B4-BE49-F238E27FC236}">
                <a16:creationId xmlns:a16="http://schemas.microsoft.com/office/drawing/2014/main" id="{9C8CF96F-4B1A-4686-BDBA-B8BBFF501625}"/>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0D775FC-C0A4-428A-82BE-3B180F13A9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238" y="1328483"/>
            <a:ext cx="705925" cy="563160"/>
          </a:xfrm>
          <a:prstGeom prst="rect">
            <a:avLst/>
          </a:prstGeom>
        </p:spPr>
      </p:pic>
      <p:sp>
        <p:nvSpPr>
          <p:cNvPr id="23" name="TextBox 22">
            <a:extLst>
              <a:ext uri="{FF2B5EF4-FFF2-40B4-BE49-F238E27FC236}">
                <a16:creationId xmlns:a16="http://schemas.microsoft.com/office/drawing/2014/main" id="{2CCC5740-284B-47D3-BDC0-A09511DBC539}"/>
              </a:ext>
            </a:extLst>
          </p:cNvPr>
          <p:cNvSpPr txBox="1"/>
          <p:nvPr/>
        </p:nvSpPr>
        <p:spPr>
          <a:xfrm>
            <a:off x="1666793" y="6432221"/>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24" name="TextBox 23">
            <a:extLst>
              <a:ext uri="{FF2B5EF4-FFF2-40B4-BE49-F238E27FC236}">
                <a16:creationId xmlns:a16="http://schemas.microsoft.com/office/drawing/2014/main" id="{B74B1881-CBB6-4410-8642-824002EFF154}"/>
              </a:ext>
            </a:extLst>
          </p:cNvPr>
          <p:cNvSpPr txBox="1"/>
          <p:nvPr/>
        </p:nvSpPr>
        <p:spPr>
          <a:xfrm>
            <a:off x="2512587" y="6432221"/>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25" name="TextBox 24">
            <a:extLst>
              <a:ext uri="{FF2B5EF4-FFF2-40B4-BE49-F238E27FC236}">
                <a16:creationId xmlns:a16="http://schemas.microsoft.com/office/drawing/2014/main" id="{5BD3B340-9FBF-4FCF-9246-5D7BBA04B0FC}"/>
              </a:ext>
            </a:extLst>
          </p:cNvPr>
          <p:cNvSpPr txBox="1"/>
          <p:nvPr/>
        </p:nvSpPr>
        <p:spPr>
          <a:xfrm>
            <a:off x="3400059" y="6432220"/>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26" name="Picture 25">
            <a:extLst>
              <a:ext uri="{FF2B5EF4-FFF2-40B4-BE49-F238E27FC236}">
                <a16:creationId xmlns:a16="http://schemas.microsoft.com/office/drawing/2014/main" id="{5174E06D-EE02-4835-87D3-7C72277AB5D8}"/>
              </a:ext>
            </a:extLst>
          </p:cNvPr>
          <p:cNvPicPr>
            <a:picLocks noChangeAspect="1"/>
          </p:cNvPicPr>
          <p:nvPr/>
        </p:nvPicPr>
        <p:blipFill>
          <a:blip r:embed="rId11"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1917352" y="6160498"/>
            <a:ext cx="220991" cy="220991"/>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6AC7158C-DF31-41AF-88A8-EFAD9E278FDA}"/>
              </a:ext>
            </a:extLst>
          </p:cNvPr>
          <p:cNvPicPr>
            <a:picLocks noChangeAspect="1"/>
          </p:cNvPicPr>
          <p:nvPr/>
        </p:nvPicPr>
        <p:blipFill>
          <a:blip r:embed="rId1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21996" y="6152676"/>
            <a:ext cx="228812" cy="228812"/>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1A273E1-8175-4EAC-AC8D-98533499C344}"/>
              </a:ext>
            </a:extLst>
          </p:cNvPr>
          <p:cNvPicPr>
            <a:picLocks noChangeAspect="1"/>
          </p:cNvPicPr>
          <p:nvPr/>
        </p:nvPicPr>
        <p:blipFill>
          <a:blip r:embed="rId1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897152" y="6160497"/>
            <a:ext cx="220991" cy="220991"/>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0FB2ACAA-C016-4EB1-8D1E-9FACFA0750F4}"/>
              </a:ext>
            </a:extLst>
          </p:cNvPr>
          <p:cNvSpPr txBox="1"/>
          <p:nvPr/>
        </p:nvSpPr>
        <p:spPr>
          <a:xfrm>
            <a:off x="5969781" y="6346923"/>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34" name="Picture 33">
            <a:extLst>
              <a:ext uri="{FF2B5EF4-FFF2-40B4-BE49-F238E27FC236}">
                <a16:creationId xmlns:a16="http://schemas.microsoft.com/office/drawing/2014/main" id="{352E239D-B80C-4131-88CE-5A81FFBF0315}"/>
              </a:ext>
            </a:extLst>
          </p:cNvPr>
          <p:cNvPicPr>
            <a:picLocks noChangeAspect="1"/>
          </p:cNvPicPr>
          <p:nvPr/>
        </p:nvPicPr>
        <p:blipFill>
          <a:blip r:embed="rId14" cstate="screen">
            <a:lum bright="70000" contrast="-70000"/>
            <a:extLst>
              <a:ext uri="{28A0092B-C50C-407E-A947-70E740481C1C}">
                <a14:useLocalDpi xmlns:a14="http://schemas.microsoft.com/office/drawing/2010/main"/>
              </a:ext>
            </a:extLst>
          </a:blip>
          <a:stretch>
            <a:fillRect/>
          </a:stretch>
        </p:blipFill>
        <p:spPr>
          <a:xfrm flipH="1">
            <a:off x="5683057" y="6304012"/>
            <a:ext cx="286723" cy="286723"/>
          </a:xfrm>
          <a:prstGeom prst="rect">
            <a:avLst/>
          </a:prstGeom>
        </p:spPr>
      </p:pic>
      <p:sp>
        <p:nvSpPr>
          <p:cNvPr id="35" name="Rounded Rectangle 76">
            <a:hlinkClick r:id="" action="ppaction://hlinkshowjump?jump=previousslide"/>
            <a:extLst>
              <a:ext uri="{FF2B5EF4-FFF2-40B4-BE49-F238E27FC236}">
                <a16:creationId xmlns:a16="http://schemas.microsoft.com/office/drawing/2014/main" id="{937496E2-21E0-46AF-A84F-6048F26D6CEC}"/>
              </a:ext>
            </a:extLst>
          </p:cNvPr>
          <p:cNvSpPr/>
          <p:nvPr/>
        </p:nvSpPr>
        <p:spPr>
          <a:xfrm>
            <a:off x="5446707" y="6092535"/>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79">
            <a:hlinkClick r:id="rId15" action="ppaction://hlinksldjump"/>
            <a:extLst>
              <a:ext uri="{FF2B5EF4-FFF2-40B4-BE49-F238E27FC236}">
                <a16:creationId xmlns:a16="http://schemas.microsoft.com/office/drawing/2014/main" id="{132B6367-FE39-46B1-806F-CBD919246E67}"/>
              </a:ext>
            </a:extLst>
          </p:cNvPr>
          <p:cNvSpPr/>
          <p:nvPr/>
        </p:nvSpPr>
        <p:spPr>
          <a:xfrm>
            <a:off x="1744104"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9">
            <a:hlinkClick r:id="rId16" action="ppaction://hlinksldjump"/>
            <a:extLst>
              <a:ext uri="{FF2B5EF4-FFF2-40B4-BE49-F238E27FC236}">
                <a16:creationId xmlns:a16="http://schemas.microsoft.com/office/drawing/2014/main" id="{27DE4E4A-D867-4F62-8468-F2F4346EBEC2}"/>
              </a:ext>
            </a:extLst>
          </p:cNvPr>
          <p:cNvSpPr/>
          <p:nvPr/>
        </p:nvSpPr>
        <p:spPr>
          <a:xfrm>
            <a:off x="2636382"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79">
            <a:hlinkClick r:id="rId17" action="ppaction://hlinksldjump"/>
            <a:extLst>
              <a:ext uri="{FF2B5EF4-FFF2-40B4-BE49-F238E27FC236}">
                <a16:creationId xmlns:a16="http://schemas.microsoft.com/office/drawing/2014/main" id="{414294FA-76C9-4BC4-953C-BE47C1C30DCB}"/>
              </a:ext>
            </a:extLst>
          </p:cNvPr>
          <p:cNvSpPr/>
          <p:nvPr/>
        </p:nvSpPr>
        <p:spPr>
          <a:xfrm>
            <a:off x="3455348" y="6058877"/>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AD1BCCB-0C25-454F-BADC-D20F860CBF16}"/>
              </a:ext>
            </a:extLst>
          </p:cNvPr>
          <p:cNvSpPr txBox="1"/>
          <p:nvPr/>
        </p:nvSpPr>
        <p:spPr>
          <a:xfrm>
            <a:off x="9539525" y="6303386"/>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40" name="Picture 39">
            <a:extLst>
              <a:ext uri="{FF2B5EF4-FFF2-40B4-BE49-F238E27FC236}">
                <a16:creationId xmlns:a16="http://schemas.microsoft.com/office/drawing/2014/main" id="{A66C15A7-87F6-40F3-97E3-42D395A60E92}"/>
              </a:ext>
            </a:extLst>
          </p:cNvPr>
          <p:cNvPicPr>
            <a:picLocks noChangeAspect="1"/>
          </p:cNvPicPr>
          <p:nvPr/>
        </p:nvPicPr>
        <p:blipFill>
          <a:blip r:embed="rId14" cstate="screen">
            <a:lum bright="70000" contrast="-70000"/>
            <a:extLst>
              <a:ext uri="{28A0092B-C50C-407E-A947-70E740481C1C}">
                <a14:useLocalDpi xmlns:a14="http://schemas.microsoft.com/office/drawing/2010/main"/>
              </a:ext>
            </a:extLst>
          </a:blip>
          <a:stretch>
            <a:fillRect/>
          </a:stretch>
        </p:blipFill>
        <p:spPr>
          <a:xfrm rot="10800000" flipH="1">
            <a:off x="10044792" y="6337199"/>
            <a:ext cx="286723" cy="286723"/>
          </a:xfrm>
          <a:prstGeom prst="rect">
            <a:avLst/>
          </a:prstGeom>
        </p:spPr>
      </p:pic>
      <p:sp>
        <p:nvSpPr>
          <p:cNvPr id="41" name="Rounded Rectangle 76">
            <a:hlinkClick r:id="" action="ppaction://hlinkshowjump?jump=nextslide"/>
            <a:extLst>
              <a:ext uri="{FF2B5EF4-FFF2-40B4-BE49-F238E27FC236}">
                <a16:creationId xmlns:a16="http://schemas.microsoft.com/office/drawing/2014/main" id="{A5DB986C-651E-4B96-A50C-C43B891E0276}"/>
              </a:ext>
            </a:extLst>
          </p:cNvPr>
          <p:cNvSpPr/>
          <p:nvPr/>
        </p:nvSpPr>
        <p:spPr>
          <a:xfrm>
            <a:off x="9334343" y="6082402"/>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5106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4870" y="2144231"/>
            <a:ext cx="7006273" cy="3554819"/>
          </a:xfrm>
          <a:prstGeom prst="rect">
            <a:avLst/>
          </a:prstGeom>
          <a:noFill/>
        </p:spPr>
        <p:txBody>
          <a:bodyPr wrap="square" rtlCol="0">
            <a:spAutoFit/>
          </a:bodyPr>
          <a:lstStyle/>
          <a:p>
            <a:pPr algn="just"/>
            <a:r>
              <a:rPr lang="en-US" sz="900" b="1" dirty="0"/>
              <a:t>1-Buyer shall issue (ICPO-BCL) upon verification, Seller will issue completed SIGNED • SEALED (FCO).Followed by draft contract for both parties countersigning. </a:t>
            </a:r>
          </a:p>
          <a:p>
            <a:pPr algn="just"/>
            <a:r>
              <a:rPr lang="en-US" sz="900" b="1" dirty="0"/>
              <a:t>2- Within (3) three working days Buyer shall review countersign / or make any necessary amendments. </a:t>
            </a:r>
          </a:p>
          <a:p>
            <a:pPr algn="just"/>
            <a:r>
              <a:rPr lang="en-US" sz="900" b="1" dirty="0"/>
              <a:t>3-Within (7) seven working days from lodging the agreement in both banks, buyer's bank shall issue financial instrument or confirmed and guaranteed by top world bank acceptable to seller. </a:t>
            </a:r>
          </a:p>
          <a:p>
            <a:pPr algn="just"/>
            <a:r>
              <a:rPr lang="en-US" sz="900" b="1" dirty="0"/>
              <a:t>4-Within (10) ten working days of receipt, verify and authenticate of buyer's financial instrument, the seller shall submit full (POP) and 2% performance bond.</a:t>
            </a:r>
          </a:p>
          <a:p>
            <a:pPr algn="just"/>
            <a:r>
              <a:rPr lang="en-US" sz="900" b="1" dirty="0"/>
              <a:t>5-The first shipment delivery is within 28-35 working days from the date of the seller's acceptance of the financial instrument.</a:t>
            </a:r>
          </a:p>
          <a:p>
            <a:pPr algn="just"/>
            <a:r>
              <a:rPr lang="en-US" sz="900" b="1" dirty="0"/>
              <a:t>6-(NCNDA/ IMFPA) will be endorsed with the seller's and buyer's bank. Upon vessel arrival at destination port, Buyer discharges the product and within 72 hours pays all parties their commissions. </a:t>
            </a:r>
          </a:p>
          <a:p>
            <a:pPr algn="just"/>
            <a:r>
              <a:rPr lang="en-US" sz="900" b="1" dirty="0"/>
              <a:t>Seller issue full(POP) Documents to buyer via bank to bank, namely: </a:t>
            </a:r>
          </a:p>
          <a:p>
            <a:pPr algn="just"/>
            <a:r>
              <a:rPr lang="en-US" sz="900" b="1" dirty="0"/>
              <a:t>A. Copy of commercial invoice. </a:t>
            </a:r>
            <a:r>
              <a:rPr lang="ar-EG" sz="900" b="1" dirty="0"/>
              <a:t>/</a:t>
            </a:r>
            <a:r>
              <a:rPr lang="en-US" sz="900" b="1" dirty="0"/>
              <a:t> </a:t>
            </a:r>
            <a:r>
              <a:rPr lang="en-US" sz="900" b="1" dirty="0" err="1"/>
              <a:t>B.Copy</a:t>
            </a:r>
            <a:r>
              <a:rPr lang="en-US" sz="900" b="1" dirty="0"/>
              <a:t> of approval of export certificate. </a:t>
            </a:r>
            <a:r>
              <a:rPr lang="ar-EG" sz="900" b="1" dirty="0"/>
              <a:t> /</a:t>
            </a:r>
            <a:r>
              <a:rPr lang="en-US" sz="900" b="1" dirty="0"/>
              <a:t>C. Copy of statement of availability of the product. </a:t>
            </a:r>
          </a:p>
          <a:p>
            <a:pPr algn="just"/>
            <a:r>
              <a:rPr lang="en-US" sz="900" b="1" dirty="0"/>
              <a:t>D. Copy of refinery commitment to produce the product. </a:t>
            </a:r>
            <a:r>
              <a:rPr lang="ar-EG" sz="900" b="1" dirty="0"/>
              <a:t> /</a:t>
            </a:r>
            <a:r>
              <a:rPr lang="en-US" sz="900" b="1" dirty="0" err="1"/>
              <a:t>E.Copy</a:t>
            </a:r>
            <a:r>
              <a:rPr lang="en-US" sz="900" b="1" dirty="0"/>
              <a:t> of Transnet contract to transport the product to the port. </a:t>
            </a:r>
          </a:p>
          <a:p>
            <a:pPr algn="just"/>
            <a:r>
              <a:rPr lang="en-US" sz="900" b="1" dirty="0" err="1"/>
              <a:t>F.Copy</a:t>
            </a:r>
            <a:r>
              <a:rPr lang="en-US" sz="900" b="1" dirty="0"/>
              <a:t> of the port storage agreement. </a:t>
            </a:r>
          </a:p>
          <a:p>
            <a:pPr algn="just"/>
            <a:r>
              <a:rPr lang="en-US" sz="900" b="1" dirty="0"/>
              <a:t>G. Copy of the charter party agreement to transport the product to discharge port. </a:t>
            </a:r>
          </a:p>
          <a:p>
            <a:pPr algn="just"/>
            <a:r>
              <a:rPr lang="en-US" sz="900" b="1" dirty="0"/>
              <a:t>H. The customer formalities , and test report to buyer's bank. </a:t>
            </a:r>
          </a:p>
          <a:p>
            <a:pPr algn="just"/>
            <a:r>
              <a:rPr lang="en-US" sz="900" b="1" dirty="0"/>
              <a:t>I. Certificate of origin. </a:t>
            </a:r>
            <a:r>
              <a:rPr lang="ar-EG" sz="900" b="1" dirty="0"/>
              <a:t> /</a:t>
            </a:r>
            <a:r>
              <a:rPr lang="en-US" sz="900" b="1" dirty="0"/>
              <a:t>J. Copy of vessel questionnaire 88. </a:t>
            </a:r>
          </a:p>
          <a:p>
            <a:pPr algn="just"/>
            <a:r>
              <a:rPr lang="en-US" sz="900" b="1" dirty="0"/>
              <a:t>K. Dip test authorization.(Upon Buyer's request and Buyer will pay full amount) </a:t>
            </a:r>
          </a:p>
          <a:p>
            <a:pPr algn="just"/>
            <a:r>
              <a:rPr lang="en-US" sz="900" b="1" dirty="0" err="1"/>
              <a:t>L.Copy</a:t>
            </a:r>
            <a:r>
              <a:rPr lang="en-US" sz="900" b="1" dirty="0"/>
              <a:t> of bill of loading. </a:t>
            </a:r>
            <a:r>
              <a:rPr lang="ar-EG" sz="900" b="1" dirty="0"/>
              <a:t> /</a:t>
            </a:r>
            <a:r>
              <a:rPr lang="en-US" sz="900" b="1" dirty="0"/>
              <a:t>M. SGS report. </a:t>
            </a:r>
            <a:r>
              <a:rPr lang="ar-EG" sz="900" b="1" dirty="0"/>
              <a:t> /</a:t>
            </a:r>
            <a:r>
              <a:rPr lang="en-US" sz="900" b="1" dirty="0"/>
              <a:t>N. Tank receipt. </a:t>
            </a:r>
          </a:p>
          <a:p>
            <a:pPr algn="just"/>
            <a:r>
              <a:rPr lang="en-US" sz="900" b="1" dirty="0">
                <a:solidFill>
                  <a:srgbClr val="FF0000"/>
                </a:solidFill>
              </a:rPr>
              <a:t>In FOB case, Seller's bank shall release financial instrument immediately after Buyer receives all POP documents. In CIF case, when ship arrives at destination port and buyer conducts inspection on the goods and upon</a:t>
            </a:r>
          </a:p>
          <a:p>
            <a:pPr algn="just"/>
            <a:r>
              <a:rPr lang="en-US" sz="900" b="1" dirty="0">
                <a:solidFill>
                  <a:srgbClr val="FF0000"/>
                </a:solidFill>
              </a:rPr>
              <a:t>satisfaction / the cargo passes (SGS), Seller's bank shall release financial instrument within (3) three working days and buyer pays full amount of inspection at destination port .</a:t>
            </a:r>
          </a:p>
        </p:txBody>
      </p:sp>
      <p:sp>
        <p:nvSpPr>
          <p:cNvPr id="27" name="TextBox 26"/>
          <p:cNvSpPr txBox="1"/>
          <p:nvPr/>
        </p:nvSpPr>
        <p:spPr>
          <a:xfrm>
            <a:off x="1353515" y="1328483"/>
            <a:ext cx="1011815" cy="369332"/>
          </a:xfrm>
          <a:prstGeom prst="rect">
            <a:avLst/>
          </a:prstGeom>
          <a:noFill/>
        </p:spPr>
        <p:txBody>
          <a:bodyPr wrap="none" rtlCol="0">
            <a:spAutoFit/>
          </a:bodyPr>
          <a:lstStyle/>
          <a:p>
            <a:r>
              <a:rPr lang="en-US" dirty="0">
                <a:solidFill>
                  <a:srgbClr val="DBA00A"/>
                </a:solidFill>
                <a:latin typeface="Nunito" panose="00000500000000000000" pitchFamily="2" charset="0"/>
              </a:rPr>
              <a:t>MINING</a:t>
            </a:r>
          </a:p>
        </p:txBody>
      </p:sp>
      <p:sp>
        <p:nvSpPr>
          <p:cNvPr id="29" name="TextBox 28"/>
          <p:cNvSpPr txBox="1"/>
          <p:nvPr/>
        </p:nvSpPr>
        <p:spPr>
          <a:xfrm>
            <a:off x="1322163" y="1645764"/>
            <a:ext cx="2786062" cy="369332"/>
          </a:xfrm>
          <a:prstGeom prst="rect">
            <a:avLst/>
          </a:prstGeom>
          <a:noFill/>
        </p:spPr>
        <p:txBody>
          <a:bodyPr wrap="square" rtlCol="0">
            <a:spAutoFit/>
          </a:bodyPr>
          <a:lstStyle/>
          <a:p>
            <a:r>
              <a:rPr lang="en-US" dirty="0">
                <a:latin typeface="Nunito" panose="00000500000000000000" pitchFamily="2" charset="0"/>
              </a:rPr>
              <a:t>PROCEDURES</a:t>
            </a:r>
            <a:endParaRPr lang="en-US" dirty="0"/>
          </a:p>
        </p:txBody>
      </p:sp>
      <p:graphicFrame>
        <p:nvGraphicFramePr>
          <p:cNvPr id="11" name="Diagram 10"/>
          <p:cNvGraphicFramePr/>
          <p:nvPr>
            <p:extLst>
              <p:ext uri="{D42A27DB-BD31-4B8C-83A1-F6EECF244321}">
                <p14:modId xmlns:p14="http://schemas.microsoft.com/office/powerpoint/2010/main" val="3900653064"/>
              </p:ext>
            </p:extLst>
          </p:nvPr>
        </p:nvGraphicFramePr>
        <p:xfrm>
          <a:off x="7271037" y="2157360"/>
          <a:ext cx="4604984" cy="345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a:extLst>
              <a:ext uri="{FF2B5EF4-FFF2-40B4-BE49-F238E27FC236}">
                <a16:creationId xmlns:a16="http://schemas.microsoft.com/office/drawing/2014/main" id="{8F9B0896-E0F0-4029-B462-AD4C10B252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19" name="Picture 18">
            <a:extLst>
              <a:ext uri="{FF2B5EF4-FFF2-40B4-BE49-F238E27FC236}">
                <a16:creationId xmlns:a16="http://schemas.microsoft.com/office/drawing/2014/main" id="{C70C020B-ACC8-47D9-BF2D-C3B5F6AD65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0" name="TextBox 19">
            <a:extLst>
              <a:ext uri="{FF2B5EF4-FFF2-40B4-BE49-F238E27FC236}">
                <a16:creationId xmlns:a16="http://schemas.microsoft.com/office/drawing/2014/main" id="{3507D9E1-B99C-4B3D-8CF5-6FA9419A038C}"/>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1" name="Rounded Rectangle 79">
            <a:hlinkClick r:id="rId9" action="ppaction://hlinksldjump"/>
            <a:extLst>
              <a:ext uri="{FF2B5EF4-FFF2-40B4-BE49-F238E27FC236}">
                <a16:creationId xmlns:a16="http://schemas.microsoft.com/office/drawing/2014/main" id="{9C8CF96F-4B1A-4686-BDBA-B8BBFF501625}"/>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CCC5740-284B-47D3-BDC0-A09511DBC539}"/>
              </a:ext>
            </a:extLst>
          </p:cNvPr>
          <p:cNvSpPr txBox="1"/>
          <p:nvPr/>
        </p:nvSpPr>
        <p:spPr>
          <a:xfrm>
            <a:off x="1666793" y="6432221"/>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24" name="TextBox 23">
            <a:extLst>
              <a:ext uri="{FF2B5EF4-FFF2-40B4-BE49-F238E27FC236}">
                <a16:creationId xmlns:a16="http://schemas.microsoft.com/office/drawing/2014/main" id="{B74B1881-CBB6-4410-8642-824002EFF154}"/>
              </a:ext>
            </a:extLst>
          </p:cNvPr>
          <p:cNvSpPr txBox="1"/>
          <p:nvPr/>
        </p:nvSpPr>
        <p:spPr>
          <a:xfrm>
            <a:off x="2512587" y="6432221"/>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25" name="TextBox 24">
            <a:extLst>
              <a:ext uri="{FF2B5EF4-FFF2-40B4-BE49-F238E27FC236}">
                <a16:creationId xmlns:a16="http://schemas.microsoft.com/office/drawing/2014/main" id="{5BD3B340-9FBF-4FCF-9246-5D7BBA04B0FC}"/>
              </a:ext>
            </a:extLst>
          </p:cNvPr>
          <p:cNvSpPr txBox="1"/>
          <p:nvPr/>
        </p:nvSpPr>
        <p:spPr>
          <a:xfrm>
            <a:off x="3400059" y="6432220"/>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26" name="Picture 25">
            <a:extLst>
              <a:ext uri="{FF2B5EF4-FFF2-40B4-BE49-F238E27FC236}">
                <a16:creationId xmlns:a16="http://schemas.microsoft.com/office/drawing/2014/main" id="{5174E06D-EE02-4835-87D3-7C72277AB5D8}"/>
              </a:ext>
            </a:extLst>
          </p:cNvPr>
          <p:cNvPicPr>
            <a:picLocks noChangeAspect="1"/>
          </p:cNvPicPr>
          <p:nvPr/>
        </p:nvPicPr>
        <p:blipFill>
          <a:blip r:embed="rId1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1917352" y="6160498"/>
            <a:ext cx="220991" cy="220991"/>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6AC7158C-DF31-41AF-88A8-EFAD9E278FDA}"/>
              </a:ext>
            </a:extLst>
          </p:cNvPr>
          <p:cNvPicPr>
            <a:picLocks noChangeAspect="1"/>
          </p:cNvPicPr>
          <p:nvPr/>
        </p:nvPicPr>
        <p:blipFill>
          <a:blip r:embed="rId11"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21996" y="6152676"/>
            <a:ext cx="228812" cy="228812"/>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1A273E1-8175-4EAC-AC8D-98533499C344}"/>
              </a:ext>
            </a:extLst>
          </p:cNvPr>
          <p:cNvPicPr>
            <a:picLocks noChangeAspect="1"/>
          </p:cNvPicPr>
          <p:nvPr/>
        </p:nvPicPr>
        <p:blipFill>
          <a:blip r:embed="rId1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897152" y="6160497"/>
            <a:ext cx="220991" cy="220991"/>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0FB2ACAA-C016-4EB1-8D1E-9FACFA0750F4}"/>
              </a:ext>
            </a:extLst>
          </p:cNvPr>
          <p:cNvSpPr txBox="1"/>
          <p:nvPr/>
        </p:nvSpPr>
        <p:spPr>
          <a:xfrm>
            <a:off x="5969781" y="6346923"/>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34" name="Picture 33">
            <a:extLst>
              <a:ext uri="{FF2B5EF4-FFF2-40B4-BE49-F238E27FC236}">
                <a16:creationId xmlns:a16="http://schemas.microsoft.com/office/drawing/2014/main" id="{352E239D-B80C-4131-88CE-5A81FFBF0315}"/>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flipH="1">
            <a:off x="5683057" y="6304012"/>
            <a:ext cx="286723" cy="286723"/>
          </a:xfrm>
          <a:prstGeom prst="rect">
            <a:avLst/>
          </a:prstGeom>
        </p:spPr>
      </p:pic>
      <p:sp>
        <p:nvSpPr>
          <p:cNvPr id="35" name="Rounded Rectangle 76">
            <a:hlinkClick r:id="" action="ppaction://hlinkshowjump?jump=previousslide"/>
            <a:extLst>
              <a:ext uri="{FF2B5EF4-FFF2-40B4-BE49-F238E27FC236}">
                <a16:creationId xmlns:a16="http://schemas.microsoft.com/office/drawing/2014/main" id="{937496E2-21E0-46AF-A84F-6048F26D6CEC}"/>
              </a:ext>
            </a:extLst>
          </p:cNvPr>
          <p:cNvSpPr/>
          <p:nvPr/>
        </p:nvSpPr>
        <p:spPr>
          <a:xfrm>
            <a:off x="5446707" y="6092535"/>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79">
            <a:hlinkClick r:id="rId14" action="ppaction://hlinksldjump"/>
            <a:extLst>
              <a:ext uri="{FF2B5EF4-FFF2-40B4-BE49-F238E27FC236}">
                <a16:creationId xmlns:a16="http://schemas.microsoft.com/office/drawing/2014/main" id="{132B6367-FE39-46B1-806F-CBD919246E67}"/>
              </a:ext>
            </a:extLst>
          </p:cNvPr>
          <p:cNvSpPr/>
          <p:nvPr/>
        </p:nvSpPr>
        <p:spPr>
          <a:xfrm>
            <a:off x="1744104"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9">
            <a:hlinkClick r:id="rId15" action="ppaction://hlinksldjump"/>
            <a:extLst>
              <a:ext uri="{FF2B5EF4-FFF2-40B4-BE49-F238E27FC236}">
                <a16:creationId xmlns:a16="http://schemas.microsoft.com/office/drawing/2014/main" id="{27DE4E4A-D867-4F62-8468-F2F4346EBEC2}"/>
              </a:ext>
            </a:extLst>
          </p:cNvPr>
          <p:cNvSpPr/>
          <p:nvPr/>
        </p:nvSpPr>
        <p:spPr>
          <a:xfrm>
            <a:off x="2636382"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79">
            <a:hlinkClick r:id="rId16" action="ppaction://hlinksldjump"/>
            <a:extLst>
              <a:ext uri="{FF2B5EF4-FFF2-40B4-BE49-F238E27FC236}">
                <a16:creationId xmlns:a16="http://schemas.microsoft.com/office/drawing/2014/main" id="{414294FA-76C9-4BC4-953C-BE47C1C30DCB}"/>
              </a:ext>
            </a:extLst>
          </p:cNvPr>
          <p:cNvSpPr/>
          <p:nvPr/>
        </p:nvSpPr>
        <p:spPr>
          <a:xfrm>
            <a:off x="3455348" y="6058877"/>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AD1BCCB-0C25-454F-BADC-D20F860CBF16}"/>
              </a:ext>
            </a:extLst>
          </p:cNvPr>
          <p:cNvSpPr txBox="1"/>
          <p:nvPr/>
        </p:nvSpPr>
        <p:spPr>
          <a:xfrm>
            <a:off x="9539525" y="6303386"/>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40" name="Picture 39">
            <a:extLst>
              <a:ext uri="{FF2B5EF4-FFF2-40B4-BE49-F238E27FC236}">
                <a16:creationId xmlns:a16="http://schemas.microsoft.com/office/drawing/2014/main" id="{A66C15A7-87F6-40F3-97E3-42D395A60E92}"/>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rot="10800000" flipH="1">
            <a:off x="10044792" y="6337199"/>
            <a:ext cx="286723" cy="286723"/>
          </a:xfrm>
          <a:prstGeom prst="rect">
            <a:avLst/>
          </a:prstGeom>
        </p:spPr>
      </p:pic>
      <p:sp>
        <p:nvSpPr>
          <p:cNvPr id="41" name="Rounded Rectangle 76">
            <a:hlinkClick r:id="" action="ppaction://hlinkshowjump?jump=nextslide"/>
            <a:extLst>
              <a:ext uri="{FF2B5EF4-FFF2-40B4-BE49-F238E27FC236}">
                <a16:creationId xmlns:a16="http://schemas.microsoft.com/office/drawing/2014/main" id="{A5DB986C-651E-4B96-A50C-C43B891E0276}"/>
              </a:ext>
            </a:extLst>
          </p:cNvPr>
          <p:cNvSpPr/>
          <p:nvPr/>
        </p:nvSpPr>
        <p:spPr>
          <a:xfrm>
            <a:off x="9334343" y="6082402"/>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049B6B-EA3A-41BA-ADC2-874F27E555B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4372" y="1328483"/>
            <a:ext cx="582115" cy="582115"/>
          </a:xfrm>
          <a:prstGeom prst="rect">
            <a:avLst/>
          </a:prstGeom>
        </p:spPr>
      </p:pic>
    </p:spTree>
    <p:extLst>
      <p:ext uri="{BB962C8B-B14F-4D97-AF65-F5344CB8AC3E}">
        <p14:creationId xmlns:p14="http://schemas.microsoft.com/office/powerpoint/2010/main" val="34748584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4870" y="2144231"/>
            <a:ext cx="7006273" cy="3554819"/>
          </a:xfrm>
          <a:prstGeom prst="rect">
            <a:avLst/>
          </a:prstGeom>
          <a:noFill/>
        </p:spPr>
        <p:txBody>
          <a:bodyPr wrap="square" rtlCol="0">
            <a:spAutoFit/>
          </a:bodyPr>
          <a:lstStyle/>
          <a:p>
            <a:pPr algn="just"/>
            <a:r>
              <a:rPr lang="en-US" sz="900" b="1" dirty="0"/>
              <a:t>1-Buyer shall issue (ICPO-BCL) upon verification, Seller will issue completed SIGNED • SEALED (FCO).Followed by draft contract for both parties countersigning. </a:t>
            </a:r>
          </a:p>
          <a:p>
            <a:pPr algn="just"/>
            <a:r>
              <a:rPr lang="en-US" sz="900" b="1" dirty="0"/>
              <a:t>2- Within (3) three working days Buyer shall review countersign / or make any necessary amendments. </a:t>
            </a:r>
          </a:p>
          <a:p>
            <a:pPr algn="just"/>
            <a:r>
              <a:rPr lang="en-US" sz="900" b="1" dirty="0"/>
              <a:t>3-Within (7) seven working days from lodging the agreement in both banks, buyer's bank shall issue financial instrument or confirmed and guaranteed by top world bank acceptable to seller. </a:t>
            </a:r>
          </a:p>
          <a:p>
            <a:pPr algn="just"/>
            <a:r>
              <a:rPr lang="en-US" sz="900" b="1" dirty="0"/>
              <a:t>4-Within (10) ten working days of receipt, verify and authenticate of buyer's financial instrument, the seller shall submit full (POP) and 2% performance bond.</a:t>
            </a:r>
          </a:p>
          <a:p>
            <a:pPr algn="just"/>
            <a:r>
              <a:rPr lang="en-US" sz="900" b="1" dirty="0"/>
              <a:t>5-The first shipment delivery is within 28-35 working days from the date of the seller's acceptance of the financial instrument.</a:t>
            </a:r>
          </a:p>
          <a:p>
            <a:pPr algn="just"/>
            <a:r>
              <a:rPr lang="en-US" sz="900" b="1" dirty="0"/>
              <a:t>6-(NCNDA/ IMFPA) will be endorsed with the seller's and buyer's bank. Upon vessel arrival at destination port, Buyer discharges the product and within 72 hours pays all parties their commissions. </a:t>
            </a:r>
          </a:p>
          <a:p>
            <a:pPr algn="just"/>
            <a:r>
              <a:rPr lang="en-US" sz="900" b="1" dirty="0"/>
              <a:t>Seller issue full(POP) Documents to buyer via bank to bank, namely: </a:t>
            </a:r>
          </a:p>
          <a:p>
            <a:pPr algn="just"/>
            <a:r>
              <a:rPr lang="en-US" sz="900" b="1" dirty="0"/>
              <a:t>A. Copy of commercial invoice. </a:t>
            </a:r>
            <a:r>
              <a:rPr lang="ar-EG" sz="900" b="1" dirty="0"/>
              <a:t>/</a:t>
            </a:r>
            <a:r>
              <a:rPr lang="en-US" sz="900" b="1" dirty="0"/>
              <a:t> </a:t>
            </a:r>
            <a:r>
              <a:rPr lang="en-US" sz="900" b="1" dirty="0" err="1"/>
              <a:t>B.Copy</a:t>
            </a:r>
            <a:r>
              <a:rPr lang="en-US" sz="900" b="1" dirty="0"/>
              <a:t> of approval of export certificate. </a:t>
            </a:r>
            <a:r>
              <a:rPr lang="ar-EG" sz="900" b="1" dirty="0"/>
              <a:t> /</a:t>
            </a:r>
            <a:r>
              <a:rPr lang="en-US" sz="900" b="1" dirty="0"/>
              <a:t>C. Copy of statement of availability of the product. </a:t>
            </a:r>
          </a:p>
          <a:p>
            <a:pPr algn="just"/>
            <a:r>
              <a:rPr lang="en-US" sz="900" b="1" dirty="0"/>
              <a:t>D. Copy of refinery commitment to produce the product. </a:t>
            </a:r>
            <a:r>
              <a:rPr lang="ar-EG" sz="900" b="1" dirty="0"/>
              <a:t> /</a:t>
            </a:r>
            <a:r>
              <a:rPr lang="en-US" sz="900" b="1" dirty="0" err="1"/>
              <a:t>E.Copy</a:t>
            </a:r>
            <a:r>
              <a:rPr lang="en-US" sz="900" b="1" dirty="0"/>
              <a:t> of Transnet contract to transport the product to the port. </a:t>
            </a:r>
          </a:p>
          <a:p>
            <a:pPr algn="just"/>
            <a:r>
              <a:rPr lang="en-US" sz="900" b="1" dirty="0" err="1"/>
              <a:t>F.Copy</a:t>
            </a:r>
            <a:r>
              <a:rPr lang="en-US" sz="900" b="1" dirty="0"/>
              <a:t> of the port storage agreement. </a:t>
            </a:r>
          </a:p>
          <a:p>
            <a:pPr algn="just"/>
            <a:r>
              <a:rPr lang="en-US" sz="900" b="1" dirty="0"/>
              <a:t>G. Copy of the charter party agreement to transport the product to discharge port. </a:t>
            </a:r>
          </a:p>
          <a:p>
            <a:pPr algn="just"/>
            <a:r>
              <a:rPr lang="en-US" sz="900" b="1" dirty="0"/>
              <a:t>H. The customer formalities , and test report to buyer's bank. </a:t>
            </a:r>
          </a:p>
          <a:p>
            <a:pPr algn="just"/>
            <a:r>
              <a:rPr lang="en-US" sz="900" b="1" dirty="0"/>
              <a:t>I. Certificate of origin. </a:t>
            </a:r>
            <a:r>
              <a:rPr lang="ar-EG" sz="900" b="1" dirty="0"/>
              <a:t> /</a:t>
            </a:r>
            <a:r>
              <a:rPr lang="en-US" sz="900" b="1" dirty="0"/>
              <a:t>J. Copy of vessel questionnaire 88. </a:t>
            </a:r>
          </a:p>
          <a:p>
            <a:pPr algn="just"/>
            <a:r>
              <a:rPr lang="en-US" sz="900" b="1" dirty="0"/>
              <a:t>K. Dip test authorization.(Upon Buyer's request and Buyer will pay full amount) </a:t>
            </a:r>
          </a:p>
          <a:p>
            <a:pPr algn="just"/>
            <a:r>
              <a:rPr lang="en-US" sz="900" b="1" dirty="0" err="1"/>
              <a:t>L.Copy</a:t>
            </a:r>
            <a:r>
              <a:rPr lang="en-US" sz="900" b="1" dirty="0"/>
              <a:t> of bill of loading. </a:t>
            </a:r>
            <a:r>
              <a:rPr lang="ar-EG" sz="900" b="1" dirty="0"/>
              <a:t> /</a:t>
            </a:r>
            <a:r>
              <a:rPr lang="en-US" sz="900" b="1" dirty="0"/>
              <a:t>M. SGS report. </a:t>
            </a:r>
            <a:r>
              <a:rPr lang="ar-EG" sz="900" b="1" dirty="0"/>
              <a:t> /</a:t>
            </a:r>
            <a:r>
              <a:rPr lang="en-US" sz="900" b="1" dirty="0"/>
              <a:t>N. Tank receipt. </a:t>
            </a:r>
          </a:p>
          <a:p>
            <a:pPr algn="just"/>
            <a:r>
              <a:rPr lang="en-US" sz="900" b="1" dirty="0">
                <a:solidFill>
                  <a:srgbClr val="FF0000"/>
                </a:solidFill>
              </a:rPr>
              <a:t>In FOB case, Seller's bank shall release financial instrument immediately after Buyer receives all POP documents. In CIF case, when ship arrives at destination port and buyer conducts inspection on the goods and upon</a:t>
            </a:r>
          </a:p>
          <a:p>
            <a:pPr algn="just"/>
            <a:r>
              <a:rPr lang="en-US" sz="900" b="1" dirty="0">
                <a:solidFill>
                  <a:srgbClr val="FF0000"/>
                </a:solidFill>
              </a:rPr>
              <a:t>satisfaction / the cargo passes (SGS), Seller's bank shall release financial instrument within (3) three working days and buyer pays full amount of inspection at destination port .</a:t>
            </a:r>
          </a:p>
        </p:txBody>
      </p:sp>
      <p:sp>
        <p:nvSpPr>
          <p:cNvPr id="27" name="TextBox 26"/>
          <p:cNvSpPr txBox="1"/>
          <p:nvPr/>
        </p:nvSpPr>
        <p:spPr>
          <a:xfrm>
            <a:off x="1353515" y="1328483"/>
            <a:ext cx="1779654" cy="369332"/>
          </a:xfrm>
          <a:prstGeom prst="rect">
            <a:avLst/>
          </a:prstGeom>
          <a:noFill/>
        </p:spPr>
        <p:txBody>
          <a:bodyPr wrap="none" rtlCol="0">
            <a:spAutoFit/>
          </a:bodyPr>
          <a:lstStyle/>
          <a:p>
            <a:r>
              <a:rPr lang="en-US" dirty="0">
                <a:solidFill>
                  <a:srgbClr val="DBA00A"/>
                </a:solidFill>
                <a:latin typeface="Nunito" panose="00000500000000000000" pitchFamily="2" charset="0"/>
              </a:rPr>
              <a:t>AGRICULTURE</a:t>
            </a:r>
          </a:p>
        </p:txBody>
      </p:sp>
      <p:sp>
        <p:nvSpPr>
          <p:cNvPr id="29" name="TextBox 28"/>
          <p:cNvSpPr txBox="1"/>
          <p:nvPr/>
        </p:nvSpPr>
        <p:spPr>
          <a:xfrm>
            <a:off x="1322163" y="1645764"/>
            <a:ext cx="2786062" cy="369332"/>
          </a:xfrm>
          <a:prstGeom prst="rect">
            <a:avLst/>
          </a:prstGeom>
          <a:noFill/>
        </p:spPr>
        <p:txBody>
          <a:bodyPr wrap="square" rtlCol="0">
            <a:spAutoFit/>
          </a:bodyPr>
          <a:lstStyle/>
          <a:p>
            <a:r>
              <a:rPr lang="en-US" dirty="0">
                <a:latin typeface="Nunito" panose="00000500000000000000" pitchFamily="2" charset="0"/>
              </a:rPr>
              <a:t>PROCEDURES</a:t>
            </a:r>
            <a:endParaRPr lang="en-US" dirty="0"/>
          </a:p>
        </p:txBody>
      </p:sp>
      <p:graphicFrame>
        <p:nvGraphicFramePr>
          <p:cNvPr id="11" name="Diagram 10"/>
          <p:cNvGraphicFramePr/>
          <p:nvPr>
            <p:extLst>
              <p:ext uri="{D42A27DB-BD31-4B8C-83A1-F6EECF244321}">
                <p14:modId xmlns:p14="http://schemas.microsoft.com/office/powerpoint/2010/main" val="3671155702"/>
              </p:ext>
            </p:extLst>
          </p:nvPr>
        </p:nvGraphicFramePr>
        <p:xfrm>
          <a:off x="7271037" y="2157360"/>
          <a:ext cx="4604984" cy="345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a:extLst>
              <a:ext uri="{FF2B5EF4-FFF2-40B4-BE49-F238E27FC236}">
                <a16:creationId xmlns:a16="http://schemas.microsoft.com/office/drawing/2014/main" id="{8F9B0896-E0F0-4029-B462-AD4C10B252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19" name="Picture 18">
            <a:extLst>
              <a:ext uri="{FF2B5EF4-FFF2-40B4-BE49-F238E27FC236}">
                <a16:creationId xmlns:a16="http://schemas.microsoft.com/office/drawing/2014/main" id="{C70C020B-ACC8-47D9-BF2D-C3B5F6AD65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0" name="TextBox 19">
            <a:extLst>
              <a:ext uri="{FF2B5EF4-FFF2-40B4-BE49-F238E27FC236}">
                <a16:creationId xmlns:a16="http://schemas.microsoft.com/office/drawing/2014/main" id="{3507D9E1-B99C-4B3D-8CF5-6FA9419A038C}"/>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1" name="Rounded Rectangle 79">
            <a:hlinkClick r:id="rId9" action="ppaction://hlinksldjump"/>
            <a:extLst>
              <a:ext uri="{FF2B5EF4-FFF2-40B4-BE49-F238E27FC236}">
                <a16:creationId xmlns:a16="http://schemas.microsoft.com/office/drawing/2014/main" id="{9C8CF96F-4B1A-4686-BDBA-B8BBFF501625}"/>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CCC5740-284B-47D3-BDC0-A09511DBC539}"/>
              </a:ext>
            </a:extLst>
          </p:cNvPr>
          <p:cNvSpPr txBox="1"/>
          <p:nvPr/>
        </p:nvSpPr>
        <p:spPr>
          <a:xfrm>
            <a:off x="1666793" y="6432221"/>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24" name="TextBox 23">
            <a:extLst>
              <a:ext uri="{FF2B5EF4-FFF2-40B4-BE49-F238E27FC236}">
                <a16:creationId xmlns:a16="http://schemas.microsoft.com/office/drawing/2014/main" id="{B74B1881-CBB6-4410-8642-824002EFF154}"/>
              </a:ext>
            </a:extLst>
          </p:cNvPr>
          <p:cNvSpPr txBox="1"/>
          <p:nvPr/>
        </p:nvSpPr>
        <p:spPr>
          <a:xfrm>
            <a:off x="2512587" y="6432221"/>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25" name="TextBox 24">
            <a:extLst>
              <a:ext uri="{FF2B5EF4-FFF2-40B4-BE49-F238E27FC236}">
                <a16:creationId xmlns:a16="http://schemas.microsoft.com/office/drawing/2014/main" id="{5BD3B340-9FBF-4FCF-9246-5D7BBA04B0FC}"/>
              </a:ext>
            </a:extLst>
          </p:cNvPr>
          <p:cNvSpPr txBox="1"/>
          <p:nvPr/>
        </p:nvSpPr>
        <p:spPr>
          <a:xfrm>
            <a:off x="3400059" y="6432220"/>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26" name="Picture 25">
            <a:extLst>
              <a:ext uri="{FF2B5EF4-FFF2-40B4-BE49-F238E27FC236}">
                <a16:creationId xmlns:a16="http://schemas.microsoft.com/office/drawing/2014/main" id="{5174E06D-EE02-4835-87D3-7C72277AB5D8}"/>
              </a:ext>
            </a:extLst>
          </p:cNvPr>
          <p:cNvPicPr>
            <a:picLocks noChangeAspect="1"/>
          </p:cNvPicPr>
          <p:nvPr/>
        </p:nvPicPr>
        <p:blipFill>
          <a:blip r:embed="rId1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1917352" y="6160498"/>
            <a:ext cx="220991" cy="220991"/>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6AC7158C-DF31-41AF-88A8-EFAD9E278FDA}"/>
              </a:ext>
            </a:extLst>
          </p:cNvPr>
          <p:cNvPicPr>
            <a:picLocks noChangeAspect="1"/>
          </p:cNvPicPr>
          <p:nvPr/>
        </p:nvPicPr>
        <p:blipFill>
          <a:blip r:embed="rId11"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21996" y="6152676"/>
            <a:ext cx="228812" cy="228812"/>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1A273E1-8175-4EAC-AC8D-98533499C344}"/>
              </a:ext>
            </a:extLst>
          </p:cNvPr>
          <p:cNvPicPr>
            <a:picLocks noChangeAspect="1"/>
          </p:cNvPicPr>
          <p:nvPr/>
        </p:nvPicPr>
        <p:blipFill>
          <a:blip r:embed="rId1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897152" y="6160497"/>
            <a:ext cx="220991" cy="220991"/>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0FB2ACAA-C016-4EB1-8D1E-9FACFA0750F4}"/>
              </a:ext>
            </a:extLst>
          </p:cNvPr>
          <p:cNvSpPr txBox="1"/>
          <p:nvPr/>
        </p:nvSpPr>
        <p:spPr>
          <a:xfrm>
            <a:off x="5969781" y="6346923"/>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34" name="Picture 33">
            <a:extLst>
              <a:ext uri="{FF2B5EF4-FFF2-40B4-BE49-F238E27FC236}">
                <a16:creationId xmlns:a16="http://schemas.microsoft.com/office/drawing/2014/main" id="{352E239D-B80C-4131-88CE-5A81FFBF0315}"/>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flipH="1">
            <a:off x="5683057" y="6304012"/>
            <a:ext cx="286723" cy="286723"/>
          </a:xfrm>
          <a:prstGeom prst="rect">
            <a:avLst/>
          </a:prstGeom>
        </p:spPr>
      </p:pic>
      <p:sp>
        <p:nvSpPr>
          <p:cNvPr id="35" name="Rounded Rectangle 76">
            <a:hlinkClick r:id="" action="ppaction://hlinkshowjump?jump=previousslide"/>
            <a:extLst>
              <a:ext uri="{FF2B5EF4-FFF2-40B4-BE49-F238E27FC236}">
                <a16:creationId xmlns:a16="http://schemas.microsoft.com/office/drawing/2014/main" id="{937496E2-21E0-46AF-A84F-6048F26D6CEC}"/>
              </a:ext>
            </a:extLst>
          </p:cNvPr>
          <p:cNvSpPr/>
          <p:nvPr/>
        </p:nvSpPr>
        <p:spPr>
          <a:xfrm>
            <a:off x="5446707" y="6092535"/>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79">
            <a:hlinkClick r:id="rId14" action="ppaction://hlinksldjump"/>
            <a:extLst>
              <a:ext uri="{FF2B5EF4-FFF2-40B4-BE49-F238E27FC236}">
                <a16:creationId xmlns:a16="http://schemas.microsoft.com/office/drawing/2014/main" id="{132B6367-FE39-46B1-806F-CBD919246E67}"/>
              </a:ext>
            </a:extLst>
          </p:cNvPr>
          <p:cNvSpPr/>
          <p:nvPr/>
        </p:nvSpPr>
        <p:spPr>
          <a:xfrm>
            <a:off x="1744104"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9">
            <a:hlinkClick r:id="rId15" action="ppaction://hlinksldjump"/>
            <a:extLst>
              <a:ext uri="{FF2B5EF4-FFF2-40B4-BE49-F238E27FC236}">
                <a16:creationId xmlns:a16="http://schemas.microsoft.com/office/drawing/2014/main" id="{27DE4E4A-D867-4F62-8468-F2F4346EBEC2}"/>
              </a:ext>
            </a:extLst>
          </p:cNvPr>
          <p:cNvSpPr/>
          <p:nvPr/>
        </p:nvSpPr>
        <p:spPr>
          <a:xfrm>
            <a:off x="2636382"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79">
            <a:hlinkClick r:id="rId16" action="ppaction://hlinksldjump"/>
            <a:extLst>
              <a:ext uri="{FF2B5EF4-FFF2-40B4-BE49-F238E27FC236}">
                <a16:creationId xmlns:a16="http://schemas.microsoft.com/office/drawing/2014/main" id="{414294FA-76C9-4BC4-953C-BE47C1C30DCB}"/>
              </a:ext>
            </a:extLst>
          </p:cNvPr>
          <p:cNvSpPr/>
          <p:nvPr/>
        </p:nvSpPr>
        <p:spPr>
          <a:xfrm>
            <a:off x="3455348" y="6058877"/>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AD1BCCB-0C25-454F-BADC-D20F860CBF16}"/>
              </a:ext>
            </a:extLst>
          </p:cNvPr>
          <p:cNvSpPr txBox="1"/>
          <p:nvPr/>
        </p:nvSpPr>
        <p:spPr>
          <a:xfrm>
            <a:off x="9539525" y="6303386"/>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40" name="Picture 39">
            <a:extLst>
              <a:ext uri="{FF2B5EF4-FFF2-40B4-BE49-F238E27FC236}">
                <a16:creationId xmlns:a16="http://schemas.microsoft.com/office/drawing/2014/main" id="{A66C15A7-87F6-40F3-97E3-42D395A60E92}"/>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rot="10800000" flipH="1">
            <a:off x="10044792" y="6337199"/>
            <a:ext cx="286723" cy="286723"/>
          </a:xfrm>
          <a:prstGeom prst="rect">
            <a:avLst/>
          </a:prstGeom>
        </p:spPr>
      </p:pic>
      <p:sp>
        <p:nvSpPr>
          <p:cNvPr id="41" name="Rounded Rectangle 76">
            <a:hlinkClick r:id="" action="ppaction://hlinkshowjump?jump=nextslide"/>
            <a:extLst>
              <a:ext uri="{FF2B5EF4-FFF2-40B4-BE49-F238E27FC236}">
                <a16:creationId xmlns:a16="http://schemas.microsoft.com/office/drawing/2014/main" id="{A5DB986C-651E-4B96-A50C-C43B891E0276}"/>
              </a:ext>
            </a:extLst>
          </p:cNvPr>
          <p:cNvSpPr/>
          <p:nvPr/>
        </p:nvSpPr>
        <p:spPr>
          <a:xfrm>
            <a:off x="9334343" y="6082402"/>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A5E8E4B-86B8-4D3D-B54A-1EA93FA42C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9282" y="1234083"/>
            <a:ext cx="642881" cy="689169"/>
          </a:xfrm>
          <a:prstGeom prst="rect">
            <a:avLst/>
          </a:prstGeom>
        </p:spPr>
      </p:pic>
    </p:spTree>
    <p:extLst>
      <p:ext uri="{BB962C8B-B14F-4D97-AF65-F5344CB8AC3E}">
        <p14:creationId xmlns:p14="http://schemas.microsoft.com/office/powerpoint/2010/main" val="33375176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4870" y="2144231"/>
            <a:ext cx="7006273" cy="3554819"/>
          </a:xfrm>
          <a:prstGeom prst="rect">
            <a:avLst/>
          </a:prstGeom>
          <a:noFill/>
        </p:spPr>
        <p:txBody>
          <a:bodyPr wrap="square" rtlCol="0">
            <a:spAutoFit/>
          </a:bodyPr>
          <a:lstStyle/>
          <a:p>
            <a:pPr algn="just"/>
            <a:r>
              <a:rPr lang="en-US" sz="900" b="1" dirty="0"/>
              <a:t>1-Buyer shall issue (ICPO-BCL) upon verification, Seller will issue completed SIGNED • SEALED (FCO).Followed by draft contract for both parties countersigning. </a:t>
            </a:r>
          </a:p>
          <a:p>
            <a:pPr algn="just"/>
            <a:r>
              <a:rPr lang="en-US" sz="900" b="1" dirty="0"/>
              <a:t>2- Within (3) three working days Buyer shall review countersign / or make any necessary amendments. </a:t>
            </a:r>
          </a:p>
          <a:p>
            <a:pPr algn="just"/>
            <a:r>
              <a:rPr lang="en-US" sz="900" b="1" dirty="0"/>
              <a:t>3-Within (7) seven working days from lodging the agreement in both banks, buyer's bank shall issue financial instrument or confirmed and guaranteed by top world bank acceptable to seller. </a:t>
            </a:r>
          </a:p>
          <a:p>
            <a:pPr algn="just"/>
            <a:r>
              <a:rPr lang="en-US" sz="900" b="1" dirty="0"/>
              <a:t>4-Within (10) ten working days of receipt, verify and authenticate of buyer's financial instrument, the seller shall submit full (POP) and 2% performance bond.</a:t>
            </a:r>
          </a:p>
          <a:p>
            <a:pPr algn="just"/>
            <a:r>
              <a:rPr lang="en-US" sz="900" b="1" dirty="0"/>
              <a:t>5-The first shipment delivery is within 28-35 working days from the date of the seller's acceptance of the financial instrument.</a:t>
            </a:r>
          </a:p>
          <a:p>
            <a:pPr algn="just"/>
            <a:r>
              <a:rPr lang="en-US" sz="900" b="1" dirty="0"/>
              <a:t>6-(NCNDA/ IMFPA) will be endorsed with the seller's and buyer's bank. Upon vessel arrival at destination port, Buyer discharges the product and within 72 hours pays all parties their commissions. </a:t>
            </a:r>
          </a:p>
          <a:p>
            <a:pPr algn="just"/>
            <a:r>
              <a:rPr lang="en-US" sz="900" b="1" dirty="0"/>
              <a:t>Seller issue full(POP) Documents to buyer via bank to bank, namely: </a:t>
            </a:r>
          </a:p>
          <a:p>
            <a:pPr algn="just"/>
            <a:r>
              <a:rPr lang="en-US" sz="900" b="1" dirty="0"/>
              <a:t>A. Copy of commercial invoice. </a:t>
            </a:r>
            <a:r>
              <a:rPr lang="ar-EG" sz="900" b="1" dirty="0"/>
              <a:t>/</a:t>
            </a:r>
            <a:r>
              <a:rPr lang="en-US" sz="900" b="1" dirty="0"/>
              <a:t> </a:t>
            </a:r>
            <a:r>
              <a:rPr lang="en-US" sz="900" b="1" dirty="0" err="1"/>
              <a:t>B.Copy</a:t>
            </a:r>
            <a:r>
              <a:rPr lang="en-US" sz="900" b="1" dirty="0"/>
              <a:t> of approval of export certificate. </a:t>
            </a:r>
            <a:r>
              <a:rPr lang="ar-EG" sz="900" b="1" dirty="0"/>
              <a:t> /</a:t>
            </a:r>
            <a:r>
              <a:rPr lang="en-US" sz="900" b="1" dirty="0"/>
              <a:t>C. Copy of statement of availability of the product. </a:t>
            </a:r>
          </a:p>
          <a:p>
            <a:pPr algn="just"/>
            <a:r>
              <a:rPr lang="en-US" sz="900" b="1" dirty="0"/>
              <a:t>D. Copy of refinery commitment to produce the product. </a:t>
            </a:r>
            <a:r>
              <a:rPr lang="ar-EG" sz="900" b="1" dirty="0"/>
              <a:t> /</a:t>
            </a:r>
            <a:r>
              <a:rPr lang="en-US" sz="900" b="1" dirty="0" err="1"/>
              <a:t>E.Copy</a:t>
            </a:r>
            <a:r>
              <a:rPr lang="en-US" sz="900" b="1" dirty="0"/>
              <a:t> of Transnet contract to transport the product to the port. </a:t>
            </a:r>
          </a:p>
          <a:p>
            <a:pPr algn="just"/>
            <a:r>
              <a:rPr lang="en-US" sz="900" b="1" dirty="0" err="1"/>
              <a:t>F.Copy</a:t>
            </a:r>
            <a:r>
              <a:rPr lang="en-US" sz="900" b="1" dirty="0"/>
              <a:t> of the port storage agreement. </a:t>
            </a:r>
          </a:p>
          <a:p>
            <a:pPr algn="just"/>
            <a:r>
              <a:rPr lang="en-US" sz="900" b="1" dirty="0"/>
              <a:t>G. Copy of the charter party agreement to transport the product to discharge port. </a:t>
            </a:r>
          </a:p>
          <a:p>
            <a:pPr algn="just"/>
            <a:r>
              <a:rPr lang="en-US" sz="900" b="1" dirty="0"/>
              <a:t>H. The customer formalities , and test report to buyer's bank. </a:t>
            </a:r>
          </a:p>
          <a:p>
            <a:pPr algn="just"/>
            <a:r>
              <a:rPr lang="en-US" sz="900" b="1" dirty="0"/>
              <a:t>I. Certificate of origin. </a:t>
            </a:r>
            <a:r>
              <a:rPr lang="ar-EG" sz="900" b="1" dirty="0"/>
              <a:t> /</a:t>
            </a:r>
            <a:r>
              <a:rPr lang="en-US" sz="900" b="1" dirty="0"/>
              <a:t>J. Copy of vessel questionnaire 88. </a:t>
            </a:r>
          </a:p>
          <a:p>
            <a:pPr algn="just"/>
            <a:r>
              <a:rPr lang="en-US" sz="900" b="1" dirty="0"/>
              <a:t>K. Dip test authorization.(Upon Buyer's request and Buyer will pay full amount) </a:t>
            </a:r>
          </a:p>
          <a:p>
            <a:pPr algn="just"/>
            <a:r>
              <a:rPr lang="en-US" sz="900" b="1" dirty="0" err="1"/>
              <a:t>L.Copy</a:t>
            </a:r>
            <a:r>
              <a:rPr lang="en-US" sz="900" b="1" dirty="0"/>
              <a:t> of bill of loading. </a:t>
            </a:r>
            <a:r>
              <a:rPr lang="ar-EG" sz="900" b="1" dirty="0"/>
              <a:t> /</a:t>
            </a:r>
            <a:r>
              <a:rPr lang="en-US" sz="900" b="1" dirty="0"/>
              <a:t>M. SGS report. </a:t>
            </a:r>
            <a:r>
              <a:rPr lang="ar-EG" sz="900" b="1" dirty="0"/>
              <a:t> /</a:t>
            </a:r>
            <a:r>
              <a:rPr lang="en-US" sz="900" b="1" dirty="0"/>
              <a:t>N. Tank receipt. </a:t>
            </a:r>
          </a:p>
          <a:p>
            <a:pPr algn="just"/>
            <a:r>
              <a:rPr lang="en-US" sz="900" b="1" dirty="0">
                <a:solidFill>
                  <a:srgbClr val="FF0000"/>
                </a:solidFill>
              </a:rPr>
              <a:t>In FOB case, Seller's bank shall release financial instrument immediately after Buyer receives all POP documents. In CIF case, when ship arrives at destination port and buyer conducts inspection on the goods and upon</a:t>
            </a:r>
          </a:p>
          <a:p>
            <a:pPr algn="just"/>
            <a:r>
              <a:rPr lang="en-US" sz="900" b="1" dirty="0">
                <a:solidFill>
                  <a:srgbClr val="FF0000"/>
                </a:solidFill>
              </a:rPr>
              <a:t>satisfaction / the cargo passes (SGS), Seller's bank shall release financial instrument within (3) three working days and buyer pays full amount of inspection at destination port .</a:t>
            </a:r>
          </a:p>
        </p:txBody>
      </p:sp>
      <p:sp>
        <p:nvSpPr>
          <p:cNvPr id="27" name="TextBox 26"/>
          <p:cNvSpPr txBox="1"/>
          <p:nvPr/>
        </p:nvSpPr>
        <p:spPr>
          <a:xfrm>
            <a:off x="1353515" y="1328483"/>
            <a:ext cx="1550424" cy="369332"/>
          </a:xfrm>
          <a:prstGeom prst="rect">
            <a:avLst/>
          </a:prstGeom>
          <a:noFill/>
        </p:spPr>
        <p:txBody>
          <a:bodyPr wrap="none" rtlCol="0">
            <a:spAutoFit/>
          </a:bodyPr>
          <a:lstStyle/>
          <a:p>
            <a:r>
              <a:rPr lang="en-US" dirty="0">
                <a:solidFill>
                  <a:srgbClr val="DBA00A"/>
                </a:solidFill>
                <a:latin typeface="Nunito" panose="00000500000000000000" pitchFamily="2" charset="0"/>
              </a:rPr>
              <a:t>FERTILIZERS</a:t>
            </a:r>
          </a:p>
        </p:txBody>
      </p:sp>
      <p:sp>
        <p:nvSpPr>
          <p:cNvPr id="29" name="TextBox 28"/>
          <p:cNvSpPr txBox="1"/>
          <p:nvPr/>
        </p:nvSpPr>
        <p:spPr>
          <a:xfrm>
            <a:off x="1322163" y="1645764"/>
            <a:ext cx="2786062" cy="369332"/>
          </a:xfrm>
          <a:prstGeom prst="rect">
            <a:avLst/>
          </a:prstGeom>
          <a:noFill/>
        </p:spPr>
        <p:txBody>
          <a:bodyPr wrap="square" rtlCol="0">
            <a:spAutoFit/>
          </a:bodyPr>
          <a:lstStyle/>
          <a:p>
            <a:r>
              <a:rPr lang="en-US" dirty="0">
                <a:latin typeface="Nunito" panose="00000500000000000000" pitchFamily="2" charset="0"/>
              </a:rPr>
              <a:t>PROCEDURES</a:t>
            </a:r>
            <a:endParaRPr lang="en-US" dirty="0"/>
          </a:p>
        </p:txBody>
      </p:sp>
      <p:graphicFrame>
        <p:nvGraphicFramePr>
          <p:cNvPr id="11" name="Diagram 10"/>
          <p:cNvGraphicFramePr/>
          <p:nvPr>
            <p:extLst>
              <p:ext uri="{D42A27DB-BD31-4B8C-83A1-F6EECF244321}">
                <p14:modId xmlns:p14="http://schemas.microsoft.com/office/powerpoint/2010/main" val="2564329930"/>
              </p:ext>
            </p:extLst>
          </p:nvPr>
        </p:nvGraphicFramePr>
        <p:xfrm>
          <a:off x="7271037" y="2157360"/>
          <a:ext cx="4604984" cy="345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a:extLst>
              <a:ext uri="{FF2B5EF4-FFF2-40B4-BE49-F238E27FC236}">
                <a16:creationId xmlns:a16="http://schemas.microsoft.com/office/drawing/2014/main" id="{8F9B0896-E0F0-4029-B462-AD4C10B252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19" name="Picture 18">
            <a:extLst>
              <a:ext uri="{FF2B5EF4-FFF2-40B4-BE49-F238E27FC236}">
                <a16:creationId xmlns:a16="http://schemas.microsoft.com/office/drawing/2014/main" id="{C70C020B-ACC8-47D9-BF2D-C3B5F6AD65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0" name="TextBox 19">
            <a:extLst>
              <a:ext uri="{FF2B5EF4-FFF2-40B4-BE49-F238E27FC236}">
                <a16:creationId xmlns:a16="http://schemas.microsoft.com/office/drawing/2014/main" id="{3507D9E1-B99C-4B3D-8CF5-6FA9419A038C}"/>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1" name="Rounded Rectangle 79">
            <a:hlinkClick r:id="rId9" action="ppaction://hlinksldjump"/>
            <a:extLst>
              <a:ext uri="{FF2B5EF4-FFF2-40B4-BE49-F238E27FC236}">
                <a16:creationId xmlns:a16="http://schemas.microsoft.com/office/drawing/2014/main" id="{9C8CF96F-4B1A-4686-BDBA-B8BBFF501625}"/>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CCC5740-284B-47D3-BDC0-A09511DBC539}"/>
              </a:ext>
            </a:extLst>
          </p:cNvPr>
          <p:cNvSpPr txBox="1"/>
          <p:nvPr/>
        </p:nvSpPr>
        <p:spPr>
          <a:xfrm>
            <a:off x="1666793" y="6432221"/>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24" name="TextBox 23">
            <a:extLst>
              <a:ext uri="{FF2B5EF4-FFF2-40B4-BE49-F238E27FC236}">
                <a16:creationId xmlns:a16="http://schemas.microsoft.com/office/drawing/2014/main" id="{B74B1881-CBB6-4410-8642-824002EFF154}"/>
              </a:ext>
            </a:extLst>
          </p:cNvPr>
          <p:cNvSpPr txBox="1"/>
          <p:nvPr/>
        </p:nvSpPr>
        <p:spPr>
          <a:xfrm>
            <a:off x="2512587" y="6432221"/>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25" name="TextBox 24">
            <a:extLst>
              <a:ext uri="{FF2B5EF4-FFF2-40B4-BE49-F238E27FC236}">
                <a16:creationId xmlns:a16="http://schemas.microsoft.com/office/drawing/2014/main" id="{5BD3B340-9FBF-4FCF-9246-5D7BBA04B0FC}"/>
              </a:ext>
            </a:extLst>
          </p:cNvPr>
          <p:cNvSpPr txBox="1"/>
          <p:nvPr/>
        </p:nvSpPr>
        <p:spPr>
          <a:xfrm>
            <a:off x="3400059" y="6432220"/>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26" name="Picture 25">
            <a:extLst>
              <a:ext uri="{FF2B5EF4-FFF2-40B4-BE49-F238E27FC236}">
                <a16:creationId xmlns:a16="http://schemas.microsoft.com/office/drawing/2014/main" id="{5174E06D-EE02-4835-87D3-7C72277AB5D8}"/>
              </a:ext>
            </a:extLst>
          </p:cNvPr>
          <p:cNvPicPr>
            <a:picLocks noChangeAspect="1"/>
          </p:cNvPicPr>
          <p:nvPr/>
        </p:nvPicPr>
        <p:blipFill>
          <a:blip r:embed="rId1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1917352" y="6160498"/>
            <a:ext cx="220991" cy="220991"/>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6AC7158C-DF31-41AF-88A8-EFAD9E278FDA}"/>
              </a:ext>
            </a:extLst>
          </p:cNvPr>
          <p:cNvPicPr>
            <a:picLocks noChangeAspect="1"/>
          </p:cNvPicPr>
          <p:nvPr/>
        </p:nvPicPr>
        <p:blipFill>
          <a:blip r:embed="rId11"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21996" y="6152676"/>
            <a:ext cx="228812" cy="228812"/>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1A273E1-8175-4EAC-AC8D-98533499C344}"/>
              </a:ext>
            </a:extLst>
          </p:cNvPr>
          <p:cNvPicPr>
            <a:picLocks noChangeAspect="1"/>
          </p:cNvPicPr>
          <p:nvPr/>
        </p:nvPicPr>
        <p:blipFill>
          <a:blip r:embed="rId1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897152" y="6160497"/>
            <a:ext cx="220991" cy="220991"/>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0FB2ACAA-C016-4EB1-8D1E-9FACFA0750F4}"/>
              </a:ext>
            </a:extLst>
          </p:cNvPr>
          <p:cNvSpPr txBox="1"/>
          <p:nvPr/>
        </p:nvSpPr>
        <p:spPr>
          <a:xfrm>
            <a:off x="5969781" y="6346923"/>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34" name="Picture 33">
            <a:extLst>
              <a:ext uri="{FF2B5EF4-FFF2-40B4-BE49-F238E27FC236}">
                <a16:creationId xmlns:a16="http://schemas.microsoft.com/office/drawing/2014/main" id="{352E239D-B80C-4131-88CE-5A81FFBF0315}"/>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flipH="1">
            <a:off x="5683057" y="6304012"/>
            <a:ext cx="286723" cy="286723"/>
          </a:xfrm>
          <a:prstGeom prst="rect">
            <a:avLst/>
          </a:prstGeom>
        </p:spPr>
      </p:pic>
      <p:sp>
        <p:nvSpPr>
          <p:cNvPr id="35" name="Rounded Rectangle 76">
            <a:hlinkClick r:id="" action="ppaction://hlinkshowjump?jump=previousslide"/>
            <a:extLst>
              <a:ext uri="{FF2B5EF4-FFF2-40B4-BE49-F238E27FC236}">
                <a16:creationId xmlns:a16="http://schemas.microsoft.com/office/drawing/2014/main" id="{937496E2-21E0-46AF-A84F-6048F26D6CEC}"/>
              </a:ext>
            </a:extLst>
          </p:cNvPr>
          <p:cNvSpPr/>
          <p:nvPr/>
        </p:nvSpPr>
        <p:spPr>
          <a:xfrm>
            <a:off x="5446707" y="6092535"/>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79">
            <a:hlinkClick r:id="rId14" action="ppaction://hlinksldjump"/>
            <a:extLst>
              <a:ext uri="{FF2B5EF4-FFF2-40B4-BE49-F238E27FC236}">
                <a16:creationId xmlns:a16="http://schemas.microsoft.com/office/drawing/2014/main" id="{132B6367-FE39-46B1-806F-CBD919246E67}"/>
              </a:ext>
            </a:extLst>
          </p:cNvPr>
          <p:cNvSpPr/>
          <p:nvPr/>
        </p:nvSpPr>
        <p:spPr>
          <a:xfrm>
            <a:off x="1744104"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9">
            <a:hlinkClick r:id="rId15" action="ppaction://hlinksldjump"/>
            <a:extLst>
              <a:ext uri="{FF2B5EF4-FFF2-40B4-BE49-F238E27FC236}">
                <a16:creationId xmlns:a16="http://schemas.microsoft.com/office/drawing/2014/main" id="{27DE4E4A-D867-4F62-8468-F2F4346EBEC2}"/>
              </a:ext>
            </a:extLst>
          </p:cNvPr>
          <p:cNvSpPr/>
          <p:nvPr/>
        </p:nvSpPr>
        <p:spPr>
          <a:xfrm>
            <a:off x="2636382"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79">
            <a:hlinkClick r:id="rId16" action="ppaction://hlinksldjump"/>
            <a:extLst>
              <a:ext uri="{FF2B5EF4-FFF2-40B4-BE49-F238E27FC236}">
                <a16:creationId xmlns:a16="http://schemas.microsoft.com/office/drawing/2014/main" id="{414294FA-76C9-4BC4-953C-BE47C1C30DCB}"/>
              </a:ext>
            </a:extLst>
          </p:cNvPr>
          <p:cNvSpPr/>
          <p:nvPr/>
        </p:nvSpPr>
        <p:spPr>
          <a:xfrm>
            <a:off x="3455348" y="6058877"/>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AD1BCCB-0C25-454F-BADC-D20F860CBF16}"/>
              </a:ext>
            </a:extLst>
          </p:cNvPr>
          <p:cNvSpPr txBox="1"/>
          <p:nvPr/>
        </p:nvSpPr>
        <p:spPr>
          <a:xfrm>
            <a:off x="9539525" y="6303386"/>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40" name="Picture 39">
            <a:extLst>
              <a:ext uri="{FF2B5EF4-FFF2-40B4-BE49-F238E27FC236}">
                <a16:creationId xmlns:a16="http://schemas.microsoft.com/office/drawing/2014/main" id="{A66C15A7-87F6-40F3-97E3-42D395A60E92}"/>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rot="10800000" flipH="1">
            <a:off x="10044792" y="6337199"/>
            <a:ext cx="286723" cy="286723"/>
          </a:xfrm>
          <a:prstGeom prst="rect">
            <a:avLst/>
          </a:prstGeom>
        </p:spPr>
      </p:pic>
      <p:sp>
        <p:nvSpPr>
          <p:cNvPr id="41" name="Rounded Rectangle 76">
            <a:hlinkClick r:id="" action="ppaction://hlinkshowjump?jump=nextslide"/>
            <a:extLst>
              <a:ext uri="{FF2B5EF4-FFF2-40B4-BE49-F238E27FC236}">
                <a16:creationId xmlns:a16="http://schemas.microsoft.com/office/drawing/2014/main" id="{A5DB986C-651E-4B96-A50C-C43B891E0276}"/>
              </a:ext>
            </a:extLst>
          </p:cNvPr>
          <p:cNvSpPr/>
          <p:nvPr/>
        </p:nvSpPr>
        <p:spPr>
          <a:xfrm>
            <a:off x="9334343" y="6082402"/>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28151BC-CF50-4B2E-914D-871EB219677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1105" y="1328483"/>
            <a:ext cx="590067" cy="590067"/>
          </a:xfrm>
          <a:prstGeom prst="rect">
            <a:avLst/>
          </a:prstGeom>
        </p:spPr>
      </p:pic>
    </p:spTree>
    <p:extLst>
      <p:ext uri="{BB962C8B-B14F-4D97-AF65-F5344CB8AC3E}">
        <p14:creationId xmlns:p14="http://schemas.microsoft.com/office/powerpoint/2010/main" val="39363829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4870" y="2144231"/>
            <a:ext cx="7006273" cy="3554819"/>
          </a:xfrm>
          <a:prstGeom prst="rect">
            <a:avLst/>
          </a:prstGeom>
          <a:noFill/>
        </p:spPr>
        <p:txBody>
          <a:bodyPr wrap="square" rtlCol="0">
            <a:spAutoFit/>
          </a:bodyPr>
          <a:lstStyle/>
          <a:p>
            <a:pPr algn="just"/>
            <a:r>
              <a:rPr lang="en-US" sz="900" b="1" dirty="0"/>
              <a:t>1-Buyer shall issue (ICPO-BCL) upon verification, Seller will issue completed SIGNED • SEALED (FCO).Followed by draft contract for both parties countersigning. </a:t>
            </a:r>
          </a:p>
          <a:p>
            <a:pPr algn="just"/>
            <a:r>
              <a:rPr lang="en-US" sz="900" b="1" dirty="0"/>
              <a:t>2- Within (3) three working days Buyer shall review countersign / or make any necessary amendments. </a:t>
            </a:r>
          </a:p>
          <a:p>
            <a:pPr algn="just"/>
            <a:r>
              <a:rPr lang="en-US" sz="900" b="1" dirty="0"/>
              <a:t>3-Within (7) seven working days from lodging the agreement in both banks, buyer's bank shall issue financial instrument or confirmed and guaranteed by top world bank acceptable to seller. </a:t>
            </a:r>
          </a:p>
          <a:p>
            <a:pPr algn="just"/>
            <a:r>
              <a:rPr lang="en-US" sz="900" b="1" dirty="0"/>
              <a:t>4-Within (10) ten working days of receipt, verify and authenticate of buyer's financial instrument, the seller shall submit full (POP) and 2% performance bond.</a:t>
            </a:r>
          </a:p>
          <a:p>
            <a:pPr algn="just"/>
            <a:r>
              <a:rPr lang="en-US" sz="900" b="1" dirty="0"/>
              <a:t>5-The first shipment delivery is within 28-35 working days from the date of the seller's acceptance of the financial instrument.</a:t>
            </a:r>
          </a:p>
          <a:p>
            <a:pPr algn="just"/>
            <a:r>
              <a:rPr lang="en-US" sz="900" b="1" dirty="0"/>
              <a:t>6-(NCNDA/ IMFPA) will be endorsed with the seller's and buyer's bank. Upon vessel arrival at destination port, Buyer discharges the product and within 72 hours pays all parties their commissions. </a:t>
            </a:r>
          </a:p>
          <a:p>
            <a:pPr algn="just"/>
            <a:r>
              <a:rPr lang="en-US" sz="900" b="1" dirty="0"/>
              <a:t>Seller issue full(POP) Documents to buyer via bank to bank, namely: </a:t>
            </a:r>
          </a:p>
          <a:p>
            <a:pPr algn="just"/>
            <a:r>
              <a:rPr lang="en-US" sz="900" b="1" dirty="0"/>
              <a:t>A. Copy of commercial invoice. </a:t>
            </a:r>
            <a:r>
              <a:rPr lang="ar-EG" sz="900" b="1" dirty="0"/>
              <a:t>/</a:t>
            </a:r>
            <a:r>
              <a:rPr lang="en-US" sz="900" b="1" dirty="0"/>
              <a:t> </a:t>
            </a:r>
            <a:r>
              <a:rPr lang="en-US" sz="900" b="1" dirty="0" err="1"/>
              <a:t>B.Copy</a:t>
            </a:r>
            <a:r>
              <a:rPr lang="en-US" sz="900" b="1" dirty="0"/>
              <a:t> of approval of export certificate. </a:t>
            </a:r>
            <a:r>
              <a:rPr lang="ar-EG" sz="900" b="1" dirty="0"/>
              <a:t> /</a:t>
            </a:r>
            <a:r>
              <a:rPr lang="en-US" sz="900" b="1" dirty="0"/>
              <a:t>C. Copy of statement of availability of the product. </a:t>
            </a:r>
          </a:p>
          <a:p>
            <a:pPr algn="just"/>
            <a:r>
              <a:rPr lang="en-US" sz="900" b="1" dirty="0"/>
              <a:t>D. Copy of refinery commitment to produce the product. </a:t>
            </a:r>
            <a:r>
              <a:rPr lang="ar-EG" sz="900" b="1" dirty="0"/>
              <a:t> /</a:t>
            </a:r>
            <a:r>
              <a:rPr lang="en-US" sz="900" b="1" dirty="0" err="1"/>
              <a:t>E.Copy</a:t>
            </a:r>
            <a:r>
              <a:rPr lang="en-US" sz="900" b="1" dirty="0"/>
              <a:t> of Transnet contract to transport the product to the port. </a:t>
            </a:r>
          </a:p>
          <a:p>
            <a:pPr algn="just"/>
            <a:r>
              <a:rPr lang="en-US" sz="900" b="1" dirty="0" err="1"/>
              <a:t>F.Copy</a:t>
            </a:r>
            <a:r>
              <a:rPr lang="en-US" sz="900" b="1" dirty="0"/>
              <a:t> of the port storage agreement. </a:t>
            </a:r>
          </a:p>
          <a:p>
            <a:pPr algn="just"/>
            <a:r>
              <a:rPr lang="en-US" sz="900" b="1" dirty="0"/>
              <a:t>G. Copy of the charter party agreement to transport the product to discharge port. </a:t>
            </a:r>
          </a:p>
          <a:p>
            <a:pPr algn="just"/>
            <a:r>
              <a:rPr lang="en-US" sz="900" b="1" dirty="0"/>
              <a:t>H. The customer formalities , and test report to buyer's bank. </a:t>
            </a:r>
          </a:p>
          <a:p>
            <a:pPr algn="just"/>
            <a:r>
              <a:rPr lang="en-US" sz="900" b="1" dirty="0"/>
              <a:t>I. Certificate of origin. </a:t>
            </a:r>
            <a:r>
              <a:rPr lang="ar-EG" sz="900" b="1" dirty="0"/>
              <a:t> /</a:t>
            </a:r>
            <a:r>
              <a:rPr lang="en-US" sz="900" b="1" dirty="0"/>
              <a:t>J. Copy of vessel questionnaire 88. </a:t>
            </a:r>
          </a:p>
          <a:p>
            <a:pPr algn="just"/>
            <a:r>
              <a:rPr lang="en-US" sz="900" b="1" dirty="0"/>
              <a:t>K. Dip test authorization.(Upon Buyer's request and Buyer will pay full amount) </a:t>
            </a:r>
          </a:p>
          <a:p>
            <a:pPr algn="just"/>
            <a:r>
              <a:rPr lang="en-US" sz="900" b="1" dirty="0" err="1"/>
              <a:t>L.Copy</a:t>
            </a:r>
            <a:r>
              <a:rPr lang="en-US" sz="900" b="1" dirty="0"/>
              <a:t> of bill of loading. </a:t>
            </a:r>
            <a:r>
              <a:rPr lang="ar-EG" sz="900" b="1" dirty="0"/>
              <a:t> /</a:t>
            </a:r>
            <a:r>
              <a:rPr lang="en-US" sz="900" b="1" dirty="0"/>
              <a:t>M. SGS report. </a:t>
            </a:r>
            <a:r>
              <a:rPr lang="ar-EG" sz="900" b="1" dirty="0"/>
              <a:t> /</a:t>
            </a:r>
            <a:r>
              <a:rPr lang="en-US" sz="900" b="1" dirty="0"/>
              <a:t>N. Tank receipt. </a:t>
            </a:r>
          </a:p>
          <a:p>
            <a:pPr algn="just"/>
            <a:r>
              <a:rPr lang="en-US" sz="900" b="1" dirty="0">
                <a:solidFill>
                  <a:srgbClr val="FF0000"/>
                </a:solidFill>
              </a:rPr>
              <a:t>In FOB case, Seller's bank shall release financial instrument immediately after Buyer receives all POP documents. In CIF case, when ship arrives at destination port and buyer conducts inspection on the goods and upon</a:t>
            </a:r>
          </a:p>
          <a:p>
            <a:pPr algn="just"/>
            <a:r>
              <a:rPr lang="en-US" sz="900" b="1" dirty="0">
                <a:solidFill>
                  <a:srgbClr val="FF0000"/>
                </a:solidFill>
              </a:rPr>
              <a:t>satisfaction / the cargo passes (SGS), Seller's bank shall release financial instrument within (3) three working days and buyer pays full amount of inspection at destination port .</a:t>
            </a:r>
          </a:p>
        </p:txBody>
      </p:sp>
      <p:sp>
        <p:nvSpPr>
          <p:cNvPr id="27" name="TextBox 26"/>
          <p:cNvSpPr txBox="1"/>
          <p:nvPr/>
        </p:nvSpPr>
        <p:spPr>
          <a:xfrm>
            <a:off x="1353515" y="1328483"/>
            <a:ext cx="688009" cy="369332"/>
          </a:xfrm>
          <a:prstGeom prst="rect">
            <a:avLst/>
          </a:prstGeom>
          <a:noFill/>
        </p:spPr>
        <p:txBody>
          <a:bodyPr wrap="none" rtlCol="0">
            <a:spAutoFit/>
          </a:bodyPr>
          <a:lstStyle/>
          <a:p>
            <a:r>
              <a:rPr lang="en-US" dirty="0">
                <a:solidFill>
                  <a:srgbClr val="DBA00A"/>
                </a:solidFill>
                <a:latin typeface="Nunito" panose="00000500000000000000" pitchFamily="2" charset="0"/>
              </a:rPr>
              <a:t>OILS</a:t>
            </a:r>
          </a:p>
        </p:txBody>
      </p:sp>
      <p:sp>
        <p:nvSpPr>
          <p:cNvPr id="29" name="TextBox 28"/>
          <p:cNvSpPr txBox="1"/>
          <p:nvPr/>
        </p:nvSpPr>
        <p:spPr>
          <a:xfrm>
            <a:off x="1322163" y="1645764"/>
            <a:ext cx="2786062" cy="369332"/>
          </a:xfrm>
          <a:prstGeom prst="rect">
            <a:avLst/>
          </a:prstGeom>
          <a:noFill/>
        </p:spPr>
        <p:txBody>
          <a:bodyPr wrap="square" rtlCol="0">
            <a:spAutoFit/>
          </a:bodyPr>
          <a:lstStyle/>
          <a:p>
            <a:r>
              <a:rPr lang="en-US" dirty="0">
                <a:latin typeface="Nunito" panose="00000500000000000000" pitchFamily="2" charset="0"/>
              </a:rPr>
              <a:t>PROCEDURES</a:t>
            </a:r>
            <a:endParaRPr lang="en-US" dirty="0"/>
          </a:p>
        </p:txBody>
      </p:sp>
      <p:graphicFrame>
        <p:nvGraphicFramePr>
          <p:cNvPr id="11" name="Diagram 10"/>
          <p:cNvGraphicFramePr/>
          <p:nvPr>
            <p:extLst>
              <p:ext uri="{D42A27DB-BD31-4B8C-83A1-F6EECF244321}">
                <p14:modId xmlns:p14="http://schemas.microsoft.com/office/powerpoint/2010/main" val="1439994113"/>
              </p:ext>
            </p:extLst>
          </p:nvPr>
        </p:nvGraphicFramePr>
        <p:xfrm>
          <a:off x="7271037" y="2157360"/>
          <a:ext cx="4604984" cy="345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a:extLst>
              <a:ext uri="{FF2B5EF4-FFF2-40B4-BE49-F238E27FC236}">
                <a16:creationId xmlns:a16="http://schemas.microsoft.com/office/drawing/2014/main" id="{8F9B0896-E0F0-4029-B462-AD4C10B252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19" name="Picture 18">
            <a:extLst>
              <a:ext uri="{FF2B5EF4-FFF2-40B4-BE49-F238E27FC236}">
                <a16:creationId xmlns:a16="http://schemas.microsoft.com/office/drawing/2014/main" id="{C70C020B-ACC8-47D9-BF2D-C3B5F6AD65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0" name="TextBox 19">
            <a:extLst>
              <a:ext uri="{FF2B5EF4-FFF2-40B4-BE49-F238E27FC236}">
                <a16:creationId xmlns:a16="http://schemas.microsoft.com/office/drawing/2014/main" id="{3507D9E1-B99C-4B3D-8CF5-6FA9419A038C}"/>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1" name="Rounded Rectangle 79">
            <a:hlinkClick r:id="rId9" action="ppaction://hlinksldjump"/>
            <a:extLst>
              <a:ext uri="{FF2B5EF4-FFF2-40B4-BE49-F238E27FC236}">
                <a16:creationId xmlns:a16="http://schemas.microsoft.com/office/drawing/2014/main" id="{9C8CF96F-4B1A-4686-BDBA-B8BBFF501625}"/>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CCC5740-284B-47D3-BDC0-A09511DBC539}"/>
              </a:ext>
            </a:extLst>
          </p:cNvPr>
          <p:cNvSpPr txBox="1"/>
          <p:nvPr/>
        </p:nvSpPr>
        <p:spPr>
          <a:xfrm>
            <a:off x="1666793" y="6432221"/>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24" name="TextBox 23">
            <a:extLst>
              <a:ext uri="{FF2B5EF4-FFF2-40B4-BE49-F238E27FC236}">
                <a16:creationId xmlns:a16="http://schemas.microsoft.com/office/drawing/2014/main" id="{B74B1881-CBB6-4410-8642-824002EFF154}"/>
              </a:ext>
            </a:extLst>
          </p:cNvPr>
          <p:cNvSpPr txBox="1"/>
          <p:nvPr/>
        </p:nvSpPr>
        <p:spPr>
          <a:xfrm>
            <a:off x="2512587" y="6432221"/>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25" name="TextBox 24">
            <a:extLst>
              <a:ext uri="{FF2B5EF4-FFF2-40B4-BE49-F238E27FC236}">
                <a16:creationId xmlns:a16="http://schemas.microsoft.com/office/drawing/2014/main" id="{5BD3B340-9FBF-4FCF-9246-5D7BBA04B0FC}"/>
              </a:ext>
            </a:extLst>
          </p:cNvPr>
          <p:cNvSpPr txBox="1"/>
          <p:nvPr/>
        </p:nvSpPr>
        <p:spPr>
          <a:xfrm>
            <a:off x="3400059" y="6432220"/>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26" name="Picture 25">
            <a:extLst>
              <a:ext uri="{FF2B5EF4-FFF2-40B4-BE49-F238E27FC236}">
                <a16:creationId xmlns:a16="http://schemas.microsoft.com/office/drawing/2014/main" id="{5174E06D-EE02-4835-87D3-7C72277AB5D8}"/>
              </a:ext>
            </a:extLst>
          </p:cNvPr>
          <p:cNvPicPr>
            <a:picLocks noChangeAspect="1"/>
          </p:cNvPicPr>
          <p:nvPr/>
        </p:nvPicPr>
        <p:blipFill>
          <a:blip r:embed="rId1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1917352" y="6160498"/>
            <a:ext cx="220991" cy="220991"/>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6AC7158C-DF31-41AF-88A8-EFAD9E278FDA}"/>
              </a:ext>
            </a:extLst>
          </p:cNvPr>
          <p:cNvPicPr>
            <a:picLocks noChangeAspect="1"/>
          </p:cNvPicPr>
          <p:nvPr/>
        </p:nvPicPr>
        <p:blipFill>
          <a:blip r:embed="rId11"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21996" y="6152676"/>
            <a:ext cx="228812" cy="228812"/>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1A273E1-8175-4EAC-AC8D-98533499C344}"/>
              </a:ext>
            </a:extLst>
          </p:cNvPr>
          <p:cNvPicPr>
            <a:picLocks noChangeAspect="1"/>
          </p:cNvPicPr>
          <p:nvPr/>
        </p:nvPicPr>
        <p:blipFill>
          <a:blip r:embed="rId1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897152" y="6160497"/>
            <a:ext cx="220991" cy="220991"/>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0FB2ACAA-C016-4EB1-8D1E-9FACFA0750F4}"/>
              </a:ext>
            </a:extLst>
          </p:cNvPr>
          <p:cNvSpPr txBox="1"/>
          <p:nvPr/>
        </p:nvSpPr>
        <p:spPr>
          <a:xfrm>
            <a:off x="5969781" y="6346923"/>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34" name="Picture 33">
            <a:extLst>
              <a:ext uri="{FF2B5EF4-FFF2-40B4-BE49-F238E27FC236}">
                <a16:creationId xmlns:a16="http://schemas.microsoft.com/office/drawing/2014/main" id="{352E239D-B80C-4131-88CE-5A81FFBF0315}"/>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flipH="1">
            <a:off x="5683057" y="6304012"/>
            <a:ext cx="286723" cy="286723"/>
          </a:xfrm>
          <a:prstGeom prst="rect">
            <a:avLst/>
          </a:prstGeom>
        </p:spPr>
      </p:pic>
      <p:sp>
        <p:nvSpPr>
          <p:cNvPr id="35" name="Rounded Rectangle 76">
            <a:hlinkClick r:id="" action="ppaction://hlinkshowjump?jump=previousslide"/>
            <a:extLst>
              <a:ext uri="{FF2B5EF4-FFF2-40B4-BE49-F238E27FC236}">
                <a16:creationId xmlns:a16="http://schemas.microsoft.com/office/drawing/2014/main" id="{937496E2-21E0-46AF-A84F-6048F26D6CEC}"/>
              </a:ext>
            </a:extLst>
          </p:cNvPr>
          <p:cNvSpPr/>
          <p:nvPr/>
        </p:nvSpPr>
        <p:spPr>
          <a:xfrm>
            <a:off x="5446707" y="6092535"/>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79">
            <a:hlinkClick r:id="rId14" action="ppaction://hlinksldjump"/>
            <a:extLst>
              <a:ext uri="{FF2B5EF4-FFF2-40B4-BE49-F238E27FC236}">
                <a16:creationId xmlns:a16="http://schemas.microsoft.com/office/drawing/2014/main" id="{132B6367-FE39-46B1-806F-CBD919246E67}"/>
              </a:ext>
            </a:extLst>
          </p:cNvPr>
          <p:cNvSpPr/>
          <p:nvPr/>
        </p:nvSpPr>
        <p:spPr>
          <a:xfrm>
            <a:off x="1744104"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9">
            <a:hlinkClick r:id="rId15" action="ppaction://hlinksldjump"/>
            <a:extLst>
              <a:ext uri="{FF2B5EF4-FFF2-40B4-BE49-F238E27FC236}">
                <a16:creationId xmlns:a16="http://schemas.microsoft.com/office/drawing/2014/main" id="{27DE4E4A-D867-4F62-8468-F2F4346EBEC2}"/>
              </a:ext>
            </a:extLst>
          </p:cNvPr>
          <p:cNvSpPr/>
          <p:nvPr/>
        </p:nvSpPr>
        <p:spPr>
          <a:xfrm>
            <a:off x="2636382"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79">
            <a:hlinkClick r:id="rId16" action="ppaction://hlinksldjump"/>
            <a:extLst>
              <a:ext uri="{FF2B5EF4-FFF2-40B4-BE49-F238E27FC236}">
                <a16:creationId xmlns:a16="http://schemas.microsoft.com/office/drawing/2014/main" id="{414294FA-76C9-4BC4-953C-BE47C1C30DCB}"/>
              </a:ext>
            </a:extLst>
          </p:cNvPr>
          <p:cNvSpPr/>
          <p:nvPr/>
        </p:nvSpPr>
        <p:spPr>
          <a:xfrm>
            <a:off x="3455348" y="6058877"/>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AD1BCCB-0C25-454F-BADC-D20F860CBF16}"/>
              </a:ext>
            </a:extLst>
          </p:cNvPr>
          <p:cNvSpPr txBox="1"/>
          <p:nvPr/>
        </p:nvSpPr>
        <p:spPr>
          <a:xfrm>
            <a:off x="9539525" y="6303386"/>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40" name="Picture 39">
            <a:extLst>
              <a:ext uri="{FF2B5EF4-FFF2-40B4-BE49-F238E27FC236}">
                <a16:creationId xmlns:a16="http://schemas.microsoft.com/office/drawing/2014/main" id="{A66C15A7-87F6-40F3-97E3-42D395A60E92}"/>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rot="10800000" flipH="1">
            <a:off x="10044792" y="6337199"/>
            <a:ext cx="286723" cy="286723"/>
          </a:xfrm>
          <a:prstGeom prst="rect">
            <a:avLst/>
          </a:prstGeom>
        </p:spPr>
      </p:pic>
      <p:sp>
        <p:nvSpPr>
          <p:cNvPr id="41" name="Rounded Rectangle 76">
            <a:hlinkClick r:id="" action="ppaction://hlinkshowjump?jump=nextslide"/>
            <a:extLst>
              <a:ext uri="{FF2B5EF4-FFF2-40B4-BE49-F238E27FC236}">
                <a16:creationId xmlns:a16="http://schemas.microsoft.com/office/drawing/2014/main" id="{A5DB986C-651E-4B96-A50C-C43B891E0276}"/>
              </a:ext>
            </a:extLst>
          </p:cNvPr>
          <p:cNvSpPr/>
          <p:nvPr/>
        </p:nvSpPr>
        <p:spPr>
          <a:xfrm>
            <a:off x="9334343" y="6082402"/>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54653D1-0C4A-486D-9263-175CA06CF07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0587" y="1234083"/>
            <a:ext cx="728321" cy="728321"/>
          </a:xfrm>
          <a:prstGeom prst="rect">
            <a:avLst/>
          </a:prstGeom>
        </p:spPr>
      </p:pic>
    </p:spTree>
    <p:extLst>
      <p:ext uri="{BB962C8B-B14F-4D97-AF65-F5344CB8AC3E}">
        <p14:creationId xmlns:p14="http://schemas.microsoft.com/office/powerpoint/2010/main" val="10524896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4870" y="2144231"/>
            <a:ext cx="7006273" cy="3554819"/>
          </a:xfrm>
          <a:prstGeom prst="rect">
            <a:avLst/>
          </a:prstGeom>
          <a:noFill/>
        </p:spPr>
        <p:txBody>
          <a:bodyPr wrap="square" rtlCol="0">
            <a:spAutoFit/>
          </a:bodyPr>
          <a:lstStyle/>
          <a:p>
            <a:pPr algn="just"/>
            <a:r>
              <a:rPr lang="en-US" sz="900" b="1" dirty="0"/>
              <a:t>1-Buyer shall issue (ICPO-BCL) upon verification, Seller will issue completed SIGNED • SEALED (FCO).Followed by draft contract for both parties countersigning. </a:t>
            </a:r>
          </a:p>
          <a:p>
            <a:pPr algn="just"/>
            <a:r>
              <a:rPr lang="en-US" sz="900" b="1" dirty="0"/>
              <a:t>2- Within (3) three working days Buyer shall review countersign / or make any necessary amendments. </a:t>
            </a:r>
          </a:p>
          <a:p>
            <a:pPr algn="just"/>
            <a:r>
              <a:rPr lang="en-US" sz="900" b="1" dirty="0"/>
              <a:t>3-Within (7) seven working days from lodging the agreement in both banks, buyer's bank shall issue financial instrument or confirmed and guaranteed by top world bank acceptable to seller. </a:t>
            </a:r>
          </a:p>
          <a:p>
            <a:pPr algn="just"/>
            <a:r>
              <a:rPr lang="en-US" sz="900" b="1" dirty="0"/>
              <a:t>4-Within (10) ten working days of receipt, verify and authenticate of buyer's financial instrument, the seller shall submit full (POP) and 2% performance bond.</a:t>
            </a:r>
          </a:p>
          <a:p>
            <a:pPr algn="just"/>
            <a:r>
              <a:rPr lang="en-US" sz="900" b="1" dirty="0"/>
              <a:t>5-The first shipment delivery is within 28-35 working days from the date of the seller's acceptance of the financial instrument.</a:t>
            </a:r>
          </a:p>
          <a:p>
            <a:pPr algn="just"/>
            <a:r>
              <a:rPr lang="en-US" sz="900" b="1" dirty="0"/>
              <a:t>6-(NCNDA/ IMFPA) will be endorsed with the seller's and buyer's bank. Upon vessel arrival at destination port, Buyer discharges the product and within 72 hours pays all parties their commissions. </a:t>
            </a:r>
          </a:p>
          <a:p>
            <a:pPr algn="just"/>
            <a:r>
              <a:rPr lang="en-US" sz="900" b="1" dirty="0"/>
              <a:t>Seller issue full(POP) Documents to buyer via bank to bank, namely: </a:t>
            </a:r>
          </a:p>
          <a:p>
            <a:pPr algn="just"/>
            <a:r>
              <a:rPr lang="en-US" sz="900" b="1" dirty="0"/>
              <a:t>A. Copy of commercial invoice. </a:t>
            </a:r>
            <a:r>
              <a:rPr lang="ar-EG" sz="900" b="1" dirty="0"/>
              <a:t>/</a:t>
            </a:r>
            <a:r>
              <a:rPr lang="en-US" sz="900" b="1" dirty="0"/>
              <a:t> </a:t>
            </a:r>
            <a:r>
              <a:rPr lang="en-US" sz="900" b="1" dirty="0" err="1"/>
              <a:t>B.Copy</a:t>
            </a:r>
            <a:r>
              <a:rPr lang="en-US" sz="900" b="1" dirty="0"/>
              <a:t> of approval of export certificate. </a:t>
            </a:r>
            <a:r>
              <a:rPr lang="ar-EG" sz="900" b="1" dirty="0"/>
              <a:t> /</a:t>
            </a:r>
            <a:r>
              <a:rPr lang="en-US" sz="900" b="1" dirty="0"/>
              <a:t>C. Copy of statement of availability of the product. </a:t>
            </a:r>
          </a:p>
          <a:p>
            <a:pPr algn="just"/>
            <a:r>
              <a:rPr lang="en-US" sz="900" b="1" dirty="0"/>
              <a:t>D. Copy of refinery commitment to produce the product. </a:t>
            </a:r>
            <a:r>
              <a:rPr lang="ar-EG" sz="900" b="1" dirty="0"/>
              <a:t> /</a:t>
            </a:r>
            <a:r>
              <a:rPr lang="en-US" sz="900" b="1" dirty="0" err="1"/>
              <a:t>E.Copy</a:t>
            </a:r>
            <a:r>
              <a:rPr lang="en-US" sz="900" b="1" dirty="0"/>
              <a:t> of Transnet contract to transport the product to the port. </a:t>
            </a:r>
          </a:p>
          <a:p>
            <a:pPr algn="just"/>
            <a:r>
              <a:rPr lang="en-US" sz="900" b="1" dirty="0" err="1"/>
              <a:t>F.Copy</a:t>
            </a:r>
            <a:r>
              <a:rPr lang="en-US" sz="900" b="1" dirty="0"/>
              <a:t> of the port storage agreement. </a:t>
            </a:r>
          </a:p>
          <a:p>
            <a:pPr algn="just"/>
            <a:r>
              <a:rPr lang="en-US" sz="900" b="1" dirty="0"/>
              <a:t>G. Copy of the charter party agreement to transport the product to discharge port. </a:t>
            </a:r>
          </a:p>
          <a:p>
            <a:pPr algn="just"/>
            <a:r>
              <a:rPr lang="en-US" sz="900" b="1" dirty="0"/>
              <a:t>H. The customer formalities , and test report to buyer's bank. </a:t>
            </a:r>
          </a:p>
          <a:p>
            <a:pPr algn="just"/>
            <a:r>
              <a:rPr lang="en-US" sz="900" b="1" dirty="0"/>
              <a:t>I. Certificate of origin. </a:t>
            </a:r>
            <a:r>
              <a:rPr lang="ar-EG" sz="900" b="1" dirty="0"/>
              <a:t> /</a:t>
            </a:r>
            <a:r>
              <a:rPr lang="en-US" sz="900" b="1" dirty="0"/>
              <a:t>J. Copy of vessel questionnaire 88. </a:t>
            </a:r>
          </a:p>
          <a:p>
            <a:pPr algn="just"/>
            <a:r>
              <a:rPr lang="en-US" sz="900" b="1" dirty="0"/>
              <a:t>K. Dip test authorization.(Upon Buyer's request and Buyer will pay full amount) </a:t>
            </a:r>
          </a:p>
          <a:p>
            <a:pPr algn="just"/>
            <a:r>
              <a:rPr lang="en-US" sz="900" b="1" dirty="0" err="1"/>
              <a:t>L.Copy</a:t>
            </a:r>
            <a:r>
              <a:rPr lang="en-US" sz="900" b="1" dirty="0"/>
              <a:t> of bill of loading. </a:t>
            </a:r>
            <a:r>
              <a:rPr lang="ar-EG" sz="900" b="1" dirty="0"/>
              <a:t> /</a:t>
            </a:r>
            <a:r>
              <a:rPr lang="en-US" sz="900" b="1" dirty="0"/>
              <a:t>M. SGS report. </a:t>
            </a:r>
            <a:r>
              <a:rPr lang="ar-EG" sz="900" b="1" dirty="0"/>
              <a:t> /</a:t>
            </a:r>
            <a:r>
              <a:rPr lang="en-US" sz="900" b="1" dirty="0"/>
              <a:t>N. Tank receipt. </a:t>
            </a:r>
          </a:p>
          <a:p>
            <a:pPr algn="just"/>
            <a:r>
              <a:rPr lang="en-US" sz="900" b="1" dirty="0">
                <a:solidFill>
                  <a:srgbClr val="FF0000"/>
                </a:solidFill>
              </a:rPr>
              <a:t>In FOB case, Seller's bank shall release financial instrument immediately after Buyer receives all POP documents. In CIF case, when ship arrives at destination port and buyer conducts inspection on the goods and upon</a:t>
            </a:r>
          </a:p>
          <a:p>
            <a:pPr algn="just"/>
            <a:r>
              <a:rPr lang="en-US" sz="900" b="1" dirty="0">
                <a:solidFill>
                  <a:srgbClr val="FF0000"/>
                </a:solidFill>
              </a:rPr>
              <a:t>satisfaction / the cargo passes (SGS), Seller's bank shall release financial instrument within (3) three working days and buyer pays full amount of inspection at destination port .</a:t>
            </a:r>
          </a:p>
        </p:txBody>
      </p:sp>
      <p:sp>
        <p:nvSpPr>
          <p:cNvPr id="27" name="TextBox 26"/>
          <p:cNvSpPr txBox="1"/>
          <p:nvPr/>
        </p:nvSpPr>
        <p:spPr>
          <a:xfrm>
            <a:off x="1353515" y="1328483"/>
            <a:ext cx="986167" cy="369332"/>
          </a:xfrm>
          <a:prstGeom prst="rect">
            <a:avLst/>
          </a:prstGeom>
          <a:noFill/>
        </p:spPr>
        <p:txBody>
          <a:bodyPr wrap="none" rtlCol="0">
            <a:spAutoFit/>
          </a:bodyPr>
          <a:lstStyle/>
          <a:p>
            <a:r>
              <a:rPr lang="en-US" dirty="0">
                <a:solidFill>
                  <a:srgbClr val="DBA00A"/>
                </a:solidFill>
                <a:latin typeface="Nunito" panose="00000500000000000000" pitchFamily="2" charset="0"/>
              </a:rPr>
              <a:t>SUGAR</a:t>
            </a:r>
          </a:p>
        </p:txBody>
      </p:sp>
      <p:sp>
        <p:nvSpPr>
          <p:cNvPr id="29" name="TextBox 28"/>
          <p:cNvSpPr txBox="1"/>
          <p:nvPr/>
        </p:nvSpPr>
        <p:spPr>
          <a:xfrm>
            <a:off x="1322163" y="1645764"/>
            <a:ext cx="2786062" cy="369332"/>
          </a:xfrm>
          <a:prstGeom prst="rect">
            <a:avLst/>
          </a:prstGeom>
          <a:noFill/>
        </p:spPr>
        <p:txBody>
          <a:bodyPr wrap="square" rtlCol="0">
            <a:spAutoFit/>
          </a:bodyPr>
          <a:lstStyle/>
          <a:p>
            <a:r>
              <a:rPr lang="en-US" dirty="0">
                <a:latin typeface="Nunito" panose="00000500000000000000" pitchFamily="2" charset="0"/>
              </a:rPr>
              <a:t>PROCEDURES</a:t>
            </a:r>
            <a:endParaRPr lang="en-US" dirty="0"/>
          </a:p>
        </p:txBody>
      </p:sp>
      <p:graphicFrame>
        <p:nvGraphicFramePr>
          <p:cNvPr id="11" name="Diagram 10"/>
          <p:cNvGraphicFramePr/>
          <p:nvPr>
            <p:extLst>
              <p:ext uri="{D42A27DB-BD31-4B8C-83A1-F6EECF244321}">
                <p14:modId xmlns:p14="http://schemas.microsoft.com/office/powerpoint/2010/main" val="3537684471"/>
              </p:ext>
            </p:extLst>
          </p:nvPr>
        </p:nvGraphicFramePr>
        <p:xfrm>
          <a:off x="7271037" y="2157360"/>
          <a:ext cx="4604984" cy="345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a:extLst>
              <a:ext uri="{FF2B5EF4-FFF2-40B4-BE49-F238E27FC236}">
                <a16:creationId xmlns:a16="http://schemas.microsoft.com/office/drawing/2014/main" id="{8F9B0896-E0F0-4029-B462-AD4C10B252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19" name="Picture 18">
            <a:extLst>
              <a:ext uri="{FF2B5EF4-FFF2-40B4-BE49-F238E27FC236}">
                <a16:creationId xmlns:a16="http://schemas.microsoft.com/office/drawing/2014/main" id="{C70C020B-ACC8-47D9-BF2D-C3B5F6AD65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0" name="TextBox 19">
            <a:extLst>
              <a:ext uri="{FF2B5EF4-FFF2-40B4-BE49-F238E27FC236}">
                <a16:creationId xmlns:a16="http://schemas.microsoft.com/office/drawing/2014/main" id="{3507D9E1-B99C-4B3D-8CF5-6FA9419A038C}"/>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1" name="Rounded Rectangle 79">
            <a:hlinkClick r:id="rId9" action="ppaction://hlinksldjump"/>
            <a:extLst>
              <a:ext uri="{FF2B5EF4-FFF2-40B4-BE49-F238E27FC236}">
                <a16:creationId xmlns:a16="http://schemas.microsoft.com/office/drawing/2014/main" id="{9C8CF96F-4B1A-4686-BDBA-B8BBFF501625}"/>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CCC5740-284B-47D3-BDC0-A09511DBC539}"/>
              </a:ext>
            </a:extLst>
          </p:cNvPr>
          <p:cNvSpPr txBox="1"/>
          <p:nvPr/>
        </p:nvSpPr>
        <p:spPr>
          <a:xfrm>
            <a:off x="1666793" y="6432221"/>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24" name="TextBox 23">
            <a:extLst>
              <a:ext uri="{FF2B5EF4-FFF2-40B4-BE49-F238E27FC236}">
                <a16:creationId xmlns:a16="http://schemas.microsoft.com/office/drawing/2014/main" id="{B74B1881-CBB6-4410-8642-824002EFF154}"/>
              </a:ext>
            </a:extLst>
          </p:cNvPr>
          <p:cNvSpPr txBox="1"/>
          <p:nvPr/>
        </p:nvSpPr>
        <p:spPr>
          <a:xfrm>
            <a:off x="2512587" y="6432221"/>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25" name="TextBox 24">
            <a:extLst>
              <a:ext uri="{FF2B5EF4-FFF2-40B4-BE49-F238E27FC236}">
                <a16:creationId xmlns:a16="http://schemas.microsoft.com/office/drawing/2014/main" id="{5BD3B340-9FBF-4FCF-9246-5D7BBA04B0FC}"/>
              </a:ext>
            </a:extLst>
          </p:cNvPr>
          <p:cNvSpPr txBox="1"/>
          <p:nvPr/>
        </p:nvSpPr>
        <p:spPr>
          <a:xfrm>
            <a:off x="3400059" y="6432220"/>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26" name="Picture 25">
            <a:extLst>
              <a:ext uri="{FF2B5EF4-FFF2-40B4-BE49-F238E27FC236}">
                <a16:creationId xmlns:a16="http://schemas.microsoft.com/office/drawing/2014/main" id="{5174E06D-EE02-4835-87D3-7C72277AB5D8}"/>
              </a:ext>
            </a:extLst>
          </p:cNvPr>
          <p:cNvPicPr>
            <a:picLocks noChangeAspect="1"/>
          </p:cNvPicPr>
          <p:nvPr/>
        </p:nvPicPr>
        <p:blipFill>
          <a:blip r:embed="rId1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1917352" y="6160498"/>
            <a:ext cx="220991" cy="220991"/>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6AC7158C-DF31-41AF-88A8-EFAD9E278FDA}"/>
              </a:ext>
            </a:extLst>
          </p:cNvPr>
          <p:cNvPicPr>
            <a:picLocks noChangeAspect="1"/>
          </p:cNvPicPr>
          <p:nvPr/>
        </p:nvPicPr>
        <p:blipFill>
          <a:blip r:embed="rId11"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21996" y="6152676"/>
            <a:ext cx="228812" cy="228812"/>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1A273E1-8175-4EAC-AC8D-98533499C344}"/>
              </a:ext>
            </a:extLst>
          </p:cNvPr>
          <p:cNvPicPr>
            <a:picLocks noChangeAspect="1"/>
          </p:cNvPicPr>
          <p:nvPr/>
        </p:nvPicPr>
        <p:blipFill>
          <a:blip r:embed="rId1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897152" y="6160497"/>
            <a:ext cx="220991" cy="220991"/>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0FB2ACAA-C016-4EB1-8D1E-9FACFA0750F4}"/>
              </a:ext>
            </a:extLst>
          </p:cNvPr>
          <p:cNvSpPr txBox="1"/>
          <p:nvPr/>
        </p:nvSpPr>
        <p:spPr>
          <a:xfrm>
            <a:off x="5969781" y="6346923"/>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34" name="Picture 33">
            <a:extLst>
              <a:ext uri="{FF2B5EF4-FFF2-40B4-BE49-F238E27FC236}">
                <a16:creationId xmlns:a16="http://schemas.microsoft.com/office/drawing/2014/main" id="{352E239D-B80C-4131-88CE-5A81FFBF0315}"/>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flipH="1">
            <a:off x="5683057" y="6304012"/>
            <a:ext cx="286723" cy="286723"/>
          </a:xfrm>
          <a:prstGeom prst="rect">
            <a:avLst/>
          </a:prstGeom>
        </p:spPr>
      </p:pic>
      <p:sp>
        <p:nvSpPr>
          <p:cNvPr id="35" name="Rounded Rectangle 76">
            <a:hlinkClick r:id="" action="ppaction://hlinkshowjump?jump=previousslide"/>
            <a:extLst>
              <a:ext uri="{FF2B5EF4-FFF2-40B4-BE49-F238E27FC236}">
                <a16:creationId xmlns:a16="http://schemas.microsoft.com/office/drawing/2014/main" id="{937496E2-21E0-46AF-A84F-6048F26D6CEC}"/>
              </a:ext>
            </a:extLst>
          </p:cNvPr>
          <p:cNvSpPr/>
          <p:nvPr/>
        </p:nvSpPr>
        <p:spPr>
          <a:xfrm>
            <a:off x="5446707" y="6092535"/>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79">
            <a:hlinkClick r:id="rId14" action="ppaction://hlinksldjump"/>
            <a:extLst>
              <a:ext uri="{FF2B5EF4-FFF2-40B4-BE49-F238E27FC236}">
                <a16:creationId xmlns:a16="http://schemas.microsoft.com/office/drawing/2014/main" id="{132B6367-FE39-46B1-806F-CBD919246E67}"/>
              </a:ext>
            </a:extLst>
          </p:cNvPr>
          <p:cNvSpPr/>
          <p:nvPr/>
        </p:nvSpPr>
        <p:spPr>
          <a:xfrm>
            <a:off x="1744104"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9">
            <a:hlinkClick r:id="rId15" action="ppaction://hlinksldjump"/>
            <a:extLst>
              <a:ext uri="{FF2B5EF4-FFF2-40B4-BE49-F238E27FC236}">
                <a16:creationId xmlns:a16="http://schemas.microsoft.com/office/drawing/2014/main" id="{27DE4E4A-D867-4F62-8468-F2F4346EBEC2}"/>
              </a:ext>
            </a:extLst>
          </p:cNvPr>
          <p:cNvSpPr/>
          <p:nvPr/>
        </p:nvSpPr>
        <p:spPr>
          <a:xfrm>
            <a:off x="2636382"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79">
            <a:hlinkClick r:id="rId16" action="ppaction://hlinksldjump"/>
            <a:extLst>
              <a:ext uri="{FF2B5EF4-FFF2-40B4-BE49-F238E27FC236}">
                <a16:creationId xmlns:a16="http://schemas.microsoft.com/office/drawing/2014/main" id="{414294FA-76C9-4BC4-953C-BE47C1C30DCB}"/>
              </a:ext>
            </a:extLst>
          </p:cNvPr>
          <p:cNvSpPr/>
          <p:nvPr/>
        </p:nvSpPr>
        <p:spPr>
          <a:xfrm>
            <a:off x="3455348" y="6058877"/>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AD1BCCB-0C25-454F-BADC-D20F860CBF16}"/>
              </a:ext>
            </a:extLst>
          </p:cNvPr>
          <p:cNvSpPr txBox="1"/>
          <p:nvPr/>
        </p:nvSpPr>
        <p:spPr>
          <a:xfrm>
            <a:off x="9539525" y="6303386"/>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40" name="Picture 39">
            <a:extLst>
              <a:ext uri="{FF2B5EF4-FFF2-40B4-BE49-F238E27FC236}">
                <a16:creationId xmlns:a16="http://schemas.microsoft.com/office/drawing/2014/main" id="{A66C15A7-87F6-40F3-97E3-42D395A60E92}"/>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rot="10800000" flipH="1">
            <a:off x="10044792" y="6337199"/>
            <a:ext cx="286723" cy="286723"/>
          </a:xfrm>
          <a:prstGeom prst="rect">
            <a:avLst/>
          </a:prstGeom>
        </p:spPr>
      </p:pic>
      <p:sp>
        <p:nvSpPr>
          <p:cNvPr id="41" name="Rounded Rectangle 76">
            <a:hlinkClick r:id="" action="ppaction://hlinkshowjump?jump=nextslide"/>
            <a:extLst>
              <a:ext uri="{FF2B5EF4-FFF2-40B4-BE49-F238E27FC236}">
                <a16:creationId xmlns:a16="http://schemas.microsoft.com/office/drawing/2014/main" id="{A5DB986C-651E-4B96-A50C-C43B891E0276}"/>
              </a:ext>
            </a:extLst>
          </p:cNvPr>
          <p:cNvSpPr/>
          <p:nvPr/>
        </p:nvSpPr>
        <p:spPr>
          <a:xfrm>
            <a:off x="9334343" y="6082402"/>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DBFCFF-8F27-46E1-B66E-7067F08EDE8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4744" y="1395367"/>
            <a:ext cx="533095" cy="533095"/>
          </a:xfrm>
          <a:prstGeom prst="rect">
            <a:avLst/>
          </a:prstGeom>
        </p:spPr>
      </p:pic>
    </p:spTree>
    <p:extLst>
      <p:ext uri="{BB962C8B-B14F-4D97-AF65-F5344CB8AC3E}">
        <p14:creationId xmlns:p14="http://schemas.microsoft.com/office/powerpoint/2010/main" val="21718094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4870" y="2144231"/>
            <a:ext cx="7006273" cy="3554819"/>
          </a:xfrm>
          <a:prstGeom prst="rect">
            <a:avLst/>
          </a:prstGeom>
          <a:noFill/>
        </p:spPr>
        <p:txBody>
          <a:bodyPr wrap="square" rtlCol="0">
            <a:spAutoFit/>
          </a:bodyPr>
          <a:lstStyle/>
          <a:p>
            <a:pPr algn="just"/>
            <a:r>
              <a:rPr lang="en-US" sz="900" b="1" dirty="0"/>
              <a:t>1-Buyer shall issue (ICPO-BCL) upon verification, Seller will issue completed SIGNED • SEALED (FCO).Followed by draft contract for both parties countersigning. </a:t>
            </a:r>
          </a:p>
          <a:p>
            <a:pPr algn="just"/>
            <a:r>
              <a:rPr lang="en-US" sz="900" b="1" dirty="0"/>
              <a:t>2- Within (3) three working days Buyer shall review countersign / or make any necessary amendments. </a:t>
            </a:r>
          </a:p>
          <a:p>
            <a:pPr algn="just"/>
            <a:r>
              <a:rPr lang="en-US" sz="900" b="1" dirty="0"/>
              <a:t>3-Within (7) seven working days from lodging the agreement in both banks, buyer's bank shall issue financial instrument or confirmed and guaranteed by top world bank acceptable to seller. </a:t>
            </a:r>
          </a:p>
          <a:p>
            <a:pPr algn="just"/>
            <a:r>
              <a:rPr lang="en-US" sz="900" b="1" dirty="0"/>
              <a:t>4-Within (10) ten working days of receipt, verify and authenticate of buyer's financial instrument, the seller shall submit full (POP) and 2% performance bond.</a:t>
            </a:r>
          </a:p>
          <a:p>
            <a:pPr algn="just"/>
            <a:r>
              <a:rPr lang="en-US" sz="900" b="1" dirty="0"/>
              <a:t>5-The first shipment delivery is within 28-35 working days from the date of the seller's acceptance of the financial instrument.</a:t>
            </a:r>
          </a:p>
          <a:p>
            <a:pPr algn="just"/>
            <a:r>
              <a:rPr lang="en-US" sz="900" b="1" dirty="0"/>
              <a:t>6-(NCNDA/ IMFPA) will be endorsed with the seller's and buyer's bank. Upon vessel arrival at destination port, Buyer discharges the product and within 72 hours pays all parties their commissions. </a:t>
            </a:r>
          </a:p>
          <a:p>
            <a:pPr algn="just"/>
            <a:r>
              <a:rPr lang="en-US" sz="900" b="1" dirty="0"/>
              <a:t>Seller issue full(POP) Documents to buyer via bank to bank, namely: </a:t>
            </a:r>
          </a:p>
          <a:p>
            <a:pPr algn="just"/>
            <a:r>
              <a:rPr lang="en-US" sz="900" b="1" dirty="0"/>
              <a:t>A. Copy of commercial invoice. </a:t>
            </a:r>
            <a:r>
              <a:rPr lang="ar-EG" sz="900" b="1" dirty="0"/>
              <a:t>/</a:t>
            </a:r>
            <a:r>
              <a:rPr lang="en-US" sz="900" b="1" dirty="0"/>
              <a:t> </a:t>
            </a:r>
            <a:r>
              <a:rPr lang="en-US" sz="900" b="1" dirty="0" err="1"/>
              <a:t>B.Copy</a:t>
            </a:r>
            <a:r>
              <a:rPr lang="en-US" sz="900" b="1" dirty="0"/>
              <a:t> of approval of export certificate. </a:t>
            </a:r>
            <a:r>
              <a:rPr lang="ar-EG" sz="900" b="1" dirty="0"/>
              <a:t> /</a:t>
            </a:r>
            <a:r>
              <a:rPr lang="en-US" sz="900" b="1" dirty="0"/>
              <a:t>C. Copy of statement of availability of the product. </a:t>
            </a:r>
          </a:p>
          <a:p>
            <a:pPr algn="just"/>
            <a:r>
              <a:rPr lang="en-US" sz="900" b="1" dirty="0"/>
              <a:t>D. Copy of refinery commitment to produce the product. </a:t>
            </a:r>
            <a:r>
              <a:rPr lang="ar-EG" sz="900" b="1" dirty="0"/>
              <a:t> /</a:t>
            </a:r>
            <a:r>
              <a:rPr lang="en-US" sz="900" b="1" dirty="0" err="1"/>
              <a:t>E.Copy</a:t>
            </a:r>
            <a:r>
              <a:rPr lang="en-US" sz="900" b="1" dirty="0"/>
              <a:t> of Transnet contract to transport the product to the port. </a:t>
            </a:r>
          </a:p>
          <a:p>
            <a:pPr algn="just"/>
            <a:r>
              <a:rPr lang="en-US" sz="900" b="1" dirty="0" err="1"/>
              <a:t>F.Copy</a:t>
            </a:r>
            <a:r>
              <a:rPr lang="en-US" sz="900" b="1" dirty="0"/>
              <a:t> of the port storage agreement. </a:t>
            </a:r>
          </a:p>
          <a:p>
            <a:pPr algn="just"/>
            <a:r>
              <a:rPr lang="en-US" sz="900" b="1" dirty="0"/>
              <a:t>G. Copy of the charter party agreement to transport the product to discharge port. </a:t>
            </a:r>
          </a:p>
          <a:p>
            <a:pPr algn="just"/>
            <a:r>
              <a:rPr lang="en-US" sz="900" b="1" dirty="0"/>
              <a:t>H. The customer formalities , and test report to buyer's bank. </a:t>
            </a:r>
          </a:p>
          <a:p>
            <a:pPr algn="just"/>
            <a:r>
              <a:rPr lang="en-US" sz="900" b="1" dirty="0"/>
              <a:t>I. Certificate of origin. </a:t>
            </a:r>
            <a:r>
              <a:rPr lang="ar-EG" sz="900" b="1" dirty="0"/>
              <a:t> /</a:t>
            </a:r>
            <a:r>
              <a:rPr lang="en-US" sz="900" b="1" dirty="0"/>
              <a:t>J. Copy of vessel questionnaire 88. </a:t>
            </a:r>
          </a:p>
          <a:p>
            <a:pPr algn="just"/>
            <a:r>
              <a:rPr lang="en-US" sz="900" b="1" dirty="0"/>
              <a:t>K. Dip test authorization.(Upon Buyer's request and Buyer will pay full amount) </a:t>
            </a:r>
          </a:p>
          <a:p>
            <a:pPr algn="just"/>
            <a:r>
              <a:rPr lang="en-US" sz="900" b="1" dirty="0" err="1"/>
              <a:t>L.Copy</a:t>
            </a:r>
            <a:r>
              <a:rPr lang="en-US" sz="900" b="1" dirty="0"/>
              <a:t> of bill of loading. </a:t>
            </a:r>
            <a:r>
              <a:rPr lang="ar-EG" sz="900" b="1" dirty="0"/>
              <a:t> /</a:t>
            </a:r>
            <a:r>
              <a:rPr lang="en-US" sz="900" b="1" dirty="0"/>
              <a:t>M. SGS report. </a:t>
            </a:r>
            <a:r>
              <a:rPr lang="ar-EG" sz="900" b="1" dirty="0"/>
              <a:t> /</a:t>
            </a:r>
            <a:r>
              <a:rPr lang="en-US" sz="900" b="1" dirty="0"/>
              <a:t>N. Tank receipt. </a:t>
            </a:r>
          </a:p>
          <a:p>
            <a:pPr algn="just"/>
            <a:r>
              <a:rPr lang="en-US" sz="900" b="1" dirty="0">
                <a:solidFill>
                  <a:srgbClr val="FF0000"/>
                </a:solidFill>
              </a:rPr>
              <a:t>In FOB case, Seller's bank shall release financial instrument immediately after Buyer receives all POP documents. In CIF case, when ship arrives at destination port and buyer conducts inspection on the goods and upon</a:t>
            </a:r>
          </a:p>
          <a:p>
            <a:pPr algn="just"/>
            <a:r>
              <a:rPr lang="en-US" sz="900" b="1" dirty="0">
                <a:solidFill>
                  <a:srgbClr val="FF0000"/>
                </a:solidFill>
              </a:rPr>
              <a:t>satisfaction / the cargo passes (SGS), Seller's bank shall release financial instrument within (3) three working days and buyer pays full amount of inspection at destination port .</a:t>
            </a:r>
          </a:p>
        </p:txBody>
      </p:sp>
      <p:sp>
        <p:nvSpPr>
          <p:cNvPr id="27" name="TextBox 26"/>
          <p:cNvSpPr txBox="1"/>
          <p:nvPr/>
        </p:nvSpPr>
        <p:spPr>
          <a:xfrm>
            <a:off x="1353515" y="1328483"/>
            <a:ext cx="1181734" cy="369332"/>
          </a:xfrm>
          <a:prstGeom prst="rect">
            <a:avLst/>
          </a:prstGeom>
          <a:noFill/>
        </p:spPr>
        <p:txBody>
          <a:bodyPr wrap="none" rtlCol="0">
            <a:spAutoFit/>
          </a:bodyPr>
          <a:lstStyle/>
          <a:p>
            <a:r>
              <a:rPr lang="en-US" dirty="0">
                <a:solidFill>
                  <a:srgbClr val="DBA00A"/>
                </a:solidFill>
                <a:latin typeface="Nunito" panose="00000500000000000000" pitchFamily="2" charset="0"/>
              </a:rPr>
              <a:t>CHICKEN</a:t>
            </a:r>
          </a:p>
        </p:txBody>
      </p:sp>
      <p:sp>
        <p:nvSpPr>
          <p:cNvPr id="29" name="TextBox 28"/>
          <p:cNvSpPr txBox="1"/>
          <p:nvPr/>
        </p:nvSpPr>
        <p:spPr>
          <a:xfrm>
            <a:off x="1322163" y="1645764"/>
            <a:ext cx="2786062" cy="369332"/>
          </a:xfrm>
          <a:prstGeom prst="rect">
            <a:avLst/>
          </a:prstGeom>
          <a:noFill/>
        </p:spPr>
        <p:txBody>
          <a:bodyPr wrap="square" rtlCol="0">
            <a:spAutoFit/>
          </a:bodyPr>
          <a:lstStyle/>
          <a:p>
            <a:r>
              <a:rPr lang="en-US" dirty="0">
                <a:latin typeface="Nunito" panose="00000500000000000000" pitchFamily="2" charset="0"/>
              </a:rPr>
              <a:t>PROCEDURES</a:t>
            </a:r>
            <a:endParaRPr lang="en-US" dirty="0"/>
          </a:p>
        </p:txBody>
      </p:sp>
      <p:graphicFrame>
        <p:nvGraphicFramePr>
          <p:cNvPr id="11" name="Diagram 10"/>
          <p:cNvGraphicFramePr/>
          <p:nvPr>
            <p:extLst>
              <p:ext uri="{D42A27DB-BD31-4B8C-83A1-F6EECF244321}">
                <p14:modId xmlns:p14="http://schemas.microsoft.com/office/powerpoint/2010/main" val="2507719804"/>
              </p:ext>
            </p:extLst>
          </p:nvPr>
        </p:nvGraphicFramePr>
        <p:xfrm>
          <a:off x="7271037" y="2157360"/>
          <a:ext cx="4604984" cy="345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a:extLst>
              <a:ext uri="{FF2B5EF4-FFF2-40B4-BE49-F238E27FC236}">
                <a16:creationId xmlns:a16="http://schemas.microsoft.com/office/drawing/2014/main" id="{8F9B0896-E0F0-4029-B462-AD4C10B252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19" name="Picture 18">
            <a:extLst>
              <a:ext uri="{FF2B5EF4-FFF2-40B4-BE49-F238E27FC236}">
                <a16:creationId xmlns:a16="http://schemas.microsoft.com/office/drawing/2014/main" id="{C70C020B-ACC8-47D9-BF2D-C3B5F6AD65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0" name="TextBox 19">
            <a:extLst>
              <a:ext uri="{FF2B5EF4-FFF2-40B4-BE49-F238E27FC236}">
                <a16:creationId xmlns:a16="http://schemas.microsoft.com/office/drawing/2014/main" id="{3507D9E1-B99C-4B3D-8CF5-6FA9419A038C}"/>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1" name="Rounded Rectangle 79">
            <a:hlinkClick r:id="rId9" action="ppaction://hlinksldjump"/>
            <a:extLst>
              <a:ext uri="{FF2B5EF4-FFF2-40B4-BE49-F238E27FC236}">
                <a16:creationId xmlns:a16="http://schemas.microsoft.com/office/drawing/2014/main" id="{9C8CF96F-4B1A-4686-BDBA-B8BBFF501625}"/>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CCC5740-284B-47D3-BDC0-A09511DBC539}"/>
              </a:ext>
            </a:extLst>
          </p:cNvPr>
          <p:cNvSpPr txBox="1"/>
          <p:nvPr/>
        </p:nvSpPr>
        <p:spPr>
          <a:xfrm>
            <a:off x="1666793" y="6432221"/>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24" name="TextBox 23">
            <a:extLst>
              <a:ext uri="{FF2B5EF4-FFF2-40B4-BE49-F238E27FC236}">
                <a16:creationId xmlns:a16="http://schemas.microsoft.com/office/drawing/2014/main" id="{B74B1881-CBB6-4410-8642-824002EFF154}"/>
              </a:ext>
            </a:extLst>
          </p:cNvPr>
          <p:cNvSpPr txBox="1"/>
          <p:nvPr/>
        </p:nvSpPr>
        <p:spPr>
          <a:xfrm>
            <a:off x="2512587" y="6432221"/>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25" name="TextBox 24">
            <a:extLst>
              <a:ext uri="{FF2B5EF4-FFF2-40B4-BE49-F238E27FC236}">
                <a16:creationId xmlns:a16="http://schemas.microsoft.com/office/drawing/2014/main" id="{5BD3B340-9FBF-4FCF-9246-5D7BBA04B0FC}"/>
              </a:ext>
            </a:extLst>
          </p:cNvPr>
          <p:cNvSpPr txBox="1"/>
          <p:nvPr/>
        </p:nvSpPr>
        <p:spPr>
          <a:xfrm>
            <a:off x="3400059" y="6432220"/>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26" name="Picture 25">
            <a:extLst>
              <a:ext uri="{FF2B5EF4-FFF2-40B4-BE49-F238E27FC236}">
                <a16:creationId xmlns:a16="http://schemas.microsoft.com/office/drawing/2014/main" id="{5174E06D-EE02-4835-87D3-7C72277AB5D8}"/>
              </a:ext>
            </a:extLst>
          </p:cNvPr>
          <p:cNvPicPr>
            <a:picLocks noChangeAspect="1"/>
          </p:cNvPicPr>
          <p:nvPr/>
        </p:nvPicPr>
        <p:blipFill>
          <a:blip r:embed="rId1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1917352" y="6160498"/>
            <a:ext cx="220991" cy="220991"/>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6AC7158C-DF31-41AF-88A8-EFAD9E278FDA}"/>
              </a:ext>
            </a:extLst>
          </p:cNvPr>
          <p:cNvPicPr>
            <a:picLocks noChangeAspect="1"/>
          </p:cNvPicPr>
          <p:nvPr/>
        </p:nvPicPr>
        <p:blipFill>
          <a:blip r:embed="rId11"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21996" y="6152676"/>
            <a:ext cx="228812" cy="228812"/>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1A273E1-8175-4EAC-AC8D-98533499C344}"/>
              </a:ext>
            </a:extLst>
          </p:cNvPr>
          <p:cNvPicPr>
            <a:picLocks noChangeAspect="1"/>
          </p:cNvPicPr>
          <p:nvPr/>
        </p:nvPicPr>
        <p:blipFill>
          <a:blip r:embed="rId1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897152" y="6160497"/>
            <a:ext cx="220991" cy="220991"/>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0FB2ACAA-C016-4EB1-8D1E-9FACFA0750F4}"/>
              </a:ext>
            </a:extLst>
          </p:cNvPr>
          <p:cNvSpPr txBox="1"/>
          <p:nvPr/>
        </p:nvSpPr>
        <p:spPr>
          <a:xfrm>
            <a:off x="5969781" y="6346923"/>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34" name="Picture 33">
            <a:extLst>
              <a:ext uri="{FF2B5EF4-FFF2-40B4-BE49-F238E27FC236}">
                <a16:creationId xmlns:a16="http://schemas.microsoft.com/office/drawing/2014/main" id="{352E239D-B80C-4131-88CE-5A81FFBF0315}"/>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flipH="1">
            <a:off x="5683057" y="6304012"/>
            <a:ext cx="286723" cy="286723"/>
          </a:xfrm>
          <a:prstGeom prst="rect">
            <a:avLst/>
          </a:prstGeom>
        </p:spPr>
      </p:pic>
      <p:sp>
        <p:nvSpPr>
          <p:cNvPr id="35" name="Rounded Rectangle 76">
            <a:hlinkClick r:id="" action="ppaction://hlinkshowjump?jump=previousslide"/>
            <a:extLst>
              <a:ext uri="{FF2B5EF4-FFF2-40B4-BE49-F238E27FC236}">
                <a16:creationId xmlns:a16="http://schemas.microsoft.com/office/drawing/2014/main" id="{937496E2-21E0-46AF-A84F-6048F26D6CEC}"/>
              </a:ext>
            </a:extLst>
          </p:cNvPr>
          <p:cNvSpPr/>
          <p:nvPr/>
        </p:nvSpPr>
        <p:spPr>
          <a:xfrm>
            <a:off x="5446707" y="6092535"/>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79">
            <a:hlinkClick r:id="rId14" action="ppaction://hlinksldjump"/>
            <a:extLst>
              <a:ext uri="{FF2B5EF4-FFF2-40B4-BE49-F238E27FC236}">
                <a16:creationId xmlns:a16="http://schemas.microsoft.com/office/drawing/2014/main" id="{132B6367-FE39-46B1-806F-CBD919246E67}"/>
              </a:ext>
            </a:extLst>
          </p:cNvPr>
          <p:cNvSpPr/>
          <p:nvPr/>
        </p:nvSpPr>
        <p:spPr>
          <a:xfrm>
            <a:off x="1744104"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9">
            <a:hlinkClick r:id="rId15" action="ppaction://hlinksldjump"/>
            <a:extLst>
              <a:ext uri="{FF2B5EF4-FFF2-40B4-BE49-F238E27FC236}">
                <a16:creationId xmlns:a16="http://schemas.microsoft.com/office/drawing/2014/main" id="{27DE4E4A-D867-4F62-8468-F2F4346EBEC2}"/>
              </a:ext>
            </a:extLst>
          </p:cNvPr>
          <p:cNvSpPr/>
          <p:nvPr/>
        </p:nvSpPr>
        <p:spPr>
          <a:xfrm>
            <a:off x="2636382"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79">
            <a:hlinkClick r:id="rId16" action="ppaction://hlinksldjump"/>
            <a:extLst>
              <a:ext uri="{FF2B5EF4-FFF2-40B4-BE49-F238E27FC236}">
                <a16:creationId xmlns:a16="http://schemas.microsoft.com/office/drawing/2014/main" id="{414294FA-76C9-4BC4-953C-BE47C1C30DCB}"/>
              </a:ext>
            </a:extLst>
          </p:cNvPr>
          <p:cNvSpPr/>
          <p:nvPr/>
        </p:nvSpPr>
        <p:spPr>
          <a:xfrm>
            <a:off x="3455348" y="6058877"/>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AD1BCCB-0C25-454F-BADC-D20F860CBF16}"/>
              </a:ext>
            </a:extLst>
          </p:cNvPr>
          <p:cNvSpPr txBox="1"/>
          <p:nvPr/>
        </p:nvSpPr>
        <p:spPr>
          <a:xfrm>
            <a:off x="9539525" y="6303386"/>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40" name="Picture 39">
            <a:extLst>
              <a:ext uri="{FF2B5EF4-FFF2-40B4-BE49-F238E27FC236}">
                <a16:creationId xmlns:a16="http://schemas.microsoft.com/office/drawing/2014/main" id="{A66C15A7-87F6-40F3-97E3-42D395A60E92}"/>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rot="10800000" flipH="1">
            <a:off x="10044792" y="6337199"/>
            <a:ext cx="286723" cy="286723"/>
          </a:xfrm>
          <a:prstGeom prst="rect">
            <a:avLst/>
          </a:prstGeom>
        </p:spPr>
      </p:pic>
      <p:sp>
        <p:nvSpPr>
          <p:cNvPr id="41" name="Rounded Rectangle 76">
            <a:hlinkClick r:id="" action="ppaction://hlinkshowjump?jump=nextslide"/>
            <a:extLst>
              <a:ext uri="{FF2B5EF4-FFF2-40B4-BE49-F238E27FC236}">
                <a16:creationId xmlns:a16="http://schemas.microsoft.com/office/drawing/2014/main" id="{A5DB986C-651E-4B96-A50C-C43B891E0276}"/>
              </a:ext>
            </a:extLst>
          </p:cNvPr>
          <p:cNvSpPr/>
          <p:nvPr/>
        </p:nvSpPr>
        <p:spPr>
          <a:xfrm>
            <a:off x="9334343" y="6082402"/>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7E2D425-2AA1-45C2-A204-8D65ACD118C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6805" y="1303867"/>
            <a:ext cx="641034" cy="641034"/>
          </a:xfrm>
          <a:prstGeom prst="rect">
            <a:avLst/>
          </a:prstGeom>
        </p:spPr>
      </p:pic>
    </p:spTree>
    <p:extLst>
      <p:ext uri="{BB962C8B-B14F-4D97-AF65-F5344CB8AC3E}">
        <p14:creationId xmlns:p14="http://schemas.microsoft.com/office/powerpoint/2010/main" val="26768890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4870" y="2144231"/>
            <a:ext cx="7006273" cy="3554819"/>
          </a:xfrm>
          <a:prstGeom prst="rect">
            <a:avLst/>
          </a:prstGeom>
          <a:noFill/>
        </p:spPr>
        <p:txBody>
          <a:bodyPr wrap="square" rtlCol="0">
            <a:spAutoFit/>
          </a:bodyPr>
          <a:lstStyle/>
          <a:p>
            <a:pPr algn="just"/>
            <a:r>
              <a:rPr lang="en-US" sz="900" b="1" dirty="0"/>
              <a:t>1-Buyer shall issue (ICPO-BCL) upon verification, Seller will issue completed SIGNED • SEALED (FCO).Followed by draft contract for both parties countersigning. </a:t>
            </a:r>
          </a:p>
          <a:p>
            <a:pPr algn="just"/>
            <a:r>
              <a:rPr lang="en-US" sz="900" b="1" dirty="0"/>
              <a:t>2- Within (3) three working days Buyer shall review countersign / or make any necessary amendments. </a:t>
            </a:r>
          </a:p>
          <a:p>
            <a:pPr algn="just"/>
            <a:r>
              <a:rPr lang="en-US" sz="900" b="1" dirty="0"/>
              <a:t>3-Within (7) seven working days from lodging the agreement in both banks, buyer's bank shall issue financial instrument or confirmed and guaranteed by top world bank acceptable to seller. </a:t>
            </a:r>
          </a:p>
          <a:p>
            <a:pPr algn="just"/>
            <a:r>
              <a:rPr lang="en-US" sz="900" b="1" dirty="0"/>
              <a:t>4-Within (10) ten working days of receipt, verify and authenticate of buyer's financial instrument, the seller shall submit full (POP) and 2% performance bond.</a:t>
            </a:r>
          </a:p>
          <a:p>
            <a:pPr algn="just"/>
            <a:r>
              <a:rPr lang="en-US" sz="900" b="1" dirty="0"/>
              <a:t>5-The first shipment delivery is within 28-35 working days from the date of the seller's acceptance of the financial instrument.</a:t>
            </a:r>
          </a:p>
          <a:p>
            <a:pPr algn="just"/>
            <a:r>
              <a:rPr lang="en-US" sz="900" b="1" dirty="0"/>
              <a:t>6-(NCNDA/ IMFPA) will be endorsed with the seller's and buyer's bank. Upon vessel arrival at destination port, Buyer discharges the product and within 72 hours pays all parties their commissions. </a:t>
            </a:r>
          </a:p>
          <a:p>
            <a:pPr algn="just"/>
            <a:r>
              <a:rPr lang="en-US" sz="900" b="1" dirty="0"/>
              <a:t>Seller issue full(POP) Documents to buyer via bank to bank, namely: </a:t>
            </a:r>
          </a:p>
          <a:p>
            <a:pPr algn="just"/>
            <a:r>
              <a:rPr lang="en-US" sz="900" b="1" dirty="0"/>
              <a:t>A. Copy of commercial invoice. </a:t>
            </a:r>
            <a:r>
              <a:rPr lang="ar-EG" sz="900" b="1" dirty="0"/>
              <a:t>/</a:t>
            </a:r>
            <a:r>
              <a:rPr lang="en-US" sz="900" b="1" dirty="0"/>
              <a:t> </a:t>
            </a:r>
            <a:r>
              <a:rPr lang="en-US" sz="900" b="1" dirty="0" err="1"/>
              <a:t>B.Copy</a:t>
            </a:r>
            <a:r>
              <a:rPr lang="en-US" sz="900" b="1" dirty="0"/>
              <a:t> of approval of export certificate. </a:t>
            </a:r>
            <a:r>
              <a:rPr lang="ar-EG" sz="900" b="1" dirty="0"/>
              <a:t> /</a:t>
            </a:r>
            <a:r>
              <a:rPr lang="en-US" sz="900" b="1" dirty="0"/>
              <a:t>C. Copy of statement of availability of the product. </a:t>
            </a:r>
          </a:p>
          <a:p>
            <a:pPr algn="just"/>
            <a:r>
              <a:rPr lang="en-US" sz="900" b="1" dirty="0"/>
              <a:t>D. Copy of refinery commitment to produce the product. </a:t>
            </a:r>
            <a:r>
              <a:rPr lang="ar-EG" sz="900" b="1" dirty="0"/>
              <a:t> /</a:t>
            </a:r>
            <a:r>
              <a:rPr lang="en-US" sz="900" b="1" dirty="0" err="1"/>
              <a:t>E.Copy</a:t>
            </a:r>
            <a:r>
              <a:rPr lang="en-US" sz="900" b="1" dirty="0"/>
              <a:t> of Transnet contract to transport the product to the port. </a:t>
            </a:r>
          </a:p>
          <a:p>
            <a:pPr algn="just"/>
            <a:r>
              <a:rPr lang="en-US" sz="900" b="1" dirty="0" err="1"/>
              <a:t>F.Copy</a:t>
            </a:r>
            <a:r>
              <a:rPr lang="en-US" sz="900" b="1" dirty="0"/>
              <a:t> of the port storage agreement. </a:t>
            </a:r>
          </a:p>
          <a:p>
            <a:pPr algn="just"/>
            <a:r>
              <a:rPr lang="en-US" sz="900" b="1" dirty="0"/>
              <a:t>G. Copy of the charter party agreement to transport the product to discharge port. </a:t>
            </a:r>
          </a:p>
          <a:p>
            <a:pPr algn="just"/>
            <a:r>
              <a:rPr lang="en-US" sz="900" b="1" dirty="0"/>
              <a:t>H. The customer formalities , and test report to buyer's bank. </a:t>
            </a:r>
          </a:p>
          <a:p>
            <a:pPr algn="just"/>
            <a:r>
              <a:rPr lang="en-US" sz="900" b="1" dirty="0"/>
              <a:t>I. Certificate of origin. </a:t>
            </a:r>
            <a:r>
              <a:rPr lang="ar-EG" sz="900" b="1" dirty="0"/>
              <a:t> /</a:t>
            </a:r>
            <a:r>
              <a:rPr lang="en-US" sz="900" b="1" dirty="0"/>
              <a:t>J. Copy of vessel questionnaire 88. </a:t>
            </a:r>
          </a:p>
          <a:p>
            <a:pPr algn="just"/>
            <a:r>
              <a:rPr lang="en-US" sz="900" b="1" dirty="0"/>
              <a:t>K. Dip test authorization.(Upon Buyer's request and Buyer will pay full amount) </a:t>
            </a:r>
          </a:p>
          <a:p>
            <a:pPr algn="just"/>
            <a:r>
              <a:rPr lang="en-US" sz="900" b="1" dirty="0" err="1"/>
              <a:t>L.Copy</a:t>
            </a:r>
            <a:r>
              <a:rPr lang="en-US" sz="900" b="1" dirty="0"/>
              <a:t> of bill of loading. </a:t>
            </a:r>
            <a:r>
              <a:rPr lang="ar-EG" sz="900" b="1" dirty="0"/>
              <a:t> /</a:t>
            </a:r>
            <a:r>
              <a:rPr lang="en-US" sz="900" b="1" dirty="0"/>
              <a:t>M. SGS report. </a:t>
            </a:r>
            <a:r>
              <a:rPr lang="ar-EG" sz="900" b="1" dirty="0"/>
              <a:t> /</a:t>
            </a:r>
            <a:r>
              <a:rPr lang="en-US" sz="900" b="1" dirty="0"/>
              <a:t>N. Tank receipt. </a:t>
            </a:r>
          </a:p>
          <a:p>
            <a:pPr algn="just"/>
            <a:r>
              <a:rPr lang="en-US" sz="900" b="1" dirty="0">
                <a:solidFill>
                  <a:srgbClr val="FF0000"/>
                </a:solidFill>
              </a:rPr>
              <a:t>In FOB case, Seller's bank shall release financial instrument immediately after Buyer receives all POP documents. In CIF case, when ship arrives at destination port and buyer conducts inspection on the goods and upon</a:t>
            </a:r>
          </a:p>
          <a:p>
            <a:pPr algn="just"/>
            <a:r>
              <a:rPr lang="en-US" sz="900" b="1" dirty="0">
                <a:solidFill>
                  <a:srgbClr val="FF0000"/>
                </a:solidFill>
              </a:rPr>
              <a:t>satisfaction / the cargo passes (SGS), Seller's bank shall release financial instrument within (3) three working days and buyer pays full amount of inspection at destination port .</a:t>
            </a:r>
          </a:p>
        </p:txBody>
      </p:sp>
      <p:sp>
        <p:nvSpPr>
          <p:cNvPr id="27" name="TextBox 26"/>
          <p:cNvSpPr txBox="1"/>
          <p:nvPr/>
        </p:nvSpPr>
        <p:spPr>
          <a:xfrm>
            <a:off x="1353515" y="1328483"/>
            <a:ext cx="824265" cy="369332"/>
          </a:xfrm>
          <a:prstGeom prst="rect">
            <a:avLst/>
          </a:prstGeom>
          <a:noFill/>
        </p:spPr>
        <p:txBody>
          <a:bodyPr wrap="none" rtlCol="0">
            <a:spAutoFit/>
          </a:bodyPr>
          <a:lstStyle/>
          <a:p>
            <a:r>
              <a:rPr lang="en-US" dirty="0">
                <a:solidFill>
                  <a:srgbClr val="DBA00A"/>
                </a:solidFill>
                <a:latin typeface="Nunito" panose="00000500000000000000" pitchFamily="2" charset="0"/>
              </a:rPr>
              <a:t>MEAT</a:t>
            </a:r>
          </a:p>
        </p:txBody>
      </p:sp>
      <p:sp>
        <p:nvSpPr>
          <p:cNvPr id="29" name="TextBox 28"/>
          <p:cNvSpPr txBox="1"/>
          <p:nvPr/>
        </p:nvSpPr>
        <p:spPr>
          <a:xfrm>
            <a:off x="1322163" y="1645764"/>
            <a:ext cx="2786062" cy="369332"/>
          </a:xfrm>
          <a:prstGeom prst="rect">
            <a:avLst/>
          </a:prstGeom>
          <a:noFill/>
        </p:spPr>
        <p:txBody>
          <a:bodyPr wrap="square" rtlCol="0">
            <a:spAutoFit/>
          </a:bodyPr>
          <a:lstStyle/>
          <a:p>
            <a:r>
              <a:rPr lang="en-US" dirty="0">
                <a:latin typeface="Nunito" panose="00000500000000000000" pitchFamily="2" charset="0"/>
              </a:rPr>
              <a:t>PROCEDURES</a:t>
            </a:r>
            <a:endParaRPr lang="en-US" dirty="0"/>
          </a:p>
        </p:txBody>
      </p:sp>
      <p:graphicFrame>
        <p:nvGraphicFramePr>
          <p:cNvPr id="11" name="Diagram 10"/>
          <p:cNvGraphicFramePr/>
          <p:nvPr>
            <p:extLst>
              <p:ext uri="{D42A27DB-BD31-4B8C-83A1-F6EECF244321}">
                <p14:modId xmlns:p14="http://schemas.microsoft.com/office/powerpoint/2010/main" val="1147936428"/>
              </p:ext>
            </p:extLst>
          </p:nvPr>
        </p:nvGraphicFramePr>
        <p:xfrm>
          <a:off x="7271037" y="2157360"/>
          <a:ext cx="4604984" cy="345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a:extLst>
              <a:ext uri="{FF2B5EF4-FFF2-40B4-BE49-F238E27FC236}">
                <a16:creationId xmlns:a16="http://schemas.microsoft.com/office/drawing/2014/main" id="{8F9B0896-E0F0-4029-B462-AD4C10B252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19" name="Picture 18">
            <a:extLst>
              <a:ext uri="{FF2B5EF4-FFF2-40B4-BE49-F238E27FC236}">
                <a16:creationId xmlns:a16="http://schemas.microsoft.com/office/drawing/2014/main" id="{C70C020B-ACC8-47D9-BF2D-C3B5F6AD65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0" name="TextBox 19">
            <a:extLst>
              <a:ext uri="{FF2B5EF4-FFF2-40B4-BE49-F238E27FC236}">
                <a16:creationId xmlns:a16="http://schemas.microsoft.com/office/drawing/2014/main" id="{3507D9E1-B99C-4B3D-8CF5-6FA9419A038C}"/>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1" name="Rounded Rectangle 79">
            <a:hlinkClick r:id="rId9" action="ppaction://hlinksldjump"/>
            <a:extLst>
              <a:ext uri="{FF2B5EF4-FFF2-40B4-BE49-F238E27FC236}">
                <a16:creationId xmlns:a16="http://schemas.microsoft.com/office/drawing/2014/main" id="{9C8CF96F-4B1A-4686-BDBA-B8BBFF501625}"/>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CCC5740-284B-47D3-BDC0-A09511DBC539}"/>
              </a:ext>
            </a:extLst>
          </p:cNvPr>
          <p:cNvSpPr txBox="1"/>
          <p:nvPr/>
        </p:nvSpPr>
        <p:spPr>
          <a:xfrm>
            <a:off x="1666793" y="6432221"/>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24" name="TextBox 23">
            <a:extLst>
              <a:ext uri="{FF2B5EF4-FFF2-40B4-BE49-F238E27FC236}">
                <a16:creationId xmlns:a16="http://schemas.microsoft.com/office/drawing/2014/main" id="{B74B1881-CBB6-4410-8642-824002EFF154}"/>
              </a:ext>
            </a:extLst>
          </p:cNvPr>
          <p:cNvSpPr txBox="1"/>
          <p:nvPr/>
        </p:nvSpPr>
        <p:spPr>
          <a:xfrm>
            <a:off x="2512587" y="6432221"/>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25" name="TextBox 24">
            <a:extLst>
              <a:ext uri="{FF2B5EF4-FFF2-40B4-BE49-F238E27FC236}">
                <a16:creationId xmlns:a16="http://schemas.microsoft.com/office/drawing/2014/main" id="{5BD3B340-9FBF-4FCF-9246-5D7BBA04B0FC}"/>
              </a:ext>
            </a:extLst>
          </p:cNvPr>
          <p:cNvSpPr txBox="1"/>
          <p:nvPr/>
        </p:nvSpPr>
        <p:spPr>
          <a:xfrm>
            <a:off x="3400059" y="6432220"/>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26" name="Picture 25">
            <a:extLst>
              <a:ext uri="{FF2B5EF4-FFF2-40B4-BE49-F238E27FC236}">
                <a16:creationId xmlns:a16="http://schemas.microsoft.com/office/drawing/2014/main" id="{5174E06D-EE02-4835-87D3-7C72277AB5D8}"/>
              </a:ext>
            </a:extLst>
          </p:cNvPr>
          <p:cNvPicPr>
            <a:picLocks noChangeAspect="1"/>
          </p:cNvPicPr>
          <p:nvPr/>
        </p:nvPicPr>
        <p:blipFill>
          <a:blip r:embed="rId1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1917352" y="6160498"/>
            <a:ext cx="220991" cy="220991"/>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6AC7158C-DF31-41AF-88A8-EFAD9E278FDA}"/>
              </a:ext>
            </a:extLst>
          </p:cNvPr>
          <p:cNvPicPr>
            <a:picLocks noChangeAspect="1"/>
          </p:cNvPicPr>
          <p:nvPr/>
        </p:nvPicPr>
        <p:blipFill>
          <a:blip r:embed="rId11"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21996" y="6152676"/>
            <a:ext cx="228812" cy="228812"/>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1A273E1-8175-4EAC-AC8D-98533499C344}"/>
              </a:ext>
            </a:extLst>
          </p:cNvPr>
          <p:cNvPicPr>
            <a:picLocks noChangeAspect="1"/>
          </p:cNvPicPr>
          <p:nvPr/>
        </p:nvPicPr>
        <p:blipFill>
          <a:blip r:embed="rId1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897152" y="6160497"/>
            <a:ext cx="220991" cy="220991"/>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0FB2ACAA-C016-4EB1-8D1E-9FACFA0750F4}"/>
              </a:ext>
            </a:extLst>
          </p:cNvPr>
          <p:cNvSpPr txBox="1"/>
          <p:nvPr/>
        </p:nvSpPr>
        <p:spPr>
          <a:xfrm>
            <a:off x="5969781" y="6346923"/>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34" name="Picture 33">
            <a:extLst>
              <a:ext uri="{FF2B5EF4-FFF2-40B4-BE49-F238E27FC236}">
                <a16:creationId xmlns:a16="http://schemas.microsoft.com/office/drawing/2014/main" id="{352E239D-B80C-4131-88CE-5A81FFBF0315}"/>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flipH="1">
            <a:off x="5683057" y="6304012"/>
            <a:ext cx="286723" cy="286723"/>
          </a:xfrm>
          <a:prstGeom prst="rect">
            <a:avLst/>
          </a:prstGeom>
        </p:spPr>
      </p:pic>
      <p:sp>
        <p:nvSpPr>
          <p:cNvPr id="35" name="Rounded Rectangle 76">
            <a:hlinkClick r:id="" action="ppaction://hlinkshowjump?jump=previousslide"/>
            <a:extLst>
              <a:ext uri="{FF2B5EF4-FFF2-40B4-BE49-F238E27FC236}">
                <a16:creationId xmlns:a16="http://schemas.microsoft.com/office/drawing/2014/main" id="{937496E2-21E0-46AF-A84F-6048F26D6CEC}"/>
              </a:ext>
            </a:extLst>
          </p:cNvPr>
          <p:cNvSpPr/>
          <p:nvPr/>
        </p:nvSpPr>
        <p:spPr>
          <a:xfrm>
            <a:off x="5446707" y="6092535"/>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79">
            <a:hlinkClick r:id="rId14" action="ppaction://hlinksldjump"/>
            <a:extLst>
              <a:ext uri="{FF2B5EF4-FFF2-40B4-BE49-F238E27FC236}">
                <a16:creationId xmlns:a16="http://schemas.microsoft.com/office/drawing/2014/main" id="{132B6367-FE39-46B1-806F-CBD919246E67}"/>
              </a:ext>
            </a:extLst>
          </p:cNvPr>
          <p:cNvSpPr/>
          <p:nvPr/>
        </p:nvSpPr>
        <p:spPr>
          <a:xfrm>
            <a:off x="1744104"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9">
            <a:hlinkClick r:id="rId15" action="ppaction://hlinksldjump"/>
            <a:extLst>
              <a:ext uri="{FF2B5EF4-FFF2-40B4-BE49-F238E27FC236}">
                <a16:creationId xmlns:a16="http://schemas.microsoft.com/office/drawing/2014/main" id="{27DE4E4A-D867-4F62-8468-F2F4346EBEC2}"/>
              </a:ext>
            </a:extLst>
          </p:cNvPr>
          <p:cNvSpPr/>
          <p:nvPr/>
        </p:nvSpPr>
        <p:spPr>
          <a:xfrm>
            <a:off x="2636382"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79">
            <a:hlinkClick r:id="rId16" action="ppaction://hlinksldjump"/>
            <a:extLst>
              <a:ext uri="{FF2B5EF4-FFF2-40B4-BE49-F238E27FC236}">
                <a16:creationId xmlns:a16="http://schemas.microsoft.com/office/drawing/2014/main" id="{414294FA-76C9-4BC4-953C-BE47C1C30DCB}"/>
              </a:ext>
            </a:extLst>
          </p:cNvPr>
          <p:cNvSpPr/>
          <p:nvPr/>
        </p:nvSpPr>
        <p:spPr>
          <a:xfrm>
            <a:off x="3455348" y="6058877"/>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AD1BCCB-0C25-454F-BADC-D20F860CBF16}"/>
              </a:ext>
            </a:extLst>
          </p:cNvPr>
          <p:cNvSpPr txBox="1"/>
          <p:nvPr/>
        </p:nvSpPr>
        <p:spPr>
          <a:xfrm>
            <a:off x="9539525" y="6303386"/>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40" name="Picture 39">
            <a:extLst>
              <a:ext uri="{FF2B5EF4-FFF2-40B4-BE49-F238E27FC236}">
                <a16:creationId xmlns:a16="http://schemas.microsoft.com/office/drawing/2014/main" id="{A66C15A7-87F6-40F3-97E3-42D395A60E92}"/>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rot="10800000" flipH="1">
            <a:off x="10044792" y="6337199"/>
            <a:ext cx="286723" cy="286723"/>
          </a:xfrm>
          <a:prstGeom prst="rect">
            <a:avLst/>
          </a:prstGeom>
        </p:spPr>
      </p:pic>
      <p:sp>
        <p:nvSpPr>
          <p:cNvPr id="41" name="Rounded Rectangle 76">
            <a:hlinkClick r:id="" action="ppaction://hlinkshowjump?jump=nextslide"/>
            <a:extLst>
              <a:ext uri="{FF2B5EF4-FFF2-40B4-BE49-F238E27FC236}">
                <a16:creationId xmlns:a16="http://schemas.microsoft.com/office/drawing/2014/main" id="{A5DB986C-651E-4B96-A50C-C43B891E0276}"/>
              </a:ext>
            </a:extLst>
          </p:cNvPr>
          <p:cNvSpPr/>
          <p:nvPr/>
        </p:nvSpPr>
        <p:spPr>
          <a:xfrm>
            <a:off x="9334343" y="6082402"/>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EDA77C8-E4AB-4C9F-8162-2D9B1359DF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8403" y="1411060"/>
            <a:ext cx="675112" cy="520801"/>
          </a:xfrm>
          <a:prstGeom prst="rect">
            <a:avLst/>
          </a:prstGeom>
        </p:spPr>
      </p:pic>
    </p:spTree>
    <p:extLst>
      <p:ext uri="{BB962C8B-B14F-4D97-AF65-F5344CB8AC3E}">
        <p14:creationId xmlns:p14="http://schemas.microsoft.com/office/powerpoint/2010/main" val="30581007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4870" y="2144231"/>
            <a:ext cx="7006273" cy="3554819"/>
          </a:xfrm>
          <a:prstGeom prst="rect">
            <a:avLst/>
          </a:prstGeom>
          <a:noFill/>
        </p:spPr>
        <p:txBody>
          <a:bodyPr wrap="square" rtlCol="0">
            <a:spAutoFit/>
          </a:bodyPr>
          <a:lstStyle/>
          <a:p>
            <a:pPr algn="just"/>
            <a:r>
              <a:rPr lang="en-US" sz="900" b="1" dirty="0"/>
              <a:t>1-Buyer shall issue (ICPO-BCL) upon verification, Seller will issue completed SIGNED • SEALED (FCO).Followed by draft contract for both parties countersigning. </a:t>
            </a:r>
          </a:p>
          <a:p>
            <a:pPr algn="just"/>
            <a:r>
              <a:rPr lang="en-US" sz="900" b="1" dirty="0"/>
              <a:t>2- Within (3) three working days Buyer shall review countersign / or make any necessary amendments. </a:t>
            </a:r>
          </a:p>
          <a:p>
            <a:pPr algn="just"/>
            <a:r>
              <a:rPr lang="en-US" sz="900" b="1" dirty="0"/>
              <a:t>3-Within (7) seven working days from lodging the agreement in both banks, buyer's bank shall issue financial instrument or confirmed and guaranteed by top world bank acceptable to seller. </a:t>
            </a:r>
          </a:p>
          <a:p>
            <a:pPr algn="just"/>
            <a:r>
              <a:rPr lang="en-US" sz="900" b="1" dirty="0"/>
              <a:t>4-Within (10) ten working days of receipt, verify and authenticate of buyer's financial instrument, the seller shall submit full (POP) and 2% performance bond.</a:t>
            </a:r>
          </a:p>
          <a:p>
            <a:pPr algn="just"/>
            <a:r>
              <a:rPr lang="en-US" sz="900" b="1" dirty="0"/>
              <a:t>5-The first shipment delivery is within 28-35 working days from the date of the seller's acceptance of the financial instrument.</a:t>
            </a:r>
          </a:p>
          <a:p>
            <a:pPr algn="just"/>
            <a:r>
              <a:rPr lang="en-US" sz="900" b="1" dirty="0"/>
              <a:t>6-(NCNDA/ IMFPA) will be endorsed with the seller's and buyer's bank. Upon vessel arrival at destination port, Buyer discharges the product and within 72 hours pays all parties their commissions. </a:t>
            </a:r>
          </a:p>
          <a:p>
            <a:pPr algn="just"/>
            <a:r>
              <a:rPr lang="en-US" sz="900" b="1" dirty="0"/>
              <a:t>Seller issue full(POP) Documents to buyer via bank to bank, namely: </a:t>
            </a:r>
          </a:p>
          <a:p>
            <a:pPr algn="just"/>
            <a:r>
              <a:rPr lang="en-US" sz="900" b="1" dirty="0"/>
              <a:t>A. Copy of commercial invoice. </a:t>
            </a:r>
            <a:r>
              <a:rPr lang="ar-EG" sz="900" b="1" dirty="0"/>
              <a:t>/</a:t>
            </a:r>
            <a:r>
              <a:rPr lang="en-US" sz="900" b="1" dirty="0"/>
              <a:t> </a:t>
            </a:r>
            <a:r>
              <a:rPr lang="en-US" sz="900" b="1" dirty="0" err="1"/>
              <a:t>B.Copy</a:t>
            </a:r>
            <a:r>
              <a:rPr lang="en-US" sz="900" b="1" dirty="0"/>
              <a:t> of approval of export certificate. </a:t>
            </a:r>
            <a:r>
              <a:rPr lang="ar-EG" sz="900" b="1" dirty="0"/>
              <a:t> /</a:t>
            </a:r>
            <a:r>
              <a:rPr lang="en-US" sz="900" b="1" dirty="0"/>
              <a:t>C. Copy of statement of availability of the product. </a:t>
            </a:r>
          </a:p>
          <a:p>
            <a:pPr algn="just"/>
            <a:r>
              <a:rPr lang="en-US" sz="900" b="1" dirty="0"/>
              <a:t>D. Copy of refinery commitment to produce the product. </a:t>
            </a:r>
            <a:r>
              <a:rPr lang="ar-EG" sz="900" b="1" dirty="0"/>
              <a:t> /</a:t>
            </a:r>
            <a:r>
              <a:rPr lang="en-US" sz="900" b="1" dirty="0" err="1"/>
              <a:t>E.Copy</a:t>
            </a:r>
            <a:r>
              <a:rPr lang="en-US" sz="900" b="1" dirty="0"/>
              <a:t> of Transnet contract to transport the product to the port. </a:t>
            </a:r>
          </a:p>
          <a:p>
            <a:pPr algn="just"/>
            <a:r>
              <a:rPr lang="en-US" sz="900" b="1" dirty="0" err="1"/>
              <a:t>F.Copy</a:t>
            </a:r>
            <a:r>
              <a:rPr lang="en-US" sz="900" b="1" dirty="0"/>
              <a:t> of the port storage agreement. </a:t>
            </a:r>
          </a:p>
          <a:p>
            <a:pPr algn="just"/>
            <a:r>
              <a:rPr lang="en-US" sz="900" b="1" dirty="0"/>
              <a:t>G. Copy of the charter party agreement to transport the product to discharge port. </a:t>
            </a:r>
          </a:p>
          <a:p>
            <a:pPr algn="just"/>
            <a:r>
              <a:rPr lang="en-US" sz="900" b="1" dirty="0"/>
              <a:t>H. The customer formalities , and test report to buyer's bank. </a:t>
            </a:r>
          </a:p>
          <a:p>
            <a:pPr algn="just"/>
            <a:r>
              <a:rPr lang="en-US" sz="900" b="1" dirty="0"/>
              <a:t>I. Certificate of origin. </a:t>
            </a:r>
            <a:r>
              <a:rPr lang="ar-EG" sz="900" b="1" dirty="0"/>
              <a:t> /</a:t>
            </a:r>
            <a:r>
              <a:rPr lang="en-US" sz="900" b="1" dirty="0"/>
              <a:t>J. Copy of vessel questionnaire 88. </a:t>
            </a:r>
          </a:p>
          <a:p>
            <a:pPr algn="just"/>
            <a:r>
              <a:rPr lang="en-US" sz="900" b="1" dirty="0"/>
              <a:t>K. Dip test authorization.(Upon Buyer's request and Buyer will pay full amount) </a:t>
            </a:r>
          </a:p>
          <a:p>
            <a:pPr algn="just"/>
            <a:r>
              <a:rPr lang="en-US" sz="900" b="1" dirty="0" err="1"/>
              <a:t>L.Copy</a:t>
            </a:r>
            <a:r>
              <a:rPr lang="en-US" sz="900" b="1" dirty="0"/>
              <a:t> of bill of loading. </a:t>
            </a:r>
            <a:r>
              <a:rPr lang="ar-EG" sz="900" b="1" dirty="0"/>
              <a:t> /</a:t>
            </a:r>
            <a:r>
              <a:rPr lang="en-US" sz="900" b="1" dirty="0"/>
              <a:t>M. SGS report. </a:t>
            </a:r>
            <a:r>
              <a:rPr lang="ar-EG" sz="900" b="1" dirty="0"/>
              <a:t> /</a:t>
            </a:r>
            <a:r>
              <a:rPr lang="en-US" sz="900" b="1" dirty="0"/>
              <a:t>N. Tank receipt. </a:t>
            </a:r>
          </a:p>
          <a:p>
            <a:pPr algn="just"/>
            <a:r>
              <a:rPr lang="en-US" sz="900" b="1" dirty="0">
                <a:solidFill>
                  <a:srgbClr val="FF0000"/>
                </a:solidFill>
              </a:rPr>
              <a:t>In FOB case, Seller's bank shall release financial instrument immediately after Buyer receives all POP documents. In CIF case, when ship arrives at destination port and buyer conducts inspection on the goods and upon</a:t>
            </a:r>
          </a:p>
          <a:p>
            <a:pPr algn="just"/>
            <a:r>
              <a:rPr lang="en-US" sz="900" b="1" dirty="0">
                <a:solidFill>
                  <a:srgbClr val="FF0000"/>
                </a:solidFill>
              </a:rPr>
              <a:t>satisfaction / the cargo passes (SGS), Seller's bank shall release financial instrument within (3) three working days and buyer pays full amount of inspection at destination port .</a:t>
            </a:r>
          </a:p>
        </p:txBody>
      </p:sp>
      <p:sp>
        <p:nvSpPr>
          <p:cNvPr id="27" name="TextBox 26"/>
          <p:cNvSpPr txBox="1"/>
          <p:nvPr/>
        </p:nvSpPr>
        <p:spPr>
          <a:xfrm>
            <a:off x="1353515" y="1328483"/>
            <a:ext cx="689612" cy="369332"/>
          </a:xfrm>
          <a:prstGeom prst="rect">
            <a:avLst/>
          </a:prstGeom>
          <a:noFill/>
        </p:spPr>
        <p:txBody>
          <a:bodyPr wrap="none" rtlCol="0">
            <a:spAutoFit/>
          </a:bodyPr>
          <a:lstStyle/>
          <a:p>
            <a:r>
              <a:rPr lang="en-US" dirty="0">
                <a:solidFill>
                  <a:srgbClr val="DBA00A"/>
                </a:solidFill>
                <a:latin typeface="Nunito" panose="00000500000000000000" pitchFamily="2" charset="0"/>
              </a:rPr>
              <a:t>FISH</a:t>
            </a:r>
          </a:p>
        </p:txBody>
      </p:sp>
      <p:sp>
        <p:nvSpPr>
          <p:cNvPr id="29" name="TextBox 28"/>
          <p:cNvSpPr txBox="1"/>
          <p:nvPr/>
        </p:nvSpPr>
        <p:spPr>
          <a:xfrm>
            <a:off x="1322163" y="1645764"/>
            <a:ext cx="2786062" cy="369332"/>
          </a:xfrm>
          <a:prstGeom prst="rect">
            <a:avLst/>
          </a:prstGeom>
          <a:noFill/>
        </p:spPr>
        <p:txBody>
          <a:bodyPr wrap="square" rtlCol="0">
            <a:spAutoFit/>
          </a:bodyPr>
          <a:lstStyle/>
          <a:p>
            <a:r>
              <a:rPr lang="en-US" dirty="0">
                <a:latin typeface="Nunito" panose="00000500000000000000" pitchFamily="2" charset="0"/>
              </a:rPr>
              <a:t>PROCEDURES</a:t>
            </a:r>
            <a:endParaRPr lang="en-US" dirty="0"/>
          </a:p>
        </p:txBody>
      </p:sp>
      <p:graphicFrame>
        <p:nvGraphicFramePr>
          <p:cNvPr id="11" name="Diagram 10"/>
          <p:cNvGraphicFramePr/>
          <p:nvPr>
            <p:extLst>
              <p:ext uri="{D42A27DB-BD31-4B8C-83A1-F6EECF244321}">
                <p14:modId xmlns:p14="http://schemas.microsoft.com/office/powerpoint/2010/main" val="396331405"/>
              </p:ext>
            </p:extLst>
          </p:nvPr>
        </p:nvGraphicFramePr>
        <p:xfrm>
          <a:off x="7271037" y="2157360"/>
          <a:ext cx="4604984" cy="345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a:extLst>
              <a:ext uri="{FF2B5EF4-FFF2-40B4-BE49-F238E27FC236}">
                <a16:creationId xmlns:a16="http://schemas.microsoft.com/office/drawing/2014/main" id="{8F9B0896-E0F0-4029-B462-AD4C10B252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19" name="Picture 18">
            <a:extLst>
              <a:ext uri="{FF2B5EF4-FFF2-40B4-BE49-F238E27FC236}">
                <a16:creationId xmlns:a16="http://schemas.microsoft.com/office/drawing/2014/main" id="{C70C020B-ACC8-47D9-BF2D-C3B5F6AD65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0" name="TextBox 19">
            <a:extLst>
              <a:ext uri="{FF2B5EF4-FFF2-40B4-BE49-F238E27FC236}">
                <a16:creationId xmlns:a16="http://schemas.microsoft.com/office/drawing/2014/main" id="{3507D9E1-B99C-4B3D-8CF5-6FA9419A038C}"/>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1" name="Rounded Rectangle 79">
            <a:hlinkClick r:id="rId9" action="ppaction://hlinksldjump"/>
            <a:extLst>
              <a:ext uri="{FF2B5EF4-FFF2-40B4-BE49-F238E27FC236}">
                <a16:creationId xmlns:a16="http://schemas.microsoft.com/office/drawing/2014/main" id="{9C8CF96F-4B1A-4686-BDBA-B8BBFF501625}"/>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CCC5740-284B-47D3-BDC0-A09511DBC539}"/>
              </a:ext>
            </a:extLst>
          </p:cNvPr>
          <p:cNvSpPr txBox="1"/>
          <p:nvPr/>
        </p:nvSpPr>
        <p:spPr>
          <a:xfrm>
            <a:off x="1666793" y="6432221"/>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24" name="TextBox 23">
            <a:extLst>
              <a:ext uri="{FF2B5EF4-FFF2-40B4-BE49-F238E27FC236}">
                <a16:creationId xmlns:a16="http://schemas.microsoft.com/office/drawing/2014/main" id="{B74B1881-CBB6-4410-8642-824002EFF154}"/>
              </a:ext>
            </a:extLst>
          </p:cNvPr>
          <p:cNvSpPr txBox="1"/>
          <p:nvPr/>
        </p:nvSpPr>
        <p:spPr>
          <a:xfrm>
            <a:off x="2512587" y="6432221"/>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25" name="TextBox 24">
            <a:extLst>
              <a:ext uri="{FF2B5EF4-FFF2-40B4-BE49-F238E27FC236}">
                <a16:creationId xmlns:a16="http://schemas.microsoft.com/office/drawing/2014/main" id="{5BD3B340-9FBF-4FCF-9246-5D7BBA04B0FC}"/>
              </a:ext>
            </a:extLst>
          </p:cNvPr>
          <p:cNvSpPr txBox="1"/>
          <p:nvPr/>
        </p:nvSpPr>
        <p:spPr>
          <a:xfrm>
            <a:off x="3400059" y="6432220"/>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26" name="Picture 25">
            <a:extLst>
              <a:ext uri="{FF2B5EF4-FFF2-40B4-BE49-F238E27FC236}">
                <a16:creationId xmlns:a16="http://schemas.microsoft.com/office/drawing/2014/main" id="{5174E06D-EE02-4835-87D3-7C72277AB5D8}"/>
              </a:ext>
            </a:extLst>
          </p:cNvPr>
          <p:cNvPicPr>
            <a:picLocks noChangeAspect="1"/>
          </p:cNvPicPr>
          <p:nvPr/>
        </p:nvPicPr>
        <p:blipFill>
          <a:blip r:embed="rId1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1917352" y="6160498"/>
            <a:ext cx="220991" cy="220991"/>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6AC7158C-DF31-41AF-88A8-EFAD9E278FDA}"/>
              </a:ext>
            </a:extLst>
          </p:cNvPr>
          <p:cNvPicPr>
            <a:picLocks noChangeAspect="1"/>
          </p:cNvPicPr>
          <p:nvPr/>
        </p:nvPicPr>
        <p:blipFill>
          <a:blip r:embed="rId11"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21996" y="6152676"/>
            <a:ext cx="228812" cy="228812"/>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1A273E1-8175-4EAC-AC8D-98533499C344}"/>
              </a:ext>
            </a:extLst>
          </p:cNvPr>
          <p:cNvPicPr>
            <a:picLocks noChangeAspect="1"/>
          </p:cNvPicPr>
          <p:nvPr/>
        </p:nvPicPr>
        <p:blipFill>
          <a:blip r:embed="rId1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897152" y="6160497"/>
            <a:ext cx="220991" cy="220991"/>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0FB2ACAA-C016-4EB1-8D1E-9FACFA0750F4}"/>
              </a:ext>
            </a:extLst>
          </p:cNvPr>
          <p:cNvSpPr txBox="1"/>
          <p:nvPr/>
        </p:nvSpPr>
        <p:spPr>
          <a:xfrm>
            <a:off x="5969781" y="6346923"/>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34" name="Picture 33">
            <a:extLst>
              <a:ext uri="{FF2B5EF4-FFF2-40B4-BE49-F238E27FC236}">
                <a16:creationId xmlns:a16="http://schemas.microsoft.com/office/drawing/2014/main" id="{352E239D-B80C-4131-88CE-5A81FFBF0315}"/>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flipH="1">
            <a:off x="5683057" y="6304012"/>
            <a:ext cx="286723" cy="286723"/>
          </a:xfrm>
          <a:prstGeom prst="rect">
            <a:avLst/>
          </a:prstGeom>
        </p:spPr>
      </p:pic>
      <p:sp>
        <p:nvSpPr>
          <p:cNvPr id="35" name="Rounded Rectangle 76">
            <a:hlinkClick r:id="" action="ppaction://hlinkshowjump?jump=previousslide"/>
            <a:extLst>
              <a:ext uri="{FF2B5EF4-FFF2-40B4-BE49-F238E27FC236}">
                <a16:creationId xmlns:a16="http://schemas.microsoft.com/office/drawing/2014/main" id="{937496E2-21E0-46AF-A84F-6048F26D6CEC}"/>
              </a:ext>
            </a:extLst>
          </p:cNvPr>
          <p:cNvSpPr/>
          <p:nvPr/>
        </p:nvSpPr>
        <p:spPr>
          <a:xfrm>
            <a:off x="5446707" y="6092535"/>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79">
            <a:hlinkClick r:id="rId14" action="ppaction://hlinksldjump"/>
            <a:extLst>
              <a:ext uri="{FF2B5EF4-FFF2-40B4-BE49-F238E27FC236}">
                <a16:creationId xmlns:a16="http://schemas.microsoft.com/office/drawing/2014/main" id="{132B6367-FE39-46B1-806F-CBD919246E67}"/>
              </a:ext>
            </a:extLst>
          </p:cNvPr>
          <p:cNvSpPr/>
          <p:nvPr/>
        </p:nvSpPr>
        <p:spPr>
          <a:xfrm>
            <a:off x="1744104"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9">
            <a:hlinkClick r:id="rId15" action="ppaction://hlinksldjump"/>
            <a:extLst>
              <a:ext uri="{FF2B5EF4-FFF2-40B4-BE49-F238E27FC236}">
                <a16:creationId xmlns:a16="http://schemas.microsoft.com/office/drawing/2014/main" id="{27DE4E4A-D867-4F62-8468-F2F4346EBEC2}"/>
              </a:ext>
            </a:extLst>
          </p:cNvPr>
          <p:cNvSpPr/>
          <p:nvPr/>
        </p:nvSpPr>
        <p:spPr>
          <a:xfrm>
            <a:off x="2636382"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79">
            <a:hlinkClick r:id="rId16" action="ppaction://hlinksldjump"/>
            <a:extLst>
              <a:ext uri="{FF2B5EF4-FFF2-40B4-BE49-F238E27FC236}">
                <a16:creationId xmlns:a16="http://schemas.microsoft.com/office/drawing/2014/main" id="{414294FA-76C9-4BC4-953C-BE47C1C30DCB}"/>
              </a:ext>
            </a:extLst>
          </p:cNvPr>
          <p:cNvSpPr/>
          <p:nvPr/>
        </p:nvSpPr>
        <p:spPr>
          <a:xfrm>
            <a:off x="3455348" y="6058877"/>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AD1BCCB-0C25-454F-BADC-D20F860CBF16}"/>
              </a:ext>
            </a:extLst>
          </p:cNvPr>
          <p:cNvSpPr txBox="1"/>
          <p:nvPr/>
        </p:nvSpPr>
        <p:spPr>
          <a:xfrm>
            <a:off x="9539525" y="6303386"/>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40" name="Picture 39">
            <a:extLst>
              <a:ext uri="{FF2B5EF4-FFF2-40B4-BE49-F238E27FC236}">
                <a16:creationId xmlns:a16="http://schemas.microsoft.com/office/drawing/2014/main" id="{A66C15A7-87F6-40F3-97E3-42D395A60E92}"/>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rot="10800000" flipH="1">
            <a:off x="10044792" y="6337199"/>
            <a:ext cx="286723" cy="286723"/>
          </a:xfrm>
          <a:prstGeom prst="rect">
            <a:avLst/>
          </a:prstGeom>
        </p:spPr>
      </p:pic>
      <p:sp>
        <p:nvSpPr>
          <p:cNvPr id="41" name="Rounded Rectangle 76">
            <a:hlinkClick r:id="" action="ppaction://hlinkshowjump?jump=nextslide"/>
            <a:extLst>
              <a:ext uri="{FF2B5EF4-FFF2-40B4-BE49-F238E27FC236}">
                <a16:creationId xmlns:a16="http://schemas.microsoft.com/office/drawing/2014/main" id="{A5DB986C-651E-4B96-A50C-C43B891E0276}"/>
              </a:ext>
            </a:extLst>
          </p:cNvPr>
          <p:cNvSpPr/>
          <p:nvPr/>
        </p:nvSpPr>
        <p:spPr>
          <a:xfrm>
            <a:off x="9334343" y="6082402"/>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2911B94-8B39-4196-A472-B88AE687BF9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9442" y="1311936"/>
            <a:ext cx="732721" cy="732721"/>
          </a:xfrm>
          <a:prstGeom prst="rect">
            <a:avLst/>
          </a:prstGeom>
        </p:spPr>
      </p:pic>
    </p:spTree>
    <p:extLst>
      <p:ext uri="{BB962C8B-B14F-4D97-AF65-F5344CB8AC3E}">
        <p14:creationId xmlns:p14="http://schemas.microsoft.com/office/powerpoint/2010/main" val="5309858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4870" y="2144231"/>
            <a:ext cx="7006273" cy="3554819"/>
          </a:xfrm>
          <a:prstGeom prst="rect">
            <a:avLst/>
          </a:prstGeom>
          <a:noFill/>
        </p:spPr>
        <p:txBody>
          <a:bodyPr wrap="square" rtlCol="0">
            <a:spAutoFit/>
          </a:bodyPr>
          <a:lstStyle/>
          <a:p>
            <a:pPr algn="just"/>
            <a:r>
              <a:rPr lang="en-US" sz="900" b="1" dirty="0"/>
              <a:t>1-Buyer shall issue (ICPO-BCL) upon verification, Seller will issue completed SIGNED • SEALED (FCO).Followed by draft contract for both parties countersigning. </a:t>
            </a:r>
          </a:p>
          <a:p>
            <a:pPr algn="just"/>
            <a:r>
              <a:rPr lang="en-US" sz="900" b="1" dirty="0"/>
              <a:t>2- Within (3) three working days Buyer shall review countersign / or make any necessary amendments. </a:t>
            </a:r>
          </a:p>
          <a:p>
            <a:pPr algn="just"/>
            <a:r>
              <a:rPr lang="en-US" sz="900" b="1" dirty="0"/>
              <a:t>3-Within (7) seven working days from lodging the agreement in both banks, buyer's bank shall issue financial instrument or confirmed and guaranteed by top world bank acceptable to seller. </a:t>
            </a:r>
          </a:p>
          <a:p>
            <a:pPr algn="just"/>
            <a:r>
              <a:rPr lang="en-US" sz="900" b="1" dirty="0"/>
              <a:t>4-Within (10) ten working days of receipt, verify and authenticate of buyer's financial instrument, the seller shall submit full (POP) and 2% performance bond.</a:t>
            </a:r>
          </a:p>
          <a:p>
            <a:pPr algn="just"/>
            <a:r>
              <a:rPr lang="en-US" sz="900" b="1" dirty="0"/>
              <a:t>5-The first shipment delivery is within 28-35 working days from the date of the seller's acceptance of the financial instrument.</a:t>
            </a:r>
          </a:p>
          <a:p>
            <a:pPr algn="just"/>
            <a:r>
              <a:rPr lang="en-US" sz="900" b="1" dirty="0"/>
              <a:t>6-(NCNDA/ IMFPA) will be endorsed with the seller's and buyer's bank. Upon vessel arrival at destination port, Buyer discharges the product and within 72 hours pays all parties their commissions. </a:t>
            </a:r>
          </a:p>
          <a:p>
            <a:pPr algn="just"/>
            <a:r>
              <a:rPr lang="en-US" sz="900" b="1" dirty="0"/>
              <a:t>Seller issue full(POP) Documents to buyer via bank to bank, namely: </a:t>
            </a:r>
          </a:p>
          <a:p>
            <a:pPr algn="just"/>
            <a:r>
              <a:rPr lang="en-US" sz="900" b="1" dirty="0"/>
              <a:t>A. Copy of commercial invoice. </a:t>
            </a:r>
            <a:r>
              <a:rPr lang="ar-EG" sz="900" b="1" dirty="0"/>
              <a:t>/</a:t>
            </a:r>
            <a:r>
              <a:rPr lang="en-US" sz="900" b="1" dirty="0"/>
              <a:t> </a:t>
            </a:r>
            <a:r>
              <a:rPr lang="en-US" sz="900" b="1" dirty="0" err="1"/>
              <a:t>B.Copy</a:t>
            </a:r>
            <a:r>
              <a:rPr lang="en-US" sz="900" b="1" dirty="0"/>
              <a:t> of approval of export certificate. </a:t>
            </a:r>
            <a:r>
              <a:rPr lang="ar-EG" sz="900" b="1" dirty="0"/>
              <a:t> /</a:t>
            </a:r>
            <a:r>
              <a:rPr lang="en-US" sz="900" b="1" dirty="0"/>
              <a:t>C. Copy of statement of availability of the product. </a:t>
            </a:r>
          </a:p>
          <a:p>
            <a:pPr algn="just"/>
            <a:r>
              <a:rPr lang="en-US" sz="900" b="1" dirty="0"/>
              <a:t>D. Copy of refinery commitment to produce the product. </a:t>
            </a:r>
            <a:r>
              <a:rPr lang="ar-EG" sz="900" b="1" dirty="0"/>
              <a:t> /</a:t>
            </a:r>
            <a:r>
              <a:rPr lang="en-US" sz="900" b="1" dirty="0" err="1"/>
              <a:t>E.Copy</a:t>
            </a:r>
            <a:r>
              <a:rPr lang="en-US" sz="900" b="1" dirty="0"/>
              <a:t> of Transnet contract to transport the product to the port. </a:t>
            </a:r>
          </a:p>
          <a:p>
            <a:pPr algn="just"/>
            <a:r>
              <a:rPr lang="en-US" sz="900" b="1" dirty="0" err="1"/>
              <a:t>F.Copy</a:t>
            </a:r>
            <a:r>
              <a:rPr lang="en-US" sz="900" b="1" dirty="0"/>
              <a:t> of the port storage agreement. </a:t>
            </a:r>
          </a:p>
          <a:p>
            <a:pPr algn="just"/>
            <a:r>
              <a:rPr lang="en-US" sz="900" b="1" dirty="0"/>
              <a:t>G. Copy of the charter party agreement to transport the product to discharge port. </a:t>
            </a:r>
          </a:p>
          <a:p>
            <a:pPr algn="just"/>
            <a:r>
              <a:rPr lang="en-US" sz="900" b="1" dirty="0"/>
              <a:t>H. The customer formalities , and test report to buyer's bank. </a:t>
            </a:r>
          </a:p>
          <a:p>
            <a:pPr algn="just"/>
            <a:r>
              <a:rPr lang="en-US" sz="900" b="1" dirty="0"/>
              <a:t>I. Certificate of origin. </a:t>
            </a:r>
            <a:r>
              <a:rPr lang="ar-EG" sz="900" b="1" dirty="0"/>
              <a:t> /</a:t>
            </a:r>
            <a:r>
              <a:rPr lang="en-US" sz="900" b="1" dirty="0"/>
              <a:t>J. Copy of vessel questionnaire 88. </a:t>
            </a:r>
          </a:p>
          <a:p>
            <a:pPr algn="just"/>
            <a:r>
              <a:rPr lang="en-US" sz="900" b="1" dirty="0"/>
              <a:t>K. Dip test authorization.(Upon Buyer's request and Buyer will pay full amount) </a:t>
            </a:r>
          </a:p>
          <a:p>
            <a:pPr algn="just"/>
            <a:r>
              <a:rPr lang="en-US" sz="900" b="1" dirty="0" err="1"/>
              <a:t>L.Copy</a:t>
            </a:r>
            <a:r>
              <a:rPr lang="en-US" sz="900" b="1" dirty="0"/>
              <a:t> of bill of loading. </a:t>
            </a:r>
            <a:r>
              <a:rPr lang="ar-EG" sz="900" b="1" dirty="0"/>
              <a:t> /</a:t>
            </a:r>
            <a:r>
              <a:rPr lang="en-US" sz="900" b="1" dirty="0"/>
              <a:t>M. SGS report. </a:t>
            </a:r>
            <a:r>
              <a:rPr lang="ar-EG" sz="900" b="1" dirty="0"/>
              <a:t> /</a:t>
            </a:r>
            <a:r>
              <a:rPr lang="en-US" sz="900" b="1" dirty="0"/>
              <a:t>N. Tank receipt. </a:t>
            </a:r>
          </a:p>
          <a:p>
            <a:pPr algn="just"/>
            <a:r>
              <a:rPr lang="en-US" sz="900" b="1" dirty="0">
                <a:solidFill>
                  <a:srgbClr val="FF0000"/>
                </a:solidFill>
              </a:rPr>
              <a:t>In FOB case, Seller's bank shall release financial instrument immediately after Buyer receives all POP documents. In CIF case, when ship arrives at destination port and buyer conducts inspection on the goods and upon</a:t>
            </a:r>
          </a:p>
          <a:p>
            <a:pPr algn="just"/>
            <a:r>
              <a:rPr lang="en-US" sz="900" b="1" dirty="0">
                <a:solidFill>
                  <a:srgbClr val="FF0000"/>
                </a:solidFill>
              </a:rPr>
              <a:t>satisfaction / the cargo passes (SGS), Seller's bank shall release financial instrument within (3) three working days and buyer pays full amount of inspection at destination port .</a:t>
            </a:r>
          </a:p>
        </p:txBody>
      </p:sp>
      <p:sp>
        <p:nvSpPr>
          <p:cNvPr id="27" name="TextBox 26"/>
          <p:cNvSpPr txBox="1"/>
          <p:nvPr/>
        </p:nvSpPr>
        <p:spPr>
          <a:xfrm>
            <a:off x="1353515" y="1328483"/>
            <a:ext cx="752129" cy="369332"/>
          </a:xfrm>
          <a:prstGeom prst="rect">
            <a:avLst/>
          </a:prstGeom>
          <a:noFill/>
        </p:spPr>
        <p:txBody>
          <a:bodyPr wrap="none" rtlCol="0">
            <a:spAutoFit/>
          </a:bodyPr>
          <a:lstStyle/>
          <a:p>
            <a:r>
              <a:rPr lang="en-US" dirty="0">
                <a:solidFill>
                  <a:srgbClr val="DBA00A"/>
                </a:solidFill>
                <a:latin typeface="Nunito" panose="00000500000000000000" pitchFamily="2" charset="0"/>
              </a:rPr>
              <a:t>FEED</a:t>
            </a:r>
          </a:p>
        </p:txBody>
      </p:sp>
      <p:sp>
        <p:nvSpPr>
          <p:cNvPr id="29" name="TextBox 28"/>
          <p:cNvSpPr txBox="1"/>
          <p:nvPr/>
        </p:nvSpPr>
        <p:spPr>
          <a:xfrm>
            <a:off x="1322163" y="1645764"/>
            <a:ext cx="2786062" cy="369332"/>
          </a:xfrm>
          <a:prstGeom prst="rect">
            <a:avLst/>
          </a:prstGeom>
          <a:noFill/>
        </p:spPr>
        <p:txBody>
          <a:bodyPr wrap="square" rtlCol="0">
            <a:spAutoFit/>
          </a:bodyPr>
          <a:lstStyle/>
          <a:p>
            <a:r>
              <a:rPr lang="en-US" dirty="0">
                <a:latin typeface="Nunito" panose="00000500000000000000" pitchFamily="2" charset="0"/>
              </a:rPr>
              <a:t>PROCEDURES</a:t>
            </a:r>
            <a:endParaRPr lang="en-US" dirty="0"/>
          </a:p>
        </p:txBody>
      </p:sp>
      <p:graphicFrame>
        <p:nvGraphicFramePr>
          <p:cNvPr id="11" name="Diagram 10"/>
          <p:cNvGraphicFramePr/>
          <p:nvPr>
            <p:extLst>
              <p:ext uri="{D42A27DB-BD31-4B8C-83A1-F6EECF244321}">
                <p14:modId xmlns:p14="http://schemas.microsoft.com/office/powerpoint/2010/main" val="1751416828"/>
              </p:ext>
            </p:extLst>
          </p:nvPr>
        </p:nvGraphicFramePr>
        <p:xfrm>
          <a:off x="7271037" y="2157360"/>
          <a:ext cx="4604984" cy="345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a:extLst>
              <a:ext uri="{FF2B5EF4-FFF2-40B4-BE49-F238E27FC236}">
                <a16:creationId xmlns:a16="http://schemas.microsoft.com/office/drawing/2014/main" id="{8F9B0896-E0F0-4029-B462-AD4C10B252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19" name="Picture 18">
            <a:extLst>
              <a:ext uri="{FF2B5EF4-FFF2-40B4-BE49-F238E27FC236}">
                <a16:creationId xmlns:a16="http://schemas.microsoft.com/office/drawing/2014/main" id="{C70C020B-ACC8-47D9-BF2D-C3B5F6AD65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0" name="TextBox 19">
            <a:extLst>
              <a:ext uri="{FF2B5EF4-FFF2-40B4-BE49-F238E27FC236}">
                <a16:creationId xmlns:a16="http://schemas.microsoft.com/office/drawing/2014/main" id="{3507D9E1-B99C-4B3D-8CF5-6FA9419A038C}"/>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1" name="Rounded Rectangle 79">
            <a:hlinkClick r:id="rId9" action="ppaction://hlinksldjump"/>
            <a:extLst>
              <a:ext uri="{FF2B5EF4-FFF2-40B4-BE49-F238E27FC236}">
                <a16:creationId xmlns:a16="http://schemas.microsoft.com/office/drawing/2014/main" id="{9C8CF96F-4B1A-4686-BDBA-B8BBFF501625}"/>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CCC5740-284B-47D3-BDC0-A09511DBC539}"/>
              </a:ext>
            </a:extLst>
          </p:cNvPr>
          <p:cNvSpPr txBox="1"/>
          <p:nvPr/>
        </p:nvSpPr>
        <p:spPr>
          <a:xfrm>
            <a:off x="1666793" y="6432221"/>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24" name="TextBox 23">
            <a:extLst>
              <a:ext uri="{FF2B5EF4-FFF2-40B4-BE49-F238E27FC236}">
                <a16:creationId xmlns:a16="http://schemas.microsoft.com/office/drawing/2014/main" id="{B74B1881-CBB6-4410-8642-824002EFF154}"/>
              </a:ext>
            </a:extLst>
          </p:cNvPr>
          <p:cNvSpPr txBox="1"/>
          <p:nvPr/>
        </p:nvSpPr>
        <p:spPr>
          <a:xfrm>
            <a:off x="2512587" y="6432221"/>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25" name="TextBox 24">
            <a:extLst>
              <a:ext uri="{FF2B5EF4-FFF2-40B4-BE49-F238E27FC236}">
                <a16:creationId xmlns:a16="http://schemas.microsoft.com/office/drawing/2014/main" id="{5BD3B340-9FBF-4FCF-9246-5D7BBA04B0FC}"/>
              </a:ext>
            </a:extLst>
          </p:cNvPr>
          <p:cNvSpPr txBox="1"/>
          <p:nvPr/>
        </p:nvSpPr>
        <p:spPr>
          <a:xfrm>
            <a:off x="3400059" y="6432220"/>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26" name="Picture 25">
            <a:extLst>
              <a:ext uri="{FF2B5EF4-FFF2-40B4-BE49-F238E27FC236}">
                <a16:creationId xmlns:a16="http://schemas.microsoft.com/office/drawing/2014/main" id="{5174E06D-EE02-4835-87D3-7C72277AB5D8}"/>
              </a:ext>
            </a:extLst>
          </p:cNvPr>
          <p:cNvPicPr>
            <a:picLocks noChangeAspect="1"/>
          </p:cNvPicPr>
          <p:nvPr/>
        </p:nvPicPr>
        <p:blipFill>
          <a:blip r:embed="rId1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1917352" y="6160498"/>
            <a:ext cx="220991" cy="220991"/>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6AC7158C-DF31-41AF-88A8-EFAD9E278FDA}"/>
              </a:ext>
            </a:extLst>
          </p:cNvPr>
          <p:cNvPicPr>
            <a:picLocks noChangeAspect="1"/>
          </p:cNvPicPr>
          <p:nvPr/>
        </p:nvPicPr>
        <p:blipFill>
          <a:blip r:embed="rId11"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21996" y="6152676"/>
            <a:ext cx="228812" cy="228812"/>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1A273E1-8175-4EAC-AC8D-98533499C344}"/>
              </a:ext>
            </a:extLst>
          </p:cNvPr>
          <p:cNvPicPr>
            <a:picLocks noChangeAspect="1"/>
          </p:cNvPicPr>
          <p:nvPr/>
        </p:nvPicPr>
        <p:blipFill>
          <a:blip r:embed="rId1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897152" y="6160497"/>
            <a:ext cx="220991" cy="220991"/>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0FB2ACAA-C016-4EB1-8D1E-9FACFA0750F4}"/>
              </a:ext>
            </a:extLst>
          </p:cNvPr>
          <p:cNvSpPr txBox="1"/>
          <p:nvPr/>
        </p:nvSpPr>
        <p:spPr>
          <a:xfrm>
            <a:off x="5969781" y="6346923"/>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34" name="Picture 33">
            <a:extLst>
              <a:ext uri="{FF2B5EF4-FFF2-40B4-BE49-F238E27FC236}">
                <a16:creationId xmlns:a16="http://schemas.microsoft.com/office/drawing/2014/main" id="{352E239D-B80C-4131-88CE-5A81FFBF0315}"/>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flipH="1">
            <a:off x="5683057" y="6304012"/>
            <a:ext cx="286723" cy="286723"/>
          </a:xfrm>
          <a:prstGeom prst="rect">
            <a:avLst/>
          </a:prstGeom>
        </p:spPr>
      </p:pic>
      <p:sp>
        <p:nvSpPr>
          <p:cNvPr id="35" name="Rounded Rectangle 76">
            <a:hlinkClick r:id="" action="ppaction://hlinkshowjump?jump=previousslide"/>
            <a:extLst>
              <a:ext uri="{FF2B5EF4-FFF2-40B4-BE49-F238E27FC236}">
                <a16:creationId xmlns:a16="http://schemas.microsoft.com/office/drawing/2014/main" id="{937496E2-21E0-46AF-A84F-6048F26D6CEC}"/>
              </a:ext>
            </a:extLst>
          </p:cNvPr>
          <p:cNvSpPr/>
          <p:nvPr/>
        </p:nvSpPr>
        <p:spPr>
          <a:xfrm>
            <a:off x="5446707" y="6092535"/>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79">
            <a:hlinkClick r:id="rId14" action="ppaction://hlinksldjump"/>
            <a:extLst>
              <a:ext uri="{FF2B5EF4-FFF2-40B4-BE49-F238E27FC236}">
                <a16:creationId xmlns:a16="http://schemas.microsoft.com/office/drawing/2014/main" id="{132B6367-FE39-46B1-806F-CBD919246E67}"/>
              </a:ext>
            </a:extLst>
          </p:cNvPr>
          <p:cNvSpPr/>
          <p:nvPr/>
        </p:nvSpPr>
        <p:spPr>
          <a:xfrm>
            <a:off x="1744104"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9">
            <a:hlinkClick r:id="rId15" action="ppaction://hlinksldjump"/>
            <a:extLst>
              <a:ext uri="{FF2B5EF4-FFF2-40B4-BE49-F238E27FC236}">
                <a16:creationId xmlns:a16="http://schemas.microsoft.com/office/drawing/2014/main" id="{27DE4E4A-D867-4F62-8468-F2F4346EBEC2}"/>
              </a:ext>
            </a:extLst>
          </p:cNvPr>
          <p:cNvSpPr/>
          <p:nvPr/>
        </p:nvSpPr>
        <p:spPr>
          <a:xfrm>
            <a:off x="2636382"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79">
            <a:hlinkClick r:id="rId16" action="ppaction://hlinksldjump"/>
            <a:extLst>
              <a:ext uri="{FF2B5EF4-FFF2-40B4-BE49-F238E27FC236}">
                <a16:creationId xmlns:a16="http://schemas.microsoft.com/office/drawing/2014/main" id="{414294FA-76C9-4BC4-953C-BE47C1C30DCB}"/>
              </a:ext>
            </a:extLst>
          </p:cNvPr>
          <p:cNvSpPr/>
          <p:nvPr/>
        </p:nvSpPr>
        <p:spPr>
          <a:xfrm>
            <a:off x="3455348" y="6058877"/>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AD1BCCB-0C25-454F-BADC-D20F860CBF16}"/>
              </a:ext>
            </a:extLst>
          </p:cNvPr>
          <p:cNvSpPr txBox="1"/>
          <p:nvPr/>
        </p:nvSpPr>
        <p:spPr>
          <a:xfrm>
            <a:off x="9539525" y="6303386"/>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40" name="Picture 39">
            <a:extLst>
              <a:ext uri="{FF2B5EF4-FFF2-40B4-BE49-F238E27FC236}">
                <a16:creationId xmlns:a16="http://schemas.microsoft.com/office/drawing/2014/main" id="{A66C15A7-87F6-40F3-97E3-42D395A60E92}"/>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rot="10800000" flipH="1">
            <a:off x="10044792" y="6337199"/>
            <a:ext cx="286723" cy="286723"/>
          </a:xfrm>
          <a:prstGeom prst="rect">
            <a:avLst/>
          </a:prstGeom>
        </p:spPr>
      </p:pic>
      <p:sp>
        <p:nvSpPr>
          <p:cNvPr id="41" name="Rounded Rectangle 76">
            <a:hlinkClick r:id="" action="ppaction://hlinkshowjump?jump=nextslide"/>
            <a:extLst>
              <a:ext uri="{FF2B5EF4-FFF2-40B4-BE49-F238E27FC236}">
                <a16:creationId xmlns:a16="http://schemas.microsoft.com/office/drawing/2014/main" id="{A5DB986C-651E-4B96-A50C-C43B891E0276}"/>
              </a:ext>
            </a:extLst>
          </p:cNvPr>
          <p:cNvSpPr/>
          <p:nvPr/>
        </p:nvSpPr>
        <p:spPr>
          <a:xfrm>
            <a:off x="9334343" y="6082402"/>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49B3B5-9843-4DEA-A223-F1818E271A0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7376" y="1384330"/>
            <a:ext cx="510227" cy="510227"/>
          </a:xfrm>
          <a:prstGeom prst="rect">
            <a:avLst/>
          </a:prstGeom>
        </p:spPr>
      </p:pic>
    </p:spTree>
    <p:extLst>
      <p:ext uri="{BB962C8B-B14F-4D97-AF65-F5344CB8AC3E}">
        <p14:creationId xmlns:p14="http://schemas.microsoft.com/office/powerpoint/2010/main" val="3857382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D6F9BA-D9CD-4DF1-9EC3-FD2143B14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20" name="Picture 19">
            <a:extLst>
              <a:ext uri="{FF2B5EF4-FFF2-40B4-BE49-F238E27FC236}">
                <a16:creationId xmlns:a16="http://schemas.microsoft.com/office/drawing/2014/main" id="{EF6EDE73-E009-4857-A4C4-439610359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1" name="TextBox 20">
            <a:extLst>
              <a:ext uri="{FF2B5EF4-FFF2-40B4-BE49-F238E27FC236}">
                <a16:creationId xmlns:a16="http://schemas.microsoft.com/office/drawing/2014/main" id="{85ABCEF0-6EC7-4564-A49E-B8525EC89AC4}"/>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2" name="Rounded Rectangle 79">
            <a:hlinkClick r:id="rId4" action="ppaction://hlinksldjump"/>
            <a:extLst>
              <a:ext uri="{FF2B5EF4-FFF2-40B4-BE49-F238E27FC236}">
                <a16:creationId xmlns:a16="http://schemas.microsoft.com/office/drawing/2014/main" id="{A1C4710A-D810-4B3B-BB5C-9DACB8F10922}"/>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890CF9-1EFD-4A26-BE64-38750D1A9469}"/>
              </a:ext>
            </a:extLst>
          </p:cNvPr>
          <p:cNvSpPr txBox="1"/>
          <p:nvPr/>
        </p:nvSpPr>
        <p:spPr>
          <a:xfrm>
            <a:off x="3594555" y="36583"/>
            <a:ext cx="5002887" cy="584775"/>
          </a:xfrm>
          <a:prstGeom prst="rect">
            <a:avLst/>
          </a:prstGeom>
          <a:noFill/>
        </p:spPr>
        <p:txBody>
          <a:bodyPr wrap="square" rtlCol="0">
            <a:spAutoFit/>
          </a:bodyPr>
          <a:lstStyle/>
          <a:p>
            <a:pPr algn="ctr"/>
            <a:r>
              <a:rPr lang="en-US" sz="3200" dirty="0"/>
              <a:t>Petroleum Price list</a:t>
            </a:r>
          </a:p>
        </p:txBody>
      </p:sp>
      <p:sp>
        <p:nvSpPr>
          <p:cNvPr id="58" name="TextBox 57">
            <a:extLst>
              <a:ext uri="{FF2B5EF4-FFF2-40B4-BE49-F238E27FC236}">
                <a16:creationId xmlns:a16="http://schemas.microsoft.com/office/drawing/2014/main" id="{B3830853-251A-43FB-BFB9-DE77B486103D}"/>
              </a:ext>
            </a:extLst>
          </p:cNvPr>
          <p:cNvSpPr txBox="1"/>
          <p:nvPr/>
        </p:nvSpPr>
        <p:spPr>
          <a:xfrm>
            <a:off x="187210" y="1238788"/>
            <a:ext cx="10870283" cy="830997"/>
          </a:xfrm>
          <a:prstGeom prst="rect">
            <a:avLst/>
          </a:prstGeom>
          <a:noFill/>
        </p:spPr>
        <p:txBody>
          <a:bodyPr wrap="none" rtlCol="0">
            <a:spAutoFit/>
          </a:bodyPr>
          <a:lstStyle/>
          <a:p>
            <a:r>
              <a:rPr lang="en-US" sz="1600" dirty="0"/>
              <a:t>1- The freight cost is separate from the goods value and is also paid separately via t/t shipment by shipment.</a:t>
            </a:r>
          </a:p>
          <a:p>
            <a:r>
              <a:rPr lang="en-US" sz="1600" dirty="0"/>
              <a:t>2- Average freight cost for CIF is 35-80 USD per MT.</a:t>
            </a:r>
          </a:p>
          <a:p>
            <a:r>
              <a:rPr lang="en-US" sz="1600" dirty="0"/>
              <a:t>3- It will be determined upon destination and origin country.</a:t>
            </a:r>
          </a:p>
        </p:txBody>
      </p:sp>
      <p:sp>
        <p:nvSpPr>
          <p:cNvPr id="59" name="TextBox 58">
            <a:extLst>
              <a:ext uri="{FF2B5EF4-FFF2-40B4-BE49-F238E27FC236}">
                <a16:creationId xmlns:a16="http://schemas.microsoft.com/office/drawing/2014/main" id="{1B18F993-7725-49E0-AE4F-32CAD2710674}"/>
              </a:ext>
            </a:extLst>
          </p:cNvPr>
          <p:cNvSpPr txBox="1"/>
          <p:nvPr/>
        </p:nvSpPr>
        <p:spPr>
          <a:xfrm>
            <a:off x="2496884" y="683732"/>
            <a:ext cx="7198231" cy="584775"/>
          </a:xfrm>
          <a:prstGeom prst="rect">
            <a:avLst/>
          </a:prstGeom>
          <a:noFill/>
        </p:spPr>
        <p:txBody>
          <a:bodyPr wrap="square" rtlCol="0">
            <a:spAutoFit/>
          </a:bodyPr>
          <a:lstStyle/>
          <a:p>
            <a:r>
              <a:rPr lang="en-US" dirty="0">
                <a:solidFill>
                  <a:srgbClr val="FF0000"/>
                </a:solidFill>
              </a:rPr>
              <a:t>In case the buyer requests </a:t>
            </a:r>
            <a:r>
              <a:rPr lang="en-US" sz="3200" b="1" dirty="0"/>
              <a:t>CIF</a:t>
            </a:r>
            <a:r>
              <a:rPr lang="en-US" dirty="0">
                <a:solidFill>
                  <a:srgbClr val="FF0000"/>
                </a:solidFill>
              </a:rPr>
              <a:t> the procedures are as follows:</a:t>
            </a:r>
          </a:p>
        </p:txBody>
      </p:sp>
      <p:sp>
        <p:nvSpPr>
          <p:cNvPr id="111" name="TextBox 110">
            <a:extLst>
              <a:ext uri="{FF2B5EF4-FFF2-40B4-BE49-F238E27FC236}">
                <a16:creationId xmlns:a16="http://schemas.microsoft.com/office/drawing/2014/main" id="{A066F082-8983-4381-8230-653CE82BC915}"/>
              </a:ext>
            </a:extLst>
          </p:cNvPr>
          <p:cNvSpPr txBox="1"/>
          <p:nvPr/>
        </p:nvSpPr>
        <p:spPr>
          <a:xfrm>
            <a:off x="2068417" y="6469769"/>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112" name="TextBox 111">
            <a:extLst>
              <a:ext uri="{FF2B5EF4-FFF2-40B4-BE49-F238E27FC236}">
                <a16:creationId xmlns:a16="http://schemas.microsoft.com/office/drawing/2014/main" id="{5BC2A8D4-E79A-4667-B9F1-26721746B583}"/>
              </a:ext>
            </a:extLst>
          </p:cNvPr>
          <p:cNvSpPr txBox="1"/>
          <p:nvPr/>
        </p:nvSpPr>
        <p:spPr>
          <a:xfrm>
            <a:off x="2914211" y="6469769"/>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113" name="TextBox 112">
            <a:extLst>
              <a:ext uri="{FF2B5EF4-FFF2-40B4-BE49-F238E27FC236}">
                <a16:creationId xmlns:a16="http://schemas.microsoft.com/office/drawing/2014/main" id="{181C4295-D41E-4F8E-BC90-549A97CF115E}"/>
              </a:ext>
            </a:extLst>
          </p:cNvPr>
          <p:cNvSpPr txBox="1"/>
          <p:nvPr/>
        </p:nvSpPr>
        <p:spPr>
          <a:xfrm>
            <a:off x="3801683" y="6469768"/>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114" name="Picture 113">
            <a:extLst>
              <a:ext uri="{FF2B5EF4-FFF2-40B4-BE49-F238E27FC236}">
                <a16:creationId xmlns:a16="http://schemas.microsoft.com/office/drawing/2014/main" id="{5F04A988-AC9F-47E4-A955-C976DA46836A}"/>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318976" y="6198046"/>
            <a:ext cx="220991" cy="220991"/>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C62A4C0C-DDF3-459E-9AC1-AE6426CF45E0}"/>
              </a:ext>
            </a:extLst>
          </p:cNvPr>
          <p:cNvPicPr>
            <a:picLocks noChangeAspect="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123620" y="6190224"/>
            <a:ext cx="228812" cy="228812"/>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C50B9EBF-2B28-4E20-A5C9-F626CFBE7886}"/>
              </a:ext>
            </a:extLst>
          </p:cNvPr>
          <p:cNvPicPr>
            <a:picLocks noChangeAspect="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298776" y="6198045"/>
            <a:ext cx="220991" cy="220991"/>
          </a:xfrm>
          <a:prstGeom prst="rect">
            <a:avLst/>
          </a:prstGeom>
          <a:ln>
            <a:noFill/>
          </a:ln>
          <a:effectLst>
            <a:outerShdw blurRad="292100" dist="139700" dir="2700000" algn="tl" rotWithShape="0">
              <a:srgbClr val="333333">
                <a:alpha val="65000"/>
              </a:srgbClr>
            </a:outerShdw>
          </a:effectLst>
        </p:spPr>
      </p:pic>
      <p:sp>
        <p:nvSpPr>
          <p:cNvPr id="117" name="TextBox 116">
            <a:extLst>
              <a:ext uri="{FF2B5EF4-FFF2-40B4-BE49-F238E27FC236}">
                <a16:creationId xmlns:a16="http://schemas.microsoft.com/office/drawing/2014/main" id="{34D227D1-742C-46DB-A3D4-04FA3565F169}"/>
              </a:ext>
            </a:extLst>
          </p:cNvPr>
          <p:cNvSpPr txBox="1"/>
          <p:nvPr/>
        </p:nvSpPr>
        <p:spPr>
          <a:xfrm>
            <a:off x="6371405" y="6384471"/>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118" name="Picture 117">
            <a:extLst>
              <a:ext uri="{FF2B5EF4-FFF2-40B4-BE49-F238E27FC236}">
                <a16:creationId xmlns:a16="http://schemas.microsoft.com/office/drawing/2014/main" id="{EA2D7672-0330-45B7-A320-C78664C08030}"/>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flipH="1">
            <a:off x="6084681" y="6341560"/>
            <a:ext cx="286723" cy="286723"/>
          </a:xfrm>
          <a:prstGeom prst="rect">
            <a:avLst/>
          </a:prstGeom>
        </p:spPr>
      </p:pic>
      <p:sp>
        <p:nvSpPr>
          <p:cNvPr id="119" name="Rounded Rectangle 76">
            <a:hlinkClick r:id="" action="ppaction://hlinkshowjump?jump=previousslide"/>
            <a:extLst>
              <a:ext uri="{FF2B5EF4-FFF2-40B4-BE49-F238E27FC236}">
                <a16:creationId xmlns:a16="http://schemas.microsoft.com/office/drawing/2014/main" id="{601B1F35-D15F-4043-9081-DA4B0DF2B63A}"/>
              </a:ext>
            </a:extLst>
          </p:cNvPr>
          <p:cNvSpPr/>
          <p:nvPr/>
        </p:nvSpPr>
        <p:spPr>
          <a:xfrm>
            <a:off x="5848331" y="6130083"/>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79">
            <a:hlinkClick r:id="rId9" action="ppaction://hlinksldjump"/>
            <a:extLst>
              <a:ext uri="{FF2B5EF4-FFF2-40B4-BE49-F238E27FC236}">
                <a16:creationId xmlns:a16="http://schemas.microsoft.com/office/drawing/2014/main" id="{6684FD44-44E8-4C97-BAF8-955C79392B14}"/>
              </a:ext>
            </a:extLst>
          </p:cNvPr>
          <p:cNvSpPr/>
          <p:nvPr/>
        </p:nvSpPr>
        <p:spPr>
          <a:xfrm>
            <a:off x="2145728"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79">
            <a:hlinkClick r:id="rId10" action="ppaction://hlinksldjump"/>
            <a:extLst>
              <a:ext uri="{FF2B5EF4-FFF2-40B4-BE49-F238E27FC236}">
                <a16:creationId xmlns:a16="http://schemas.microsoft.com/office/drawing/2014/main" id="{757BF35C-5258-4DF1-8C82-778328D55E17}"/>
              </a:ext>
            </a:extLst>
          </p:cNvPr>
          <p:cNvSpPr/>
          <p:nvPr/>
        </p:nvSpPr>
        <p:spPr>
          <a:xfrm>
            <a:off x="3038006" y="6148279"/>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9">
            <a:hlinkClick r:id="rId11" action="ppaction://hlinksldjump"/>
            <a:extLst>
              <a:ext uri="{FF2B5EF4-FFF2-40B4-BE49-F238E27FC236}">
                <a16:creationId xmlns:a16="http://schemas.microsoft.com/office/drawing/2014/main" id="{D2D5309D-795F-4AB4-8D10-FF5DA43E41E6}"/>
              </a:ext>
            </a:extLst>
          </p:cNvPr>
          <p:cNvSpPr/>
          <p:nvPr/>
        </p:nvSpPr>
        <p:spPr>
          <a:xfrm>
            <a:off x="3856972" y="6096425"/>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09DF371-6ADA-42C9-AF64-54369AFA36D4}"/>
              </a:ext>
            </a:extLst>
          </p:cNvPr>
          <p:cNvSpPr txBox="1"/>
          <p:nvPr/>
        </p:nvSpPr>
        <p:spPr>
          <a:xfrm>
            <a:off x="9941149" y="6340934"/>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164" name="Picture 163">
            <a:extLst>
              <a:ext uri="{FF2B5EF4-FFF2-40B4-BE49-F238E27FC236}">
                <a16:creationId xmlns:a16="http://schemas.microsoft.com/office/drawing/2014/main" id="{39C383EC-2B80-451C-9B4B-13DD9E4F8299}"/>
              </a:ext>
            </a:extLst>
          </p:cNvPr>
          <p:cNvPicPr>
            <a:picLocks noChangeAspect="1"/>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rot="10800000" flipH="1">
            <a:off x="10446416" y="6374747"/>
            <a:ext cx="286723" cy="286723"/>
          </a:xfrm>
          <a:prstGeom prst="rect">
            <a:avLst/>
          </a:prstGeom>
        </p:spPr>
      </p:pic>
      <p:sp>
        <p:nvSpPr>
          <p:cNvPr id="165" name="Rounded Rectangle 76">
            <a:hlinkClick r:id="" action="ppaction://hlinkshowjump?jump=nextslide"/>
            <a:extLst>
              <a:ext uri="{FF2B5EF4-FFF2-40B4-BE49-F238E27FC236}">
                <a16:creationId xmlns:a16="http://schemas.microsoft.com/office/drawing/2014/main" id="{D79E591F-2BFD-4543-8254-3A88F5F3093B}"/>
              </a:ext>
            </a:extLst>
          </p:cNvPr>
          <p:cNvSpPr/>
          <p:nvPr/>
        </p:nvSpPr>
        <p:spPr>
          <a:xfrm>
            <a:off x="9735967" y="6119950"/>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F3192DA6-7B2C-4F8D-AD6A-72316F41CE10}"/>
              </a:ext>
            </a:extLst>
          </p:cNvPr>
          <p:cNvGrpSpPr/>
          <p:nvPr/>
        </p:nvGrpSpPr>
        <p:grpSpPr>
          <a:xfrm>
            <a:off x="184516" y="2285895"/>
            <a:ext cx="5754506" cy="3203461"/>
            <a:chOff x="184516" y="2285895"/>
            <a:chExt cx="5754506" cy="3203461"/>
          </a:xfrm>
        </p:grpSpPr>
        <p:grpSp>
          <p:nvGrpSpPr>
            <p:cNvPr id="219" name="Group 218">
              <a:extLst>
                <a:ext uri="{FF2B5EF4-FFF2-40B4-BE49-F238E27FC236}">
                  <a16:creationId xmlns:a16="http://schemas.microsoft.com/office/drawing/2014/main" id="{5F118FBC-F672-49AB-9102-F1489C8C97D8}"/>
                </a:ext>
              </a:extLst>
            </p:cNvPr>
            <p:cNvGrpSpPr/>
            <p:nvPr/>
          </p:nvGrpSpPr>
          <p:grpSpPr>
            <a:xfrm>
              <a:off x="184516" y="2285895"/>
              <a:ext cx="5754506" cy="3203461"/>
              <a:chOff x="6228042" y="2285895"/>
              <a:chExt cx="5754506" cy="3203461"/>
            </a:xfrm>
          </p:grpSpPr>
          <p:grpSp>
            <p:nvGrpSpPr>
              <p:cNvPr id="220" name="Group 219">
                <a:extLst>
                  <a:ext uri="{FF2B5EF4-FFF2-40B4-BE49-F238E27FC236}">
                    <a16:creationId xmlns:a16="http://schemas.microsoft.com/office/drawing/2014/main" id="{D94C9176-E0D3-4407-8857-E9621B16AEC9}"/>
                  </a:ext>
                </a:extLst>
              </p:cNvPr>
              <p:cNvGrpSpPr/>
              <p:nvPr/>
            </p:nvGrpSpPr>
            <p:grpSpPr>
              <a:xfrm>
                <a:off x="9197005" y="2322925"/>
                <a:ext cx="2785543" cy="3166431"/>
                <a:chOff x="5515962" y="2373990"/>
                <a:chExt cx="2785543" cy="3166431"/>
              </a:xfrm>
            </p:grpSpPr>
            <p:sp>
              <p:nvSpPr>
                <p:cNvPr id="233" name="Rectangle 232">
                  <a:extLst>
                    <a:ext uri="{FF2B5EF4-FFF2-40B4-BE49-F238E27FC236}">
                      <a16:creationId xmlns:a16="http://schemas.microsoft.com/office/drawing/2014/main" id="{68CCF006-F86D-487D-A3BF-A67D03CE10A6}"/>
                    </a:ext>
                  </a:extLst>
                </p:cNvPr>
                <p:cNvSpPr/>
                <p:nvPr/>
              </p:nvSpPr>
              <p:spPr>
                <a:xfrm>
                  <a:off x="5515962" y="2373990"/>
                  <a:ext cx="2785543" cy="316643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Connector 233">
                  <a:extLst>
                    <a:ext uri="{FF2B5EF4-FFF2-40B4-BE49-F238E27FC236}">
                      <a16:creationId xmlns:a16="http://schemas.microsoft.com/office/drawing/2014/main" id="{9A15C48D-A2EB-4A18-BE52-0EAE924D6E06}"/>
                    </a:ext>
                  </a:extLst>
                </p:cNvPr>
                <p:cNvCxnSpPr>
                  <a:cxnSpLocks/>
                </p:cNvCxnSpPr>
                <p:nvPr/>
              </p:nvCxnSpPr>
              <p:spPr>
                <a:xfrm flipH="1">
                  <a:off x="5515963" y="2868492"/>
                  <a:ext cx="2785542"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F801C124-01BB-429B-889A-0BF878FD3DD0}"/>
                    </a:ext>
                  </a:extLst>
                </p:cNvPr>
                <p:cNvCxnSpPr>
                  <a:cxnSpLocks/>
                </p:cNvCxnSpPr>
                <p:nvPr/>
              </p:nvCxnSpPr>
              <p:spPr>
                <a:xfrm>
                  <a:off x="6164166" y="2407005"/>
                  <a:ext cx="0" cy="31334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7B467CB4-D2C9-4B0A-9B1D-5106D303D491}"/>
                    </a:ext>
                  </a:extLst>
                </p:cNvPr>
                <p:cNvCxnSpPr>
                  <a:cxnSpLocks/>
                </p:cNvCxnSpPr>
                <p:nvPr/>
              </p:nvCxnSpPr>
              <p:spPr>
                <a:xfrm flipH="1">
                  <a:off x="5515962" y="3304543"/>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208A0AD-3B19-49E0-922C-FEF1C6E1F689}"/>
                    </a:ext>
                  </a:extLst>
                </p:cNvPr>
                <p:cNvCxnSpPr>
                  <a:cxnSpLocks/>
                </p:cNvCxnSpPr>
                <p:nvPr/>
              </p:nvCxnSpPr>
              <p:spPr>
                <a:xfrm flipH="1">
                  <a:off x="5515962" y="3740502"/>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7A88A972-D56E-4799-AB39-F77FAF621D64}"/>
                    </a:ext>
                  </a:extLst>
                </p:cNvPr>
                <p:cNvCxnSpPr>
                  <a:cxnSpLocks/>
                </p:cNvCxnSpPr>
                <p:nvPr/>
              </p:nvCxnSpPr>
              <p:spPr>
                <a:xfrm flipH="1">
                  <a:off x="5515962" y="4170898"/>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462C8D1D-6BC5-4207-9E85-F1C0F62E370E}"/>
                    </a:ext>
                  </a:extLst>
                </p:cNvPr>
                <p:cNvCxnSpPr>
                  <a:cxnSpLocks/>
                </p:cNvCxnSpPr>
                <p:nvPr/>
              </p:nvCxnSpPr>
              <p:spPr>
                <a:xfrm flipH="1">
                  <a:off x="5515962" y="4592149"/>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A3D133D3-9329-4ABC-BB66-58681E0F8445}"/>
                    </a:ext>
                  </a:extLst>
                </p:cNvPr>
                <p:cNvCxnSpPr>
                  <a:cxnSpLocks/>
                </p:cNvCxnSpPr>
                <p:nvPr/>
              </p:nvCxnSpPr>
              <p:spPr>
                <a:xfrm flipH="1">
                  <a:off x="5515962" y="5022455"/>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221" name="TextBox 220">
                <a:extLst>
                  <a:ext uri="{FF2B5EF4-FFF2-40B4-BE49-F238E27FC236}">
                    <a16:creationId xmlns:a16="http://schemas.microsoft.com/office/drawing/2014/main" id="{B0C09479-A832-49D4-8A29-2A7677EE5571}"/>
                  </a:ext>
                </a:extLst>
              </p:cNvPr>
              <p:cNvSpPr txBox="1"/>
              <p:nvPr/>
            </p:nvSpPr>
            <p:spPr>
              <a:xfrm>
                <a:off x="10396730" y="2302678"/>
                <a:ext cx="871136" cy="521651"/>
              </a:xfrm>
              <a:prstGeom prst="rect">
                <a:avLst/>
              </a:prstGeom>
              <a:noFill/>
            </p:spPr>
            <p:txBody>
              <a:bodyPr wrap="none" rtlCol="0">
                <a:spAutoFit/>
              </a:bodyPr>
              <a:lstStyle/>
              <a:p>
                <a:pPr algn="ctr"/>
                <a:r>
                  <a:rPr lang="en-US" sz="3200" dirty="0"/>
                  <a:t>FOB</a:t>
                </a:r>
              </a:p>
            </p:txBody>
          </p:sp>
          <p:sp>
            <p:nvSpPr>
              <p:cNvPr id="222" name="TextBox 221">
                <a:extLst>
                  <a:ext uri="{FF2B5EF4-FFF2-40B4-BE49-F238E27FC236}">
                    <a16:creationId xmlns:a16="http://schemas.microsoft.com/office/drawing/2014/main" id="{99464904-3E01-4C7A-B71E-441BE2BA5918}"/>
                  </a:ext>
                </a:extLst>
              </p:cNvPr>
              <p:cNvSpPr txBox="1"/>
              <p:nvPr/>
            </p:nvSpPr>
            <p:spPr>
              <a:xfrm>
                <a:off x="10070558" y="2771091"/>
                <a:ext cx="1346844" cy="523220"/>
              </a:xfrm>
              <a:prstGeom prst="rect">
                <a:avLst/>
              </a:prstGeom>
              <a:noFill/>
            </p:spPr>
            <p:txBody>
              <a:bodyPr wrap="square" rtlCol="0">
                <a:spAutoFit/>
              </a:bodyPr>
              <a:lstStyle/>
              <a:p>
                <a:pPr algn="ctr"/>
                <a:r>
                  <a:rPr lang="en-US" sz="2800" b="1" dirty="0"/>
                  <a:t>$ 1250</a:t>
                </a:r>
              </a:p>
            </p:txBody>
          </p:sp>
          <p:grpSp>
            <p:nvGrpSpPr>
              <p:cNvPr id="223" name="Group 222">
                <a:extLst>
                  <a:ext uri="{FF2B5EF4-FFF2-40B4-BE49-F238E27FC236}">
                    <a16:creationId xmlns:a16="http://schemas.microsoft.com/office/drawing/2014/main" id="{BC46049A-C3BB-4162-9E5D-DA9A2DFCC214}"/>
                  </a:ext>
                </a:extLst>
              </p:cNvPr>
              <p:cNvGrpSpPr/>
              <p:nvPr/>
            </p:nvGrpSpPr>
            <p:grpSpPr>
              <a:xfrm>
                <a:off x="6228042" y="2285895"/>
                <a:ext cx="2997566" cy="1328164"/>
                <a:chOff x="265083" y="2419570"/>
                <a:chExt cx="2997566" cy="1328164"/>
              </a:xfrm>
            </p:grpSpPr>
            <p:grpSp>
              <p:nvGrpSpPr>
                <p:cNvPr id="226" name="Group 225">
                  <a:extLst>
                    <a:ext uri="{FF2B5EF4-FFF2-40B4-BE49-F238E27FC236}">
                      <a16:creationId xmlns:a16="http://schemas.microsoft.com/office/drawing/2014/main" id="{E8C064FF-33BF-4439-BB3A-34E8F78FB4CC}"/>
                    </a:ext>
                  </a:extLst>
                </p:cNvPr>
                <p:cNvGrpSpPr/>
                <p:nvPr/>
              </p:nvGrpSpPr>
              <p:grpSpPr>
                <a:xfrm>
                  <a:off x="1413259" y="2452713"/>
                  <a:ext cx="1759124" cy="1281428"/>
                  <a:chOff x="1231735" y="2496793"/>
                  <a:chExt cx="1759124" cy="1281428"/>
                </a:xfrm>
              </p:grpSpPr>
              <p:sp>
                <p:nvSpPr>
                  <p:cNvPr id="231" name="Rectangle 230">
                    <a:extLst>
                      <a:ext uri="{FF2B5EF4-FFF2-40B4-BE49-F238E27FC236}">
                        <a16:creationId xmlns:a16="http://schemas.microsoft.com/office/drawing/2014/main" id="{791A3968-F501-4020-B30A-FE9F79477005}"/>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32" name="Rectangle 231">
                    <a:extLst>
                      <a:ext uri="{FF2B5EF4-FFF2-40B4-BE49-F238E27FC236}">
                        <a16:creationId xmlns:a16="http://schemas.microsoft.com/office/drawing/2014/main" id="{DB669251-EC80-46FB-AC76-5B27C41D5793}"/>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227" name="Rectangle 226">
                  <a:extLst>
                    <a:ext uri="{FF2B5EF4-FFF2-40B4-BE49-F238E27FC236}">
                      <a16:creationId xmlns:a16="http://schemas.microsoft.com/office/drawing/2014/main" id="{705947F0-FE44-42FB-A67D-5B333C2B3276}"/>
                    </a:ext>
                  </a:extLst>
                </p:cNvPr>
                <p:cNvSpPr/>
                <p:nvPr/>
              </p:nvSpPr>
              <p:spPr>
                <a:xfrm>
                  <a:off x="265083" y="2452713"/>
                  <a:ext cx="1106062" cy="1295021"/>
                </a:xfrm>
                <a:prstGeom prst="rect">
                  <a:avLst/>
                </a:prstGeom>
                <a:blipFill dpi="0" rotWithShape="1">
                  <a:blip r:embed="rId12" cstate="screen">
                    <a:extLst>
                      <a:ext uri="{28A0092B-C50C-407E-A947-70E740481C1C}">
                        <a14:useLocalDpi xmlns:a14="http://schemas.microsoft.com/office/drawing/2010/main"/>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28" name="Group 227">
                  <a:extLst>
                    <a:ext uri="{FF2B5EF4-FFF2-40B4-BE49-F238E27FC236}">
                      <a16:creationId xmlns:a16="http://schemas.microsoft.com/office/drawing/2014/main" id="{9E4B28AB-8DBE-4DAB-AFF2-8B519616B5CD}"/>
                    </a:ext>
                  </a:extLst>
                </p:cNvPr>
                <p:cNvGrpSpPr/>
                <p:nvPr/>
              </p:nvGrpSpPr>
              <p:grpSpPr>
                <a:xfrm>
                  <a:off x="1320731" y="2419570"/>
                  <a:ext cx="1941918" cy="1211250"/>
                  <a:chOff x="1658349" y="2369016"/>
                  <a:chExt cx="1941918" cy="1211250"/>
                </a:xfrm>
              </p:grpSpPr>
              <p:sp>
                <p:nvSpPr>
                  <p:cNvPr id="229" name="TextBox 228">
                    <a:extLst>
                      <a:ext uri="{FF2B5EF4-FFF2-40B4-BE49-F238E27FC236}">
                        <a16:creationId xmlns:a16="http://schemas.microsoft.com/office/drawing/2014/main" id="{375DFD02-504F-4FCB-9045-3E98971401F0}"/>
                      </a:ext>
                    </a:extLst>
                  </p:cNvPr>
                  <p:cNvSpPr txBox="1"/>
                  <p:nvPr/>
                </p:nvSpPr>
                <p:spPr>
                  <a:xfrm>
                    <a:off x="1798512" y="2369016"/>
                    <a:ext cx="1612942" cy="523220"/>
                  </a:xfrm>
                  <a:prstGeom prst="rect">
                    <a:avLst/>
                  </a:prstGeom>
                  <a:noFill/>
                </p:spPr>
                <p:txBody>
                  <a:bodyPr wrap="none" rtlCol="0">
                    <a:spAutoFit/>
                  </a:bodyPr>
                  <a:lstStyle/>
                  <a:p>
                    <a:pPr algn="ctr"/>
                    <a:r>
                      <a:rPr lang="de-DE" sz="1400" dirty="0"/>
                      <a:t>BASE OIL  SN </a:t>
                    </a:r>
                  </a:p>
                  <a:p>
                    <a:pPr algn="ctr"/>
                    <a:r>
                      <a:rPr lang="de-DE" sz="1400" dirty="0"/>
                      <a:t>500/300/150/100</a:t>
                    </a:r>
                  </a:p>
                </p:txBody>
              </p:sp>
              <p:sp>
                <p:nvSpPr>
                  <p:cNvPr id="230" name="TextBox 229">
                    <a:extLst>
                      <a:ext uri="{FF2B5EF4-FFF2-40B4-BE49-F238E27FC236}">
                        <a16:creationId xmlns:a16="http://schemas.microsoft.com/office/drawing/2014/main" id="{8659F3EB-1E6E-4097-AF63-321323A3C4B8}"/>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5,000 MT / month </a:t>
                    </a:r>
                  </a:p>
                  <a:p>
                    <a:pPr algn="ctr"/>
                    <a:r>
                      <a:rPr lang="en-US" sz="900" b="1" dirty="0"/>
                      <a:t>and Maximum of 50,000 MT / month</a:t>
                    </a:r>
                  </a:p>
                  <a:p>
                    <a:pPr algn="ctr"/>
                    <a:r>
                      <a:rPr lang="en-US" sz="900" b="1" dirty="0"/>
                      <a:t>Origin: Russia and others. </a:t>
                    </a:r>
                  </a:p>
                </p:txBody>
              </p:sp>
            </p:grpSp>
          </p:grpSp>
          <p:sp>
            <p:nvSpPr>
              <p:cNvPr id="224" name="TextBox 223">
                <a:extLst>
                  <a:ext uri="{FF2B5EF4-FFF2-40B4-BE49-F238E27FC236}">
                    <a16:creationId xmlns:a16="http://schemas.microsoft.com/office/drawing/2014/main" id="{A9F78181-F632-4AC2-8FF8-2085F6064B18}"/>
                  </a:ext>
                </a:extLst>
              </p:cNvPr>
              <p:cNvSpPr txBox="1"/>
              <p:nvPr/>
            </p:nvSpPr>
            <p:spPr>
              <a:xfrm>
                <a:off x="6537551" y="3670822"/>
                <a:ext cx="2360732" cy="400110"/>
              </a:xfrm>
              <a:prstGeom prst="rect">
                <a:avLst/>
              </a:prstGeom>
              <a:noFill/>
            </p:spPr>
            <p:txBody>
              <a:bodyPr wrap="square" rtlCol="0">
                <a:spAutoFit/>
              </a:bodyPr>
              <a:lstStyle/>
              <a:p>
                <a:r>
                  <a:rPr lang="en-US" sz="1000" b="1" dirty="0"/>
                  <a:t>Commission: USD 5.00 seller side, </a:t>
                </a:r>
              </a:p>
              <a:p>
                <a:r>
                  <a:rPr lang="en-US" sz="1000" b="1" dirty="0"/>
                  <a:t>USD 5.00 Buyer side Per Metric Ton</a:t>
                </a:r>
              </a:p>
            </p:txBody>
          </p:sp>
        </p:grpSp>
        <p:sp>
          <p:nvSpPr>
            <p:cNvPr id="252" name="TextBox 251">
              <a:extLst>
                <a:ext uri="{FF2B5EF4-FFF2-40B4-BE49-F238E27FC236}">
                  <a16:creationId xmlns:a16="http://schemas.microsoft.com/office/drawing/2014/main" id="{C1B664D9-B149-4DDF-8C10-007D6AB99F8C}"/>
                </a:ext>
              </a:extLst>
            </p:cNvPr>
            <p:cNvSpPr txBox="1"/>
            <p:nvPr/>
          </p:nvSpPr>
          <p:spPr>
            <a:xfrm>
              <a:off x="4017806" y="3192341"/>
              <a:ext cx="1346844" cy="523220"/>
            </a:xfrm>
            <a:prstGeom prst="rect">
              <a:avLst/>
            </a:prstGeom>
            <a:noFill/>
          </p:spPr>
          <p:txBody>
            <a:bodyPr wrap="square" rtlCol="0">
              <a:spAutoFit/>
            </a:bodyPr>
            <a:lstStyle/>
            <a:p>
              <a:pPr algn="ctr"/>
              <a:r>
                <a:rPr lang="en-US" sz="2800" b="1" dirty="0"/>
                <a:t>$ 1260</a:t>
              </a:r>
            </a:p>
          </p:txBody>
        </p:sp>
        <p:sp>
          <p:nvSpPr>
            <p:cNvPr id="253" name="TextBox 252">
              <a:extLst>
                <a:ext uri="{FF2B5EF4-FFF2-40B4-BE49-F238E27FC236}">
                  <a16:creationId xmlns:a16="http://schemas.microsoft.com/office/drawing/2014/main" id="{33D338A3-876A-4A89-973D-5A8EF01B22D2}"/>
                </a:ext>
              </a:extLst>
            </p:cNvPr>
            <p:cNvSpPr txBox="1"/>
            <p:nvPr/>
          </p:nvSpPr>
          <p:spPr>
            <a:xfrm>
              <a:off x="4017806" y="3638747"/>
              <a:ext cx="1346844" cy="523220"/>
            </a:xfrm>
            <a:prstGeom prst="rect">
              <a:avLst/>
            </a:prstGeom>
            <a:noFill/>
          </p:spPr>
          <p:txBody>
            <a:bodyPr wrap="square" rtlCol="0">
              <a:spAutoFit/>
            </a:bodyPr>
            <a:lstStyle/>
            <a:p>
              <a:pPr algn="ctr"/>
              <a:r>
                <a:rPr lang="en-US" sz="2800" b="1" dirty="0"/>
                <a:t>$ 1260</a:t>
              </a:r>
            </a:p>
          </p:txBody>
        </p:sp>
        <p:sp>
          <p:nvSpPr>
            <p:cNvPr id="254" name="TextBox 253">
              <a:extLst>
                <a:ext uri="{FF2B5EF4-FFF2-40B4-BE49-F238E27FC236}">
                  <a16:creationId xmlns:a16="http://schemas.microsoft.com/office/drawing/2014/main" id="{1B398C5F-AC98-460A-8628-45C02EF1D8DC}"/>
                </a:ext>
              </a:extLst>
            </p:cNvPr>
            <p:cNvSpPr txBox="1"/>
            <p:nvPr/>
          </p:nvSpPr>
          <p:spPr>
            <a:xfrm>
              <a:off x="4027032" y="4050857"/>
              <a:ext cx="1346844" cy="523220"/>
            </a:xfrm>
            <a:prstGeom prst="rect">
              <a:avLst/>
            </a:prstGeom>
            <a:noFill/>
          </p:spPr>
          <p:txBody>
            <a:bodyPr wrap="square" rtlCol="0">
              <a:spAutoFit/>
            </a:bodyPr>
            <a:lstStyle/>
            <a:p>
              <a:pPr algn="ctr"/>
              <a:r>
                <a:rPr lang="en-US" sz="2800" b="1" dirty="0"/>
                <a:t>$ 1500</a:t>
              </a:r>
            </a:p>
          </p:txBody>
        </p:sp>
        <p:sp>
          <p:nvSpPr>
            <p:cNvPr id="255" name="TextBox 254">
              <a:extLst>
                <a:ext uri="{FF2B5EF4-FFF2-40B4-BE49-F238E27FC236}">
                  <a16:creationId xmlns:a16="http://schemas.microsoft.com/office/drawing/2014/main" id="{4E4E8660-57B1-42EF-B9CA-18860AA5134C}"/>
                </a:ext>
              </a:extLst>
            </p:cNvPr>
            <p:cNvSpPr txBox="1"/>
            <p:nvPr/>
          </p:nvSpPr>
          <p:spPr>
            <a:xfrm>
              <a:off x="4045630" y="4502120"/>
              <a:ext cx="1346844" cy="523220"/>
            </a:xfrm>
            <a:prstGeom prst="rect">
              <a:avLst/>
            </a:prstGeom>
            <a:noFill/>
          </p:spPr>
          <p:txBody>
            <a:bodyPr wrap="square" rtlCol="0">
              <a:spAutoFit/>
            </a:bodyPr>
            <a:lstStyle/>
            <a:p>
              <a:pPr algn="ctr"/>
              <a:r>
                <a:rPr lang="en-US" sz="2800" b="1" dirty="0"/>
                <a:t>$ 1700</a:t>
              </a:r>
            </a:p>
          </p:txBody>
        </p:sp>
        <p:sp>
          <p:nvSpPr>
            <p:cNvPr id="256" name="TextBox 255">
              <a:extLst>
                <a:ext uri="{FF2B5EF4-FFF2-40B4-BE49-F238E27FC236}">
                  <a16:creationId xmlns:a16="http://schemas.microsoft.com/office/drawing/2014/main" id="{CC1A2157-BB64-47B1-9386-B56A5E229BE9}"/>
                </a:ext>
              </a:extLst>
            </p:cNvPr>
            <p:cNvSpPr txBox="1"/>
            <p:nvPr/>
          </p:nvSpPr>
          <p:spPr>
            <a:xfrm>
              <a:off x="3096667" y="2857071"/>
              <a:ext cx="780984" cy="338554"/>
            </a:xfrm>
            <a:prstGeom prst="rect">
              <a:avLst/>
            </a:prstGeom>
            <a:noFill/>
          </p:spPr>
          <p:txBody>
            <a:bodyPr wrap="none" rtlCol="0">
              <a:spAutoFit/>
            </a:bodyPr>
            <a:lstStyle/>
            <a:p>
              <a:pPr algn="ctr"/>
              <a:r>
                <a:rPr lang="en-US" sz="1600" dirty="0"/>
                <a:t>SN100</a:t>
              </a:r>
            </a:p>
          </p:txBody>
        </p:sp>
        <p:sp>
          <p:nvSpPr>
            <p:cNvPr id="257" name="TextBox 256">
              <a:extLst>
                <a:ext uri="{FF2B5EF4-FFF2-40B4-BE49-F238E27FC236}">
                  <a16:creationId xmlns:a16="http://schemas.microsoft.com/office/drawing/2014/main" id="{32F33791-9794-48B6-B910-2886EF0D135E}"/>
                </a:ext>
              </a:extLst>
            </p:cNvPr>
            <p:cNvSpPr txBox="1"/>
            <p:nvPr/>
          </p:nvSpPr>
          <p:spPr>
            <a:xfrm>
              <a:off x="3088070" y="4166397"/>
              <a:ext cx="780983" cy="338554"/>
            </a:xfrm>
            <a:prstGeom prst="rect">
              <a:avLst/>
            </a:prstGeom>
            <a:noFill/>
          </p:spPr>
          <p:txBody>
            <a:bodyPr wrap="none" rtlCol="0">
              <a:spAutoFit/>
            </a:bodyPr>
            <a:lstStyle/>
            <a:p>
              <a:pPr algn="ctr"/>
              <a:r>
                <a:rPr lang="en-US" sz="1600" dirty="0"/>
                <a:t>SN300</a:t>
              </a:r>
            </a:p>
          </p:txBody>
        </p:sp>
        <p:sp>
          <p:nvSpPr>
            <p:cNvPr id="258" name="TextBox 257">
              <a:extLst>
                <a:ext uri="{FF2B5EF4-FFF2-40B4-BE49-F238E27FC236}">
                  <a16:creationId xmlns:a16="http://schemas.microsoft.com/office/drawing/2014/main" id="{B633E4A6-FFC4-451C-8C51-4F741EC07278}"/>
                </a:ext>
              </a:extLst>
            </p:cNvPr>
            <p:cNvSpPr txBox="1"/>
            <p:nvPr/>
          </p:nvSpPr>
          <p:spPr>
            <a:xfrm>
              <a:off x="3088070" y="3717224"/>
              <a:ext cx="780983" cy="338554"/>
            </a:xfrm>
            <a:prstGeom prst="rect">
              <a:avLst/>
            </a:prstGeom>
            <a:noFill/>
          </p:spPr>
          <p:txBody>
            <a:bodyPr wrap="none" rtlCol="0">
              <a:spAutoFit/>
            </a:bodyPr>
            <a:lstStyle/>
            <a:p>
              <a:pPr algn="ctr"/>
              <a:r>
                <a:rPr lang="en-US" sz="1600" dirty="0"/>
                <a:t>SN150</a:t>
              </a:r>
            </a:p>
          </p:txBody>
        </p:sp>
        <p:sp>
          <p:nvSpPr>
            <p:cNvPr id="259" name="TextBox 258">
              <a:extLst>
                <a:ext uri="{FF2B5EF4-FFF2-40B4-BE49-F238E27FC236}">
                  <a16:creationId xmlns:a16="http://schemas.microsoft.com/office/drawing/2014/main" id="{7E157094-D6CD-4561-A375-51CC7E4893C7}"/>
                </a:ext>
              </a:extLst>
            </p:cNvPr>
            <p:cNvSpPr txBox="1"/>
            <p:nvPr/>
          </p:nvSpPr>
          <p:spPr>
            <a:xfrm>
              <a:off x="3113499" y="3323361"/>
              <a:ext cx="747320" cy="338554"/>
            </a:xfrm>
            <a:prstGeom prst="rect">
              <a:avLst/>
            </a:prstGeom>
            <a:noFill/>
          </p:spPr>
          <p:txBody>
            <a:bodyPr wrap="none" rtlCol="0">
              <a:spAutoFit/>
            </a:bodyPr>
            <a:lstStyle/>
            <a:p>
              <a:pPr algn="ctr"/>
              <a:r>
                <a:rPr lang="en-US" sz="1600" dirty="0"/>
                <a:t>BS150</a:t>
              </a:r>
            </a:p>
          </p:txBody>
        </p:sp>
        <p:sp>
          <p:nvSpPr>
            <p:cNvPr id="260" name="TextBox 259">
              <a:extLst>
                <a:ext uri="{FF2B5EF4-FFF2-40B4-BE49-F238E27FC236}">
                  <a16:creationId xmlns:a16="http://schemas.microsoft.com/office/drawing/2014/main" id="{414B5FD5-0A52-4B83-98DC-1B620780CE1E}"/>
                </a:ext>
              </a:extLst>
            </p:cNvPr>
            <p:cNvSpPr txBox="1"/>
            <p:nvPr/>
          </p:nvSpPr>
          <p:spPr>
            <a:xfrm>
              <a:off x="3104901" y="4614273"/>
              <a:ext cx="780983" cy="338554"/>
            </a:xfrm>
            <a:prstGeom prst="rect">
              <a:avLst/>
            </a:prstGeom>
            <a:noFill/>
          </p:spPr>
          <p:txBody>
            <a:bodyPr wrap="none" rtlCol="0">
              <a:spAutoFit/>
            </a:bodyPr>
            <a:lstStyle/>
            <a:p>
              <a:pPr algn="ctr"/>
              <a:r>
                <a:rPr lang="en-US" sz="1600" dirty="0"/>
                <a:t>SN500</a:t>
              </a:r>
            </a:p>
          </p:txBody>
        </p:sp>
      </p:grpSp>
      <p:grpSp>
        <p:nvGrpSpPr>
          <p:cNvPr id="18" name="Group 17">
            <a:extLst>
              <a:ext uri="{FF2B5EF4-FFF2-40B4-BE49-F238E27FC236}">
                <a16:creationId xmlns:a16="http://schemas.microsoft.com/office/drawing/2014/main" id="{E018E42B-1662-452B-B2CB-957FA6753BB4}"/>
              </a:ext>
            </a:extLst>
          </p:cNvPr>
          <p:cNvGrpSpPr/>
          <p:nvPr/>
        </p:nvGrpSpPr>
        <p:grpSpPr>
          <a:xfrm>
            <a:off x="6228042" y="2285895"/>
            <a:ext cx="5888440" cy="3223708"/>
            <a:chOff x="6228042" y="2285895"/>
            <a:chExt cx="5888440" cy="3223708"/>
          </a:xfrm>
        </p:grpSpPr>
        <p:grpSp>
          <p:nvGrpSpPr>
            <p:cNvPr id="16" name="Group 15">
              <a:extLst>
                <a:ext uri="{FF2B5EF4-FFF2-40B4-BE49-F238E27FC236}">
                  <a16:creationId xmlns:a16="http://schemas.microsoft.com/office/drawing/2014/main" id="{A1184394-32BD-4D1D-8FC4-0F80926A9F84}"/>
                </a:ext>
              </a:extLst>
            </p:cNvPr>
            <p:cNvGrpSpPr/>
            <p:nvPr/>
          </p:nvGrpSpPr>
          <p:grpSpPr>
            <a:xfrm>
              <a:off x="6228042" y="2285895"/>
              <a:ext cx="5754506" cy="3223708"/>
              <a:chOff x="6228042" y="2285895"/>
              <a:chExt cx="5754506" cy="3223708"/>
            </a:xfrm>
          </p:grpSpPr>
          <p:grpSp>
            <p:nvGrpSpPr>
              <p:cNvPr id="10" name="Group 9">
                <a:extLst>
                  <a:ext uri="{FF2B5EF4-FFF2-40B4-BE49-F238E27FC236}">
                    <a16:creationId xmlns:a16="http://schemas.microsoft.com/office/drawing/2014/main" id="{A33700E9-7376-4E62-A58E-0A50077C0D80}"/>
                  </a:ext>
                </a:extLst>
              </p:cNvPr>
              <p:cNvGrpSpPr/>
              <p:nvPr/>
            </p:nvGrpSpPr>
            <p:grpSpPr>
              <a:xfrm>
                <a:off x="9197005" y="2322925"/>
                <a:ext cx="2785543" cy="3166431"/>
                <a:chOff x="5515962" y="2373990"/>
                <a:chExt cx="2785543" cy="3166431"/>
              </a:xfrm>
            </p:grpSpPr>
            <p:sp>
              <p:nvSpPr>
                <p:cNvPr id="173" name="Rectangle 172">
                  <a:extLst>
                    <a:ext uri="{FF2B5EF4-FFF2-40B4-BE49-F238E27FC236}">
                      <a16:creationId xmlns:a16="http://schemas.microsoft.com/office/drawing/2014/main" id="{B58C0C1D-6DEE-4A5C-9739-624069D1D644}"/>
                    </a:ext>
                  </a:extLst>
                </p:cNvPr>
                <p:cNvSpPr/>
                <p:nvPr/>
              </p:nvSpPr>
              <p:spPr>
                <a:xfrm>
                  <a:off x="5515962" y="2373990"/>
                  <a:ext cx="2785543" cy="3166431"/>
                </a:xfrm>
                <a:prstGeom prst="rect">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 name="Straight Connector 173">
                  <a:extLst>
                    <a:ext uri="{FF2B5EF4-FFF2-40B4-BE49-F238E27FC236}">
                      <a16:creationId xmlns:a16="http://schemas.microsoft.com/office/drawing/2014/main" id="{D7F9EA51-F3A1-48D1-9252-5FF72FB1B047}"/>
                    </a:ext>
                  </a:extLst>
                </p:cNvPr>
                <p:cNvCxnSpPr>
                  <a:cxnSpLocks/>
                </p:cNvCxnSpPr>
                <p:nvPr/>
              </p:nvCxnSpPr>
              <p:spPr>
                <a:xfrm flipH="1">
                  <a:off x="5515963" y="2868492"/>
                  <a:ext cx="2785542"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6DF2EEB-1C79-44D1-965A-98B99D0336C9}"/>
                    </a:ext>
                  </a:extLst>
                </p:cNvPr>
                <p:cNvCxnSpPr>
                  <a:cxnSpLocks/>
                </p:cNvCxnSpPr>
                <p:nvPr/>
              </p:nvCxnSpPr>
              <p:spPr>
                <a:xfrm>
                  <a:off x="6194883" y="2407005"/>
                  <a:ext cx="0" cy="31334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859407A6-7611-4B89-B39E-8E7135FC3A42}"/>
                    </a:ext>
                  </a:extLst>
                </p:cNvPr>
                <p:cNvCxnSpPr>
                  <a:cxnSpLocks/>
                </p:cNvCxnSpPr>
                <p:nvPr/>
              </p:nvCxnSpPr>
              <p:spPr>
                <a:xfrm flipH="1">
                  <a:off x="5515962" y="3304543"/>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D1819B3-10CD-43DC-8792-D2C2E04191E6}"/>
                    </a:ext>
                  </a:extLst>
                </p:cNvPr>
                <p:cNvCxnSpPr>
                  <a:cxnSpLocks/>
                </p:cNvCxnSpPr>
                <p:nvPr/>
              </p:nvCxnSpPr>
              <p:spPr>
                <a:xfrm flipH="1">
                  <a:off x="5515962" y="3740502"/>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DCCFA38A-6EAA-490E-A759-5B550213A4C4}"/>
                    </a:ext>
                  </a:extLst>
                </p:cNvPr>
                <p:cNvCxnSpPr>
                  <a:cxnSpLocks/>
                </p:cNvCxnSpPr>
                <p:nvPr/>
              </p:nvCxnSpPr>
              <p:spPr>
                <a:xfrm flipH="1">
                  <a:off x="5515962" y="4170898"/>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81F5048-2F85-4189-8EA8-16494590014E}"/>
                    </a:ext>
                  </a:extLst>
                </p:cNvPr>
                <p:cNvCxnSpPr>
                  <a:cxnSpLocks/>
                </p:cNvCxnSpPr>
                <p:nvPr/>
              </p:nvCxnSpPr>
              <p:spPr>
                <a:xfrm flipH="1">
                  <a:off x="5515962" y="4592149"/>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25497DC-C196-405D-ADE5-3905A3A89499}"/>
                    </a:ext>
                  </a:extLst>
                </p:cNvPr>
                <p:cNvCxnSpPr>
                  <a:cxnSpLocks/>
                </p:cNvCxnSpPr>
                <p:nvPr/>
              </p:nvCxnSpPr>
              <p:spPr>
                <a:xfrm flipH="1">
                  <a:off x="5515962" y="5022455"/>
                  <a:ext cx="2785543"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88" name="TextBox 187">
                <a:extLst>
                  <a:ext uri="{FF2B5EF4-FFF2-40B4-BE49-F238E27FC236}">
                    <a16:creationId xmlns:a16="http://schemas.microsoft.com/office/drawing/2014/main" id="{76EAB0D9-B2FD-437C-AF1C-9B7B2CEE0536}"/>
                  </a:ext>
                </a:extLst>
              </p:cNvPr>
              <p:cNvSpPr txBox="1"/>
              <p:nvPr/>
            </p:nvSpPr>
            <p:spPr>
              <a:xfrm>
                <a:off x="10396730" y="2302678"/>
                <a:ext cx="871136" cy="521651"/>
              </a:xfrm>
              <a:prstGeom prst="rect">
                <a:avLst/>
              </a:prstGeom>
              <a:noFill/>
            </p:spPr>
            <p:txBody>
              <a:bodyPr wrap="none" rtlCol="0">
                <a:spAutoFit/>
              </a:bodyPr>
              <a:lstStyle/>
              <a:p>
                <a:pPr algn="ctr"/>
                <a:r>
                  <a:rPr lang="en-US" sz="3200" dirty="0"/>
                  <a:t>FOB</a:t>
                </a:r>
              </a:p>
            </p:txBody>
          </p:sp>
          <p:sp>
            <p:nvSpPr>
              <p:cNvPr id="190" name="TextBox 189">
                <a:extLst>
                  <a:ext uri="{FF2B5EF4-FFF2-40B4-BE49-F238E27FC236}">
                    <a16:creationId xmlns:a16="http://schemas.microsoft.com/office/drawing/2014/main" id="{9245F9AF-CBD7-434C-9538-66449FF383A8}"/>
                  </a:ext>
                </a:extLst>
              </p:cNvPr>
              <p:cNvSpPr txBox="1"/>
              <p:nvPr/>
            </p:nvSpPr>
            <p:spPr>
              <a:xfrm>
                <a:off x="9711879" y="2765113"/>
                <a:ext cx="1346844" cy="523220"/>
              </a:xfrm>
              <a:prstGeom prst="rect">
                <a:avLst/>
              </a:prstGeom>
              <a:noFill/>
            </p:spPr>
            <p:txBody>
              <a:bodyPr wrap="square" rtlCol="0">
                <a:spAutoFit/>
              </a:bodyPr>
              <a:lstStyle/>
              <a:p>
                <a:pPr algn="ctr"/>
                <a:r>
                  <a:rPr lang="en-US" sz="2800" b="1" dirty="0"/>
                  <a:t>$ 340</a:t>
                </a:r>
              </a:p>
            </p:txBody>
          </p:sp>
          <p:grpSp>
            <p:nvGrpSpPr>
              <p:cNvPr id="15" name="Group 14">
                <a:extLst>
                  <a:ext uri="{FF2B5EF4-FFF2-40B4-BE49-F238E27FC236}">
                    <a16:creationId xmlns:a16="http://schemas.microsoft.com/office/drawing/2014/main" id="{D5B52134-0DF3-401A-9311-11C3E63EB722}"/>
                  </a:ext>
                </a:extLst>
              </p:cNvPr>
              <p:cNvGrpSpPr/>
              <p:nvPr/>
            </p:nvGrpSpPr>
            <p:grpSpPr>
              <a:xfrm>
                <a:off x="6228042" y="2285895"/>
                <a:ext cx="2997566" cy="1328164"/>
                <a:chOff x="265083" y="2419570"/>
                <a:chExt cx="2997566" cy="1328164"/>
              </a:xfrm>
            </p:grpSpPr>
            <p:grpSp>
              <p:nvGrpSpPr>
                <p:cNvPr id="191" name="Group 190">
                  <a:extLst>
                    <a:ext uri="{FF2B5EF4-FFF2-40B4-BE49-F238E27FC236}">
                      <a16:creationId xmlns:a16="http://schemas.microsoft.com/office/drawing/2014/main" id="{17EAE790-4A12-4C0F-99FC-4608AC63F418}"/>
                    </a:ext>
                  </a:extLst>
                </p:cNvPr>
                <p:cNvGrpSpPr/>
                <p:nvPr/>
              </p:nvGrpSpPr>
              <p:grpSpPr>
                <a:xfrm>
                  <a:off x="1413259" y="2452713"/>
                  <a:ext cx="1759124" cy="1281428"/>
                  <a:chOff x="1231735" y="2496793"/>
                  <a:chExt cx="1759124" cy="1281428"/>
                </a:xfrm>
              </p:grpSpPr>
              <p:sp>
                <p:nvSpPr>
                  <p:cNvPr id="193" name="Rectangle 192">
                    <a:extLst>
                      <a:ext uri="{FF2B5EF4-FFF2-40B4-BE49-F238E27FC236}">
                        <a16:creationId xmlns:a16="http://schemas.microsoft.com/office/drawing/2014/main" id="{1244CE3C-52AC-4ECA-A2F9-8581629CA91A}"/>
                      </a:ext>
                    </a:extLst>
                  </p:cNvPr>
                  <p:cNvSpPr/>
                  <p:nvPr/>
                </p:nvSpPr>
                <p:spPr>
                  <a:xfrm>
                    <a:off x="1231735" y="2496793"/>
                    <a:ext cx="1756862" cy="440629"/>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94" name="Rectangle 193">
                    <a:extLst>
                      <a:ext uri="{FF2B5EF4-FFF2-40B4-BE49-F238E27FC236}">
                        <a16:creationId xmlns:a16="http://schemas.microsoft.com/office/drawing/2014/main" id="{F4C167D5-D0A9-41B6-B0BD-FBA98313CD98}"/>
                      </a:ext>
                    </a:extLst>
                  </p:cNvPr>
                  <p:cNvSpPr/>
                  <p:nvPr/>
                </p:nvSpPr>
                <p:spPr>
                  <a:xfrm>
                    <a:off x="1233997" y="3007778"/>
                    <a:ext cx="1756862" cy="770443"/>
                  </a:xfrm>
                  <a:prstGeom prst="rect">
                    <a:avLst/>
                  </a:prstGeom>
                  <a:no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92" name="Rectangle 191">
                  <a:extLst>
                    <a:ext uri="{FF2B5EF4-FFF2-40B4-BE49-F238E27FC236}">
                      <a16:creationId xmlns:a16="http://schemas.microsoft.com/office/drawing/2014/main" id="{9518274D-6653-48DA-A8D0-47B2425CBEAA}"/>
                    </a:ext>
                  </a:extLst>
                </p:cNvPr>
                <p:cNvSpPr/>
                <p:nvPr/>
              </p:nvSpPr>
              <p:spPr>
                <a:xfrm>
                  <a:off x="265083" y="2452713"/>
                  <a:ext cx="1106062" cy="1295021"/>
                </a:xfrm>
                <a:prstGeom prst="rect">
                  <a:avLst/>
                </a:prstGeom>
                <a:blipFill dpi="0" rotWithShape="1">
                  <a:blip r:embed="rId13" cstate="screen">
                    <a:extLst>
                      <a:ext uri="{28A0092B-C50C-407E-A947-70E740481C1C}">
                        <a14:useLocalDpi xmlns:a14="http://schemas.microsoft.com/office/drawing/2010/main"/>
                      </a:ext>
                    </a:extLst>
                  </a:blip>
                  <a:srcRect/>
                  <a:stretch>
                    <a:fillRect/>
                  </a:stretch>
                </a:blipFill>
                <a:ln>
                  <a:solidFill>
                    <a:srgbClr val="E66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nvGrpSpPr>
                <p:cNvPr id="185" name="Group 184">
                  <a:extLst>
                    <a:ext uri="{FF2B5EF4-FFF2-40B4-BE49-F238E27FC236}">
                      <a16:creationId xmlns:a16="http://schemas.microsoft.com/office/drawing/2014/main" id="{7181FC32-9CD5-4A10-9250-E4F5956BA807}"/>
                    </a:ext>
                  </a:extLst>
                </p:cNvPr>
                <p:cNvGrpSpPr/>
                <p:nvPr/>
              </p:nvGrpSpPr>
              <p:grpSpPr>
                <a:xfrm>
                  <a:off x="1320731" y="2419570"/>
                  <a:ext cx="1941918" cy="1211250"/>
                  <a:chOff x="1658349" y="2369016"/>
                  <a:chExt cx="1941918" cy="1211250"/>
                </a:xfrm>
              </p:grpSpPr>
              <p:sp>
                <p:nvSpPr>
                  <p:cNvPr id="186" name="TextBox 185">
                    <a:extLst>
                      <a:ext uri="{FF2B5EF4-FFF2-40B4-BE49-F238E27FC236}">
                        <a16:creationId xmlns:a16="http://schemas.microsoft.com/office/drawing/2014/main" id="{7D1173FF-7AFB-45E9-8781-918E3E9D018D}"/>
                      </a:ext>
                    </a:extLst>
                  </p:cNvPr>
                  <p:cNvSpPr txBox="1"/>
                  <p:nvPr/>
                </p:nvSpPr>
                <p:spPr>
                  <a:xfrm>
                    <a:off x="1701531" y="2369016"/>
                    <a:ext cx="1806905" cy="523220"/>
                  </a:xfrm>
                  <a:prstGeom prst="rect">
                    <a:avLst/>
                  </a:prstGeom>
                  <a:noFill/>
                </p:spPr>
                <p:txBody>
                  <a:bodyPr wrap="none" rtlCol="0">
                    <a:spAutoFit/>
                  </a:bodyPr>
                  <a:lstStyle/>
                  <a:p>
                    <a:pPr algn="ctr"/>
                    <a:r>
                      <a:rPr lang="de-DE" sz="1400" dirty="0"/>
                      <a:t>AUTOMOTIVE GAS </a:t>
                    </a:r>
                  </a:p>
                  <a:p>
                    <a:pPr algn="ctr"/>
                    <a:r>
                      <a:rPr lang="de-DE" sz="1400" dirty="0"/>
                      <a:t>OIL ( AGO ) </a:t>
                    </a:r>
                    <a:endParaRPr lang="en-US" sz="1400" dirty="0"/>
                  </a:p>
                </p:txBody>
              </p:sp>
              <p:sp>
                <p:nvSpPr>
                  <p:cNvPr id="187" name="TextBox 186">
                    <a:extLst>
                      <a:ext uri="{FF2B5EF4-FFF2-40B4-BE49-F238E27FC236}">
                        <a16:creationId xmlns:a16="http://schemas.microsoft.com/office/drawing/2014/main" id="{94B4A7B5-D29A-45B4-B62F-86D974FFAF38}"/>
                      </a:ext>
                    </a:extLst>
                  </p:cNvPr>
                  <p:cNvSpPr txBox="1"/>
                  <p:nvPr/>
                </p:nvSpPr>
                <p:spPr>
                  <a:xfrm>
                    <a:off x="1658349" y="2933935"/>
                    <a:ext cx="1941918" cy="646331"/>
                  </a:xfrm>
                  <a:prstGeom prst="rect">
                    <a:avLst/>
                  </a:prstGeom>
                  <a:noFill/>
                </p:spPr>
                <p:txBody>
                  <a:bodyPr wrap="square" rtlCol="0">
                    <a:spAutoFit/>
                  </a:bodyPr>
                  <a:lstStyle/>
                  <a:p>
                    <a:pPr algn="ctr"/>
                    <a:r>
                      <a:rPr lang="en-US" sz="900" b="1" dirty="0"/>
                      <a:t>Minimum of 30,000 MT</a:t>
                    </a:r>
                    <a:r>
                      <a:rPr lang="ar-EG" sz="900" b="1" dirty="0"/>
                      <a:t>/</a:t>
                    </a:r>
                    <a:r>
                      <a:rPr lang="en-US" sz="900" b="1" dirty="0"/>
                      <a:t>month </a:t>
                    </a:r>
                  </a:p>
                  <a:p>
                    <a:pPr algn="ctr"/>
                    <a:r>
                      <a:rPr lang="en-US" sz="900" b="1" dirty="0"/>
                      <a:t>and  Maximum of 100,000 MT / </a:t>
                    </a:r>
                  </a:p>
                  <a:p>
                    <a:pPr algn="ctr"/>
                    <a:r>
                      <a:rPr lang="en-US" sz="900" b="1" dirty="0"/>
                      <a:t>month Origin: Russia / </a:t>
                    </a:r>
                    <a:endParaRPr lang="ar-EG" sz="900" b="1" dirty="0"/>
                  </a:p>
                  <a:p>
                    <a:pPr algn="ctr"/>
                    <a:r>
                      <a:rPr lang="en-US" sz="900" b="1" dirty="0" err="1"/>
                      <a:t>oman</a:t>
                    </a:r>
                    <a:r>
                      <a:rPr lang="en-US" sz="900" b="1" dirty="0"/>
                      <a:t> / UAE</a:t>
                    </a:r>
                  </a:p>
                </p:txBody>
              </p:sp>
            </p:grpSp>
          </p:grpSp>
          <p:sp>
            <p:nvSpPr>
              <p:cNvPr id="183" name="TextBox 182">
                <a:extLst>
                  <a:ext uri="{FF2B5EF4-FFF2-40B4-BE49-F238E27FC236}">
                    <a16:creationId xmlns:a16="http://schemas.microsoft.com/office/drawing/2014/main" id="{46B73E84-B0F2-4042-B674-15F447598C59}"/>
                  </a:ext>
                </a:extLst>
              </p:cNvPr>
              <p:cNvSpPr txBox="1"/>
              <p:nvPr/>
            </p:nvSpPr>
            <p:spPr>
              <a:xfrm>
                <a:off x="6537551" y="3670822"/>
                <a:ext cx="2360732" cy="400110"/>
              </a:xfrm>
              <a:prstGeom prst="rect">
                <a:avLst/>
              </a:prstGeom>
              <a:noFill/>
            </p:spPr>
            <p:txBody>
              <a:bodyPr wrap="square" rtlCol="0">
                <a:spAutoFit/>
              </a:bodyPr>
              <a:lstStyle/>
              <a:p>
                <a:r>
                  <a:rPr lang="en-US" sz="1000" b="1" dirty="0"/>
                  <a:t>Commission: USD 5.00 seller side, </a:t>
                </a:r>
              </a:p>
              <a:p>
                <a:r>
                  <a:rPr lang="en-US" sz="1000" b="1" dirty="0"/>
                  <a:t>USD 5.00 Buyer side Per Metric Ton</a:t>
                </a:r>
              </a:p>
            </p:txBody>
          </p:sp>
          <p:cxnSp>
            <p:nvCxnSpPr>
              <p:cNvPr id="197" name="Straight Connector 196">
                <a:extLst>
                  <a:ext uri="{FF2B5EF4-FFF2-40B4-BE49-F238E27FC236}">
                    <a16:creationId xmlns:a16="http://schemas.microsoft.com/office/drawing/2014/main" id="{F74DE6D3-C650-4332-AA40-A17EE458CDC0}"/>
                  </a:ext>
                </a:extLst>
              </p:cNvPr>
              <p:cNvCxnSpPr>
                <a:cxnSpLocks/>
              </p:cNvCxnSpPr>
              <p:nvPr/>
            </p:nvCxnSpPr>
            <p:spPr>
              <a:xfrm flipH="1">
                <a:off x="10888024" y="2824329"/>
                <a:ext cx="24565" cy="26852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1" name="TextBox 240">
              <a:extLst>
                <a:ext uri="{FF2B5EF4-FFF2-40B4-BE49-F238E27FC236}">
                  <a16:creationId xmlns:a16="http://schemas.microsoft.com/office/drawing/2014/main" id="{C129BCD9-034B-4460-9E4A-A64A1873686D}"/>
                </a:ext>
              </a:extLst>
            </p:cNvPr>
            <p:cNvSpPr txBox="1"/>
            <p:nvPr/>
          </p:nvSpPr>
          <p:spPr>
            <a:xfrm>
              <a:off x="10748588" y="2771091"/>
              <a:ext cx="1346844" cy="523220"/>
            </a:xfrm>
            <a:prstGeom prst="rect">
              <a:avLst/>
            </a:prstGeom>
            <a:noFill/>
          </p:spPr>
          <p:txBody>
            <a:bodyPr wrap="square" rtlCol="0">
              <a:spAutoFit/>
            </a:bodyPr>
            <a:lstStyle/>
            <a:p>
              <a:pPr algn="ctr"/>
              <a:r>
                <a:rPr lang="en-US" sz="2800" b="1" dirty="0"/>
                <a:t>$ 340</a:t>
              </a:r>
            </a:p>
          </p:txBody>
        </p:sp>
        <p:sp>
          <p:nvSpPr>
            <p:cNvPr id="242" name="TextBox 241">
              <a:extLst>
                <a:ext uri="{FF2B5EF4-FFF2-40B4-BE49-F238E27FC236}">
                  <a16:creationId xmlns:a16="http://schemas.microsoft.com/office/drawing/2014/main" id="{032D157F-0FF1-4FDB-956F-3B13D768EE6C}"/>
                </a:ext>
              </a:extLst>
            </p:cNvPr>
            <p:cNvSpPr txBox="1"/>
            <p:nvPr/>
          </p:nvSpPr>
          <p:spPr>
            <a:xfrm>
              <a:off x="9711879" y="3227555"/>
              <a:ext cx="1346844" cy="523220"/>
            </a:xfrm>
            <a:prstGeom prst="rect">
              <a:avLst/>
            </a:prstGeom>
            <a:noFill/>
          </p:spPr>
          <p:txBody>
            <a:bodyPr wrap="square" rtlCol="0">
              <a:spAutoFit/>
            </a:bodyPr>
            <a:lstStyle/>
            <a:p>
              <a:pPr algn="ctr"/>
              <a:r>
                <a:rPr lang="en-US" sz="2800" b="1" dirty="0"/>
                <a:t>$ 340</a:t>
              </a:r>
            </a:p>
          </p:txBody>
        </p:sp>
        <p:sp>
          <p:nvSpPr>
            <p:cNvPr id="243" name="TextBox 242">
              <a:extLst>
                <a:ext uri="{FF2B5EF4-FFF2-40B4-BE49-F238E27FC236}">
                  <a16:creationId xmlns:a16="http://schemas.microsoft.com/office/drawing/2014/main" id="{B82ED6AC-7996-43BE-9264-599EFE257F64}"/>
                </a:ext>
              </a:extLst>
            </p:cNvPr>
            <p:cNvSpPr txBox="1"/>
            <p:nvPr/>
          </p:nvSpPr>
          <p:spPr>
            <a:xfrm>
              <a:off x="10743737" y="3227629"/>
              <a:ext cx="1346844" cy="523220"/>
            </a:xfrm>
            <a:prstGeom prst="rect">
              <a:avLst/>
            </a:prstGeom>
            <a:noFill/>
          </p:spPr>
          <p:txBody>
            <a:bodyPr wrap="square" rtlCol="0">
              <a:spAutoFit/>
            </a:bodyPr>
            <a:lstStyle/>
            <a:p>
              <a:pPr algn="ctr"/>
              <a:r>
                <a:rPr lang="en-US" sz="2800" b="1" dirty="0"/>
                <a:t>$ 340</a:t>
              </a:r>
            </a:p>
          </p:txBody>
        </p:sp>
        <p:sp>
          <p:nvSpPr>
            <p:cNvPr id="244" name="TextBox 243">
              <a:extLst>
                <a:ext uri="{FF2B5EF4-FFF2-40B4-BE49-F238E27FC236}">
                  <a16:creationId xmlns:a16="http://schemas.microsoft.com/office/drawing/2014/main" id="{4581D288-FFBB-45EC-8144-A9700CF41388}"/>
                </a:ext>
              </a:extLst>
            </p:cNvPr>
            <p:cNvSpPr txBox="1"/>
            <p:nvPr/>
          </p:nvSpPr>
          <p:spPr>
            <a:xfrm>
              <a:off x="9782514" y="3657860"/>
              <a:ext cx="1188094" cy="523220"/>
            </a:xfrm>
            <a:prstGeom prst="rect">
              <a:avLst/>
            </a:prstGeom>
            <a:noFill/>
          </p:spPr>
          <p:txBody>
            <a:bodyPr wrap="square" rtlCol="0">
              <a:spAutoFit/>
            </a:bodyPr>
            <a:lstStyle/>
            <a:p>
              <a:pPr algn="ctr"/>
              <a:r>
                <a:rPr lang="en-US" sz="2800" b="1" dirty="0"/>
                <a:t>$ 340</a:t>
              </a:r>
            </a:p>
          </p:txBody>
        </p:sp>
        <p:sp>
          <p:nvSpPr>
            <p:cNvPr id="245" name="TextBox 244">
              <a:extLst>
                <a:ext uri="{FF2B5EF4-FFF2-40B4-BE49-F238E27FC236}">
                  <a16:creationId xmlns:a16="http://schemas.microsoft.com/office/drawing/2014/main" id="{48D52346-24DF-4941-9375-B4DBD2E00293}"/>
                </a:ext>
              </a:extLst>
            </p:cNvPr>
            <p:cNvSpPr txBox="1"/>
            <p:nvPr/>
          </p:nvSpPr>
          <p:spPr>
            <a:xfrm>
              <a:off x="10891611" y="3655233"/>
              <a:ext cx="1109148" cy="523220"/>
            </a:xfrm>
            <a:prstGeom prst="rect">
              <a:avLst/>
            </a:prstGeom>
            <a:noFill/>
          </p:spPr>
          <p:txBody>
            <a:bodyPr wrap="square" rtlCol="0">
              <a:spAutoFit/>
            </a:bodyPr>
            <a:lstStyle/>
            <a:p>
              <a:pPr algn="ctr"/>
              <a:r>
                <a:rPr lang="en-US" sz="2800" b="1" dirty="0"/>
                <a:t>$ 340</a:t>
              </a:r>
            </a:p>
          </p:txBody>
        </p:sp>
        <p:sp>
          <p:nvSpPr>
            <p:cNvPr id="246" name="TextBox 245">
              <a:extLst>
                <a:ext uri="{FF2B5EF4-FFF2-40B4-BE49-F238E27FC236}">
                  <a16:creationId xmlns:a16="http://schemas.microsoft.com/office/drawing/2014/main" id="{7D834FB1-6F51-4773-9C43-BA7E7D05656F}"/>
                </a:ext>
              </a:extLst>
            </p:cNvPr>
            <p:cNvSpPr txBox="1"/>
            <p:nvPr/>
          </p:nvSpPr>
          <p:spPr>
            <a:xfrm>
              <a:off x="9695115" y="4062207"/>
              <a:ext cx="1346844" cy="523220"/>
            </a:xfrm>
            <a:prstGeom prst="rect">
              <a:avLst/>
            </a:prstGeom>
            <a:noFill/>
          </p:spPr>
          <p:txBody>
            <a:bodyPr wrap="square" rtlCol="0">
              <a:spAutoFit/>
            </a:bodyPr>
            <a:lstStyle/>
            <a:p>
              <a:pPr algn="ctr"/>
              <a:r>
                <a:rPr lang="en-US" sz="2800" b="1" dirty="0"/>
                <a:t>$ 340</a:t>
              </a:r>
            </a:p>
          </p:txBody>
        </p:sp>
        <p:sp>
          <p:nvSpPr>
            <p:cNvPr id="247" name="TextBox 246">
              <a:extLst>
                <a:ext uri="{FF2B5EF4-FFF2-40B4-BE49-F238E27FC236}">
                  <a16:creationId xmlns:a16="http://schemas.microsoft.com/office/drawing/2014/main" id="{1A9C6280-AB84-481B-9B5C-896393C81800}"/>
                </a:ext>
              </a:extLst>
            </p:cNvPr>
            <p:cNvSpPr txBox="1"/>
            <p:nvPr/>
          </p:nvSpPr>
          <p:spPr>
            <a:xfrm>
              <a:off x="10769638" y="4089182"/>
              <a:ext cx="1346844" cy="523220"/>
            </a:xfrm>
            <a:prstGeom prst="rect">
              <a:avLst/>
            </a:prstGeom>
            <a:noFill/>
          </p:spPr>
          <p:txBody>
            <a:bodyPr wrap="square" rtlCol="0">
              <a:spAutoFit/>
            </a:bodyPr>
            <a:lstStyle/>
            <a:p>
              <a:pPr algn="ctr"/>
              <a:r>
                <a:rPr lang="en-US" sz="2800" b="1" dirty="0"/>
                <a:t>$ 340</a:t>
              </a:r>
            </a:p>
          </p:txBody>
        </p:sp>
        <p:sp>
          <p:nvSpPr>
            <p:cNvPr id="248" name="TextBox 247">
              <a:extLst>
                <a:ext uri="{FF2B5EF4-FFF2-40B4-BE49-F238E27FC236}">
                  <a16:creationId xmlns:a16="http://schemas.microsoft.com/office/drawing/2014/main" id="{00EDEEC3-5566-4A56-8880-4EFAE094F67A}"/>
                </a:ext>
              </a:extLst>
            </p:cNvPr>
            <p:cNvSpPr txBox="1"/>
            <p:nvPr/>
          </p:nvSpPr>
          <p:spPr>
            <a:xfrm>
              <a:off x="9695115" y="4502120"/>
              <a:ext cx="1346844" cy="523220"/>
            </a:xfrm>
            <a:prstGeom prst="rect">
              <a:avLst/>
            </a:prstGeom>
            <a:noFill/>
          </p:spPr>
          <p:txBody>
            <a:bodyPr wrap="square" rtlCol="0">
              <a:spAutoFit/>
            </a:bodyPr>
            <a:lstStyle/>
            <a:p>
              <a:pPr algn="ctr"/>
              <a:r>
                <a:rPr lang="en-US" sz="2800" b="1" dirty="0"/>
                <a:t>$ 340</a:t>
              </a:r>
            </a:p>
          </p:txBody>
        </p:sp>
        <p:sp>
          <p:nvSpPr>
            <p:cNvPr id="249" name="TextBox 248">
              <a:extLst>
                <a:ext uri="{FF2B5EF4-FFF2-40B4-BE49-F238E27FC236}">
                  <a16:creationId xmlns:a16="http://schemas.microsoft.com/office/drawing/2014/main" id="{872F9951-BF43-48CC-98C6-2D66AFF3022B}"/>
                </a:ext>
              </a:extLst>
            </p:cNvPr>
            <p:cNvSpPr txBox="1"/>
            <p:nvPr/>
          </p:nvSpPr>
          <p:spPr>
            <a:xfrm>
              <a:off x="10755623" y="4509021"/>
              <a:ext cx="1346844" cy="523220"/>
            </a:xfrm>
            <a:prstGeom prst="rect">
              <a:avLst/>
            </a:prstGeom>
            <a:noFill/>
          </p:spPr>
          <p:txBody>
            <a:bodyPr wrap="square" rtlCol="0">
              <a:spAutoFit/>
            </a:bodyPr>
            <a:lstStyle/>
            <a:p>
              <a:pPr algn="ctr"/>
              <a:r>
                <a:rPr lang="en-US" sz="2800" b="1" dirty="0"/>
                <a:t>$ 340</a:t>
              </a:r>
            </a:p>
          </p:txBody>
        </p:sp>
        <p:sp>
          <p:nvSpPr>
            <p:cNvPr id="250" name="TextBox 249">
              <a:extLst>
                <a:ext uri="{FF2B5EF4-FFF2-40B4-BE49-F238E27FC236}">
                  <a16:creationId xmlns:a16="http://schemas.microsoft.com/office/drawing/2014/main" id="{AA7A1688-14E3-4B6E-AA89-D70B2A1053B6}"/>
                </a:ext>
              </a:extLst>
            </p:cNvPr>
            <p:cNvSpPr txBox="1"/>
            <p:nvPr/>
          </p:nvSpPr>
          <p:spPr>
            <a:xfrm>
              <a:off x="9703746" y="4962335"/>
              <a:ext cx="1346844" cy="523220"/>
            </a:xfrm>
            <a:prstGeom prst="rect">
              <a:avLst/>
            </a:prstGeom>
            <a:noFill/>
          </p:spPr>
          <p:txBody>
            <a:bodyPr wrap="square" rtlCol="0">
              <a:spAutoFit/>
            </a:bodyPr>
            <a:lstStyle/>
            <a:p>
              <a:pPr algn="ctr"/>
              <a:r>
                <a:rPr lang="en-US" sz="2800" b="1" dirty="0"/>
                <a:t>$ 340</a:t>
              </a:r>
            </a:p>
          </p:txBody>
        </p:sp>
        <p:sp>
          <p:nvSpPr>
            <p:cNvPr id="251" name="TextBox 250">
              <a:extLst>
                <a:ext uri="{FF2B5EF4-FFF2-40B4-BE49-F238E27FC236}">
                  <a16:creationId xmlns:a16="http://schemas.microsoft.com/office/drawing/2014/main" id="{A9348366-EDAC-4E4A-9AF7-7352F5D9F823}"/>
                </a:ext>
              </a:extLst>
            </p:cNvPr>
            <p:cNvSpPr txBox="1"/>
            <p:nvPr/>
          </p:nvSpPr>
          <p:spPr>
            <a:xfrm>
              <a:off x="10751415" y="4965485"/>
              <a:ext cx="1346844" cy="523220"/>
            </a:xfrm>
            <a:prstGeom prst="rect">
              <a:avLst/>
            </a:prstGeom>
            <a:noFill/>
          </p:spPr>
          <p:txBody>
            <a:bodyPr wrap="square" rtlCol="0">
              <a:spAutoFit/>
            </a:bodyPr>
            <a:lstStyle/>
            <a:p>
              <a:pPr algn="ctr"/>
              <a:r>
                <a:rPr lang="en-US" sz="2800" b="1" dirty="0"/>
                <a:t>$ 340</a:t>
              </a:r>
            </a:p>
          </p:txBody>
        </p:sp>
        <p:sp>
          <p:nvSpPr>
            <p:cNvPr id="261" name="TextBox 260">
              <a:extLst>
                <a:ext uri="{FF2B5EF4-FFF2-40B4-BE49-F238E27FC236}">
                  <a16:creationId xmlns:a16="http://schemas.microsoft.com/office/drawing/2014/main" id="{3FF4ADBB-ACB3-49A0-ABB3-658B1A699E24}"/>
                </a:ext>
              </a:extLst>
            </p:cNvPr>
            <p:cNvSpPr txBox="1"/>
            <p:nvPr/>
          </p:nvSpPr>
          <p:spPr>
            <a:xfrm>
              <a:off x="9148513" y="2443568"/>
              <a:ext cx="777778" cy="246221"/>
            </a:xfrm>
            <a:prstGeom prst="rect">
              <a:avLst/>
            </a:prstGeom>
            <a:noFill/>
          </p:spPr>
          <p:txBody>
            <a:bodyPr wrap="none" rtlCol="0">
              <a:spAutoFit/>
            </a:bodyPr>
            <a:lstStyle/>
            <a:p>
              <a:pPr algn="ctr"/>
              <a:r>
                <a:rPr lang="en-US" sz="1000" dirty="0"/>
                <a:t>OCTANES</a:t>
              </a:r>
            </a:p>
          </p:txBody>
        </p:sp>
        <p:sp>
          <p:nvSpPr>
            <p:cNvPr id="262" name="TextBox 261">
              <a:extLst>
                <a:ext uri="{FF2B5EF4-FFF2-40B4-BE49-F238E27FC236}">
                  <a16:creationId xmlns:a16="http://schemas.microsoft.com/office/drawing/2014/main" id="{E15B1AA7-BE7E-4B21-8F55-51872B6F8ED3}"/>
                </a:ext>
              </a:extLst>
            </p:cNvPr>
            <p:cNvSpPr txBox="1"/>
            <p:nvPr/>
          </p:nvSpPr>
          <p:spPr>
            <a:xfrm>
              <a:off x="9374808" y="2903237"/>
              <a:ext cx="354584" cy="276999"/>
            </a:xfrm>
            <a:prstGeom prst="rect">
              <a:avLst/>
            </a:prstGeom>
            <a:noFill/>
          </p:spPr>
          <p:txBody>
            <a:bodyPr wrap="none" rtlCol="0">
              <a:spAutoFit/>
            </a:bodyPr>
            <a:lstStyle/>
            <a:p>
              <a:pPr algn="ctr"/>
              <a:r>
                <a:rPr lang="en-US" sz="1200" dirty="0"/>
                <a:t>87</a:t>
              </a:r>
            </a:p>
          </p:txBody>
        </p:sp>
        <p:sp>
          <p:nvSpPr>
            <p:cNvPr id="263" name="TextBox 262">
              <a:extLst>
                <a:ext uri="{FF2B5EF4-FFF2-40B4-BE49-F238E27FC236}">
                  <a16:creationId xmlns:a16="http://schemas.microsoft.com/office/drawing/2014/main" id="{F8DB1E29-E3DA-4EA6-9DDA-6B8C85E0D443}"/>
                </a:ext>
              </a:extLst>
            </p:cNvPr>
            <p:cNvSpPr txBox="1"/>
            <p:nvPr/>
          </p:nvSpPr>
          <p:spPr>
            <a:xfrm>
              <a:off x="9371721" y="3355702"/>
              <a:ext cx="354584" cy="276999"/>
            </a:xfrm>
            <a:prstGeom prst="rect">
              <a:avLst/>
            </a:prstGeom>
            <a:noFill/>
          </p:spPr>
          <p:txBody>
            <a:bodyPr wrap="none" rtlCol="0">
              <a:spAutoFit/>
            </a:bodyPr>
            <a:lstStyle/>
            <a:p>
              <a:pPr algn="ctr"/>
              <a:r>
                <a:rPr lang="en-US" sz="1200" dirty="0"/>
                <a:t>89</a:t>
              </a:r>
            </a:p>
          </p:txBody>
        </p:sp>
        <p:sp>
          <p:nvSpPr>
            <p:cNvPr id="264" name="TextBox 263">
              <a:extLst>
                <a:ext uri="{FF2B5EF4-FFF2-40B4-BE49-F238E27FC236}">
                  <a16:creationId xmlns:a16="http://schemas.microsoft.com/office/drawing/2014/main" id="{B4EFB067-CFED-46E8-BC02-3021C151B81A}"/>
                </a:ext>
              </a:extLst>
            </p:cNvPr>
            <p:cNvSpPr txBox="1"/>
            <p:nvPr/>
          </p:nvSpPr>
          <p:spPr>
            <a:xfrm>
              <a:off x="9360110" y="3792262"/>
              <a:ext cx="354584" cy="276999"/>
            </a:xfrm>
            <a:prstGeom prst="rect">
              <a:avLst/>
            </a:prstGeom>
            <a:noFill/>
          </p:spPr>
          <p:txBody>
            <a:bodyPr wrap="none" rtlCol="0">
              <a:spAutoFit/>
            </a:bodyPr>
            <a:lstStyle/>
            <a:p>
              <a:pPr algn="ctr"/>
              <a:r>
                <a:rPr lang="en-US" sz="1200" dirty="0"/>
                <a:t>91</a:t>
              </a:r>
            </a:p>
          </p:txBody>
        </p:sp>
        <p:sp>
          <p:nvSpPr>
            <p:cNvPr id="265" name="TextBox 264">
              <a:extLst>
                <a:ext uri="{FF2B5EF4-FFF2-40B4-BE49-F238E27FC236}">
                  <a16:creationId xmlns:a16="http://schemas.microsoft.com/office/drawing/2014/main" id="{90EAEA55-78BF-4729-97C6-6B0101FC65D4}"/>
                </a:ext>
              </a:extLst>
            </p:cNvPr>
            <p:cNvSpPr txBox="1"/>
            <p:nvPr/>
          </p:nvSpPr>
          <p:spPr>
            <a:xfrm>
              <a:off x="9371408" y="4217685"/>
              <a:ext cx="354584" cy="276999"/>
            </a:xfrm>
            <a:prstGeom prst="rect">
              <a:avLst/>
            </a:prstGeom>
            <a:noFill/>
          </p:spPr>
          <p:txBody>
            <a:bodyPr wrap="none" rtlCol="0">
              <a:spAutoFit/>
            </a:bodyPr>
            <a:lstStyle/>
            <a:p>
              <a:pPr algn="ctr"/>
              <a:r>
                <a:rPr lang="en-US" sz="1200" dirty="0"/>
                <a:t>92</a:t>
              </a:r>
            </a:p>
          </p:txBody>
        </p:sp>
        <p:sp>
          <p:nvSpPr>
            <p:cNvPr id="266" name="TextBox 265">
              <a:extLst>
                <a:ext uri="{FF2B5EF4-FFF2-40B4-BE49-F238E27FC236}">
                  <a16:creationId xmlns:a16="http://schemas.microsoft.com/office/drawing/2014/main" id="{389229A4-1323-45A0-969C-A6DE7F44C049}"/>
                </a:ext>
              </a:extLst>
            </p:cNvPr>
            <p:cNvSpPr txBox="1"/>
            <p:nvPr/>
          </p:nvSpPr>
          <p:spPr>
            <a:xfrm>
              <a:off x="9368052" y="4664816"/>
              <a:ext cx="354584" cy="276999"/>
            </a:xfrm>
            <a:prstGeom prst="rect">
              <a:avLst/>
            </a:prstGeom>
            <a:noFill/>
          </p:spPr>
          <p:txBody>
            <a:bodyPr wrap="none" rtlCol="0">
              <a:spAutoFit/>
            </a:bodyPr>
            <a:lstStyle/>
            <a:p>
              <a:pPr algn="ctr"/>
              <a:r>
                <a:rPr lang="en-US" sz="1200" dirty="0"/>
                <a:t>95</a:t>
              </a:r>
            </a:p>
          </p:txBody>
        </p:sp>
        <p:sp>
          <p:nvSpPr>
            <p:cNvPr id="267" name="TextBox 266">
              <a:extLst>
                <a:ext uri="{FF2B5EF4-FFF2-40B4-BE49-F238E27FC236}">
                  <a16:creationId xmlns:a16="http://schemas.microsoft.com/office/drawing/2014/main" id="{B554857D-731B-4B7B-9F98-1D2971D903F2}"/>
                </a:ext>
              </a:extLst>
            </p:cNvPr>
            <p:cNvSpPr txBox="1"/>
            <p:nvPr/>
          </p:nvSpPr>
          <p:spPr>
            <a:xfrm>
              <a:off x="9363398" y="5117793"/>
              <a:ext cx="354584" cy="276999"/>
            </a:xfrm>
            <a:prstGeom prst="rect">
              <a:avLst/>
            </a:prstGeom>
            <a:noFill/>
          </p:spPr>
          <p:txBody>
            <a:bodyPr wrap="none" rtlCol="0">
              <a:spAutoFit/>
            </a:bodyPr>
            <a:lstStyle/>
            <a:p>
              <a:pPr algn="ctr"/>
              <a:r>
                <a:rPr lang="en-US" sz="1200" dirty="0"/>
                <a:t>97</a:t>
              </a:r>
            </a:p>
          </p:txBody>
        </p:sp>
      </p:grpSp>
    </p:spTree>
    <p:extLst>
      <p:ext uri="{BB962C8B-B14F-4D97-AF65-F5344CB8AC3E}">
        <p14:creationId xmlns:p14="http://schemas.microsoft.com/office/powerpoint/2010/main" val="105665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anim calcmode="lin" valueType="num">
                                      <p:cBhvr>
                                        <p:cTn id="18" dur="500" fill="hold"/>
                                        <p:tgtEl>
                                          <p:spTgt spid="59"/>
                                        </p:tgtEl>
                                        <p:attrNameLst>
                                          <p:attrName>ppt_x</p:attrName>
                                        </p:attrNameLst>
                                      </p:cBhvr>
                                      <p:tavLst>
                                        <p:tav tm="0">
                                          <p:val>
                                            <p:strVal val="#ppt_x"/>
                                          </p:val>
                                        </p:tav>
                                        <p:tav tm="100000">
                                          <p:val>
                                            <p:strVal val="#ppt_x"/>
                                          </p:val>
                                        </p:tav>
                                      </p:tavLst>
                                    </p:anim>
                                    <p:anim calcmode="lin" valueType="num">
                                      <p:cBhvr>
                                        <p:cTn id="1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p:bldP spid="5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4870" y="2144231"/>
            <a:ext cx="7006273" cy="3554819"/>
          </a:xfrm>
          <a:prstGeom prst="rect">
            <a:avLst/>
          </a:prstGeom>
          <a:noFill/>
        </p:spPr>
        <p:txBody>
          <a:bodyPr wrap="square" rtlCol="0">
            <a:spAutoFit/>
          </a:bodyPr>
          <a:lstStyle/>
          <a:p>
            <a:pPr algn="just"/>
            <a:r>
              <a:rPr lang="en-US" sz="900" b="1" dirty="0"/>
              <a:t>1-Buyer shall issue (ICPO-BCL) upon verification, Seller will issue completed SIGNED • SEALED (FCO).Followed by draft contract for both parties countersigning. </a:t>
            </a:r>
          </a:p>
          <a:p>
            <a:pPr algn="just"/>
            <a:r>
              <a:rPr lang="en-US" sz="900" b="1" dirty="0"/>
              <a:t>2- Within (3) three working days Buyer shall review countersign / or make any necessary amendments. </a:t>
            </a:r>
          </a:p>
          <a:p>
            <a:pPr algn="just"/>
            <a:r>
              <a:rPr lang="en-US" sz="900" b="1" dirty="0"/>
              <a:t>3-Within (7) seven working days from lodging the agreement in both banks, buyer's bank shall issue financial instrument or confirmed and guaranteed by top world bank acceptable to seller. </a:t>
            </a:r>
          </a:p>
          <a:p>
            <a:pPr algn="just"/>
            <a:r>
              <a:rPr lang="en-US" sz="900" b="1" dirty="0"/>
              <a:t>4-Within (10) ten working days of receipt, verify and authenticate of buyer's financial instrument, the seller shall submit full (POP) and 2% performance bond.</a:t>
            </a:r>
          </a:p>
          <a:p>
            <a:pPr algn="just"/>
            <a:r>
              <a:rPr lang="en-US" sz="900" b="1" dirty="0"/>
              <a:t>5-The first shipment delivery is within 28-35 working days from the date of the seller's acceptance of the financial instrument.</a:t>
            </a:r>
          </a:p>
          <a:p>
            <a:pPr algn="just"/>
            <a:r>
              <a:rPr lang="en-US" sz="900" b="1" dirty="0"/>
              <a:t>6-(NCNDA/ IMFPA) will be endorsed with the seller's and buyer's bank. Upon vessel arrival at destination port, Buyer discharges the product and within 72 hours pays all parties their commissions. </a:t>
            </a:r>
          </a:p>
          <a:p>
            <a:pPr algn="just"/>
            <a:r>
              <a:rPr lang="en-US" sz="900" b="1" dirty="0"/>
              <a:t>Seller issue full(POP) Documents to buyer via bank to bank, namely: </a:t>
            </a:r>
          </a:p>
          <a:p>
            <a:pPr algn="just"/>
            <a:r>
              <a:rPr lang="en-US" sz="900" b="1" dirty="0"/>
              <a:t>A. Copy of commercial invoice. </a:t>
            </a:r>
            <a:r>
              <a:rPr lang="ar-EG" sz="900" b="1" dirty="0"/>
              <a:t>/</a:t>
            </a:r>
            <a:r>
              <a:rPr lang="en-US" sz="900" b="1" dirty="0"/>
              <a:t> </a:t>
            </a:r>
            <a:r>
              <a:rPr lang="en-US" sz="900" b="1" dirty="0" err="1"/>
              <a:t>B.Copy</a:t>
            </a:r>
            <a:r>
              <a:rPr lang="en-US" sz="900" b="1" dirty="0"/>
              <a:t> of approval of export certificate. </a:t>
            </a:r>
            <a:r>
              <a:rPr lang="ar-EG" sz="900" b="1" dirty="0"/>
              <a:t> /</a:t>
            </a:r>
            <a:r>
              <a:rPr lang="en-US" sz="900" b="1" dirty="0"/>
              <a:t>C. Copy of statement of availability of the product. </a:t>
            </a:r>
          </a:p>
          <a:p>
            <a:pPr algn="just"/>
            <a:r>
              <a:rPr lang="en-US" sz="900" b="1" dirty="0"/>
              <a:t>D. Copy of refinery commitment to produce the product. </a:t>
            </a:r>
            <a:r>
              <a:rPr lang="ar-EG" sz="900" b="1" dirty="0"/>
              <a:t> /</a:t>
            </a:r>
            <a:r>
              <a:rPr lang="en-US" sz="900" b="1" dirty="0" err="1"/>
              <a:t>E.Copy</a:t>
            </a:r>
            <a:r>
              <a:rPr lang="en-US" sz="900" b="1" dirty="0"/>
              <a:t> of Transnet contract to transport the product to the port. </a:t>
            </a:r>
          </a:p>
          <a:p>
            <a:pPr algn="just"/>
            <a:r>
              <a:rPr lang="en-US" sz="900" b="1" dirty="0" err="1"/>
              <a:t>F.Copy</a:t>
            </a:r>
            <a:r>
              <a:rPr lang="en-US" sz="900" b="1" dirty="0"/>
              <a:t> of the port storage agreement. </a:t>
            </a:r>
          </a:p>
          <a:p>
            <a:pPr algn="just"/>
            <a:r>
              <a:rPr lang="en-US" sz="900" b="1" dirty="0"/>
              <a:t>G. Copy of the charter party agreement to transport the product to discharge port. </a:t>
            </a:r>
          </a:p>
          <a:p>
            <a:pPr algn="just"/>
            <a:r>
              <a:rPr lang="en-US" sz="900" b="1" dirty="0"/>
              <a:t>H. The customer formalities , and test report to buyer's bank. </a:t>
            </a:r>
          </a:p>
          <a:p>
            <a:pPr algn="just"/>
            <a:r>
              <a:rPr lang="en-US" sz="900" b="1" dirty="0"/>
              <a:t>I. Certificate of origin. </a:t>
            </a:r>
            <a:r>
              <a:rPr lang="ar-EG" sz="900" b="1" dirty="0"/>
              <a:t> /</a:t>
            </a:r>
            <a:r>
              <a:rPr lang="en-US" sz="900" b="1" dirty="0"/>
              <a:t>J. Copy of vessel questionnaire 88. </a:t>
            </a:r>
          </a:p>
          <a:p>
            <a:pPr algn="just"/>
            <a:r>
              <a:rPr lang="en-US" sz="900" b="1" dirty="0"/>
              <a:t>K. Dip test authorization.(Upon Buyer's request and Buyer will pay full amount) </a:t>
            </a:r>
          </a:p>
          <a:p>
            <a:pPr algn="just"/>
            <a:r>
              <a:rPr lang="en-US" sz="900" b="1" dirty="0" err="1"/>
              <a:t>L.Copy</a:t>
            </a:r>
            <a:r>
              <a:rPr lang="en-US" sz="900" b="1" dirty="0"/>
              <a:t> of bill of loading. </a:t>
            </a:r>
            <a:r>
              <a:rPr lang="ar-EG" sz="900" b="1" dirty="0"/>
              <a:t> /</a:t>
            </a:r>
            <a:r>
              <a:rPr lang="en-US" sz="900" b="1" dirty="0"/>
              <a:t>M. SGS report. </a:t>
            </a:r>
            <a:r>
              <a:rPr lang="ar-EG" sz="900" b="1" dirty="0"/>
              <a:t> /</a:t>
            </a:r>
            <a:r>
              <a:rPr lang="en-US" sz="900" b="1" dirty="0"/>
              <a:t>N. Tank receipt. </a:t>
            </a:r>
          </a:p>
          <a:p>
            <a:pPr algn="just"/>
            <a:r>
              <a:rPr lang="en-US" sz="900" b="1" dirty="0">
                <a:solidFill>
                  <a:srgbClr val="FF0000"/>
                </a:solidFill>
              </a:rPr>
              <a:t>In FOB case, Seller's bank shall release financial instrument immediately after Buyer receives all POP documents. In CIF case, when ship arrives at destination port and buyer conducts inspection on the goods and upon</a:t>
            </a:r>
          </a:p>
          <a:p>
            <a:pPr algn="just"/>
            <a:r>
              <a:rPr lang="en-US" sz="900" b="1" dirty="0">
                <a:solidFill>
                  <a:srgbClr val="FF0000"/>
                </a:solidFill>
              </a:rPr>
              <a:t>satisfaction / the cargo passes (SGS), Seller's bank shall release financial instrument within (3) three working days and buyer pays full amount of inspection at destination port .</a:t>
            </a:r>
          </a:p>
        </p:txBody>
      </p:sp>
      <p:sp>
        <p:nvSpPr>
          <p:cNvPr id="27" name="TextBox 26"/>
          <p:cNvSpPr txBox="1"/>
          <p:nvPr/>
        </p:nvSpPr>
        <p:spPr>
          <a:xfrm>
            <a:off x="1353515" y="1328483"/>
            <a:ext cx="1460656" cy="369332"/>
          </a:xfrm>
          <a:prstGeom prst="rect">
            <a:avLst/>
          </a:prstGeom>
          <a:noFill/>
        </p:spPr>
        <p:txBody>
          <a:bodyPr wrap="none" rtlCol="0">
            <a:spAutoFit/>
          </a:bodyPr>
          <a:lstStyle/>
          <a:p>
            <a:r>
              <a:rPr lang="en-US" dirty="0">
                <a:solidFill>
                  <a:srgbClr val="DBA00A"/>
                </a:solidFill>
                <a:latin typeface="Nunito" panose="00000500000000000000" pitchFamily="2" charset="0"/>
              </a:rPr>
              <a:t>SUIIZ FOOD</a:t>
            </a:r>
          </a:p>
        </p:txBody>
      </p:sp>
      <p:sp>
        <p:nvSpPr>
          <p:cNvPr id="29" name="TextBox 28"/>
          <p:cNvSpPr txBox="1"/>
          <p:nvPr/>
        </p:nvSpPr>
        <p:spPr>
          <a:xfrm>
            <a:off x="1322163" y="1645764"/>
            <a:ext cx="2786062" cy="369332"/>
          </a:xfrm>
          <a:prstGeom prst="rect">
            <a:avLst/>
          </a:prstGeom>
          <a:noFill/>
        </p:spPr>
        <p:txBody>
          <a:bodyPr wrap="square" rtlCol="0">
            <a:spAutoFit/>
          </a:bodyPr>
          <a:lstStyle/>
          <a:p>
            <a:r>
              <a:rPr lang="en-US" dirty="0">
                <a:latin typeface="Nunito" panose="00000500000000000000" pitchFamily="2" charset="0"/>
              </a:rPr>
              <a:t>PROCEDURES</a:t>
            </a:r>
            <a:endParaRPr lang="en-US" dirty="0"/>
          </a:p>
        </p:txBody>
      </p:sp>
      <p:graphicFrame>
        <p:nvGraphicFramePr>
          <p:cNvPr id="11" name="Diagram 10"/>
          <p:cNvGraphicFramePr/>
          <p:nvPr>
            <p:extLst>
              <p:ext uri="{D42A27DB-BD31-4B8C-83A1-F6EECF244321}">
                <p14:modId xmlns:p14="http://schemas.microsoft.com/office/powerpoint/2010/main" val="559324379"/>
              </p:ext>
            </p:extLst>
          </p:nvPr>
        </p:nvGraphicFramePr>
        <p:xfrm>
          <a:off x="7271037" y="2157360"/>
          <a:ext cx="4604984" cy="345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a:extLst>
              <a:ext uri="{FF2B5EF4-FFF2-40B4-BE49-F238E27FC236}">
                <a16:creationId xmlns:a16="http://schemas.microsoft.com/office/drawing/2014/main" id="{8F9B0896-E0F0-4029-B462-AD4C10B252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19" name="Picture 18">
            <a:extLst>
              <a:ext uri="{FF2B5EF4-FFF2-40B4-BE49-F238E27FC236}">
                <a16:creationId xmlns:a16="http://schemas.microsoft.com/office/drawing/2014/main" id="{C70C020B-ACC8-47D9-BF2D-C3B5F6AD65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0" name="TextBox 19">
            <a:extLst>
              <a:ext uri="{FF2B5EF4-FFF2-40B4-BE49-F238E27FC236}">
                <a16:creationId xmlns:a16="http://schemas.microsoft.com/office/drawing/2014/main" id="{3507D9E1-B99C-4B3D-8CF5-6FA9419A038C}"/>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1" name="Rounded Rectangle 79">
            <a:hlinkClick r:id="rId9" action="ppaction://hlinksldjump"/>
            <a:extLst>
              <a:ext uri="{FF2B5EF4-FFF2-40B4-BE49-F238E27FC236}">
                <a16:creationId xmlns:a16="http://schemas.microsoft.com/office/drawing/2014/main" id="{9C8CF96F-4B1A-4686-BDBA-B8BBFF501625}"/>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CCC5740-284B-47D3-BDC0-A09511DBC539}"/>
              </a:ext>
            </a:extLst>
          </p:cNvPr>
          <p:cNvSpPr txBox="1"/>
          <p:nvPr/>
        </p:nvSpPr>
        <p:spPr>
          <a:xfrm>
            <a:off x="1666793" y="6432221"/>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24" name="TextBox 23">
            <a:extLst>
              <a:ext uri="{FF2B5EF4-FFF2-40B4-BE49-F238E27FC236}">
                <a16:creationId xmlns:a16="http://schemas.microsoft.com/office/drawing/2014/main" id="{B74B1881-CBB6-4410-8642-824002EFF154}"/>
              </a:ext>
            </a:extLst>
          </p:cNvPr>
          <p:cNvSpPr txBox="1"/>
          <p:nvPr/>
        </p:nvSpPr>
        <p:spPr>
          <a:xfrm>
            <a:off x="2512587" y="6432221"/>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25" name="TextBox 24">
            <a:extLst>
              <a:ext uri="{FF2B5EF4-FFF2-40B4-BE49-F238E27FC236}">
                <a16:creationId xmlns:a16="http://schemas.microsoft.com/office/drawing/2014/main" id="{5BD3B340-9FBF-4FCF-9246-5D7BBA04B0FC}"/>
              </a:ext>
            </a:extLst>
          </p:cNvPr>
          <p:cNvSpPr txBox="1"/>
          <p:nvPr/>
        </p:nvSpPr>
        <p:spPr>
          <a:xfrm>
            <a:off x="3400059" y="6432220"/>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26" name="Picture 25">
            <a:extLst>
              <a:ext uri="{FF2B5EF4-FFF2-40B4-BE49-F238E27FC236}">
                <a16:creationId xmlns:a16="http://schemas.microsoft.com/office/drawing/2014/main" id="{5174E06D-EE02-4835-87D3-7C72277AB5D8}"/>
              </a:ext>
            </a:extLst>
          </p:cNvPr>
          <p:cNvPicPr>
            <a:picLocks noChangeAspect="1"/>
          </p:cNvPicPr>
          <p:nvPr/>
        </p:nvPicPr>
        <p:blipFill>
          <a:blip r:embed="rId1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1917352" y="6160498"/>
            <a:ext cx="220991" cy="220991"/>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6AC7158C-DF31-41AF-88A8-EFAD9E278FDA}"/>
              </a:ext>
            </a:extLst>
          </p:cNvPr>
          <p:cNvPicPr>
            <a:picLocks noChangeAspect="1"/>
          </p:cNvPicPr>
          <p:nvPr/>
        </p:nvPicPr>
        <p:blipFill>
          <a:blip r:embed="rId11"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21996" y="6152676"/>
            <a:ext cx="228812" cy="228812"/>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1A273E1-8175-4EAC-AC8D-98533499C344}"/>
              </a:ext>
            </a:extLst>
          </p:cNvPr>
          <p:cNvPicPr>
            <a:picLocks noChangeAspect="1"/>
          </p:cNvPicPr>
          <p:nvPr/>
        </p:nvPicPr>
        <p:blipFill>
          <a:blip r:embed="rId1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897152" y="6160497"/>
            <a:ext cx="220991" cy="220991"/>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0FB2ACAA-C016-4EB1-8D1E-9FACFA0750F4}"/>
              </a:ext>
            </a:extLst>
          </p:cNvPr>
          <p:cNvSpPr txBox="1"/>
          <p:nvPr/>
        </p:nvSpPr>
        <p:spPr>
          <a:xfrm>
            <a:off x="5969781" y="6346923"/>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34" name="Picture 33">
            <a:extLst>
              <a:ext uri="{FF2B5EF4-FFF2-40B4-BE49-F238E27FC236}">
                <a16:creationId xmlns:a16="http://schemas.microsoft.com/office/drawing/2014/main" id="{352E239D-B80C-4131-88CE-5A81FFBF0315}"/>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flipH="1">
            <a:off x="5683057" y="6304012"/>
            <a:ext cx="286723" cy="286723"/>
          </a:xfrm>
          <a:prstGeom prst="rect">
            <a:avLst/>
          </a:prstGeom>
        </p:spPr>
      </p:pic>
      <p:sp>
        <p:nvSpPr>
          <p:cNvPr id="35" name="Rounded Rectangle 76">
            <a:hlinkClick r:id="" action="ppaction://hlinkshowjump?jump=previousslide"/>
            <a:extLst>
              <a:ext uri="{FF2B5EF4-FFF2-40B4-BE49-F238E27FC236}">
                <a16:creationId xmlns:a16="http://schemas.microsoft.com/office/drawing/2014/main" id="{937496E2-21E0-46AF-A84F-6048F26D6CEC}"/>
              </a:ext>
            </a:extLst>
          </p:cNvPr>
          <p:cNvSpPr/>
          <p:nvPr/>
        </p:nvSpPr>
        <p:spPr>
          <a:xfrm>
            <a:off x="5446707" y="6092535"/>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79">
            <a:hlinkClick r:id="rId14" action="ppaction://hlinksldjump"/>
            <a:extLst>
              <a:ext uri="{FF2B5EF4-FFF2-40B4-BE49-F238E27FC236}">
                <a16:creationId xmlns:a16="http://schemas.microsoft.com/office/drawing/2014/main" id="{132B6367-FE39-46B1-806F-CBD919246E67}"/>
              </a:ext>
            </a:extLst>
          </p:cNvPr>
          <p:cNvSpPr/>
          <p:nvPr/>
        </p:nvSpPr>
        <p:spPr>
          <a:xfrm>
            <a:off x="1744104"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9">
            <a:hlinkClick r:id="rId15" action="ppaction://hlinksldjump"/>
            <a:extLst>
              <a:ext uri="{FF2B5EF4-FFF2-40B4-BE49-F238E27FC236}">
                <a16:creationId xmlns:a16="http://schemas.microsoft.com/office/drawing/2014/main" id="{27DE4E4A-D867-4F62-8468-F2F4346EBEC2}"/>
              </a:ext>
            </a:extLst>
          </p:cNvPr>
          <p:cNvSpPr/>
          <p:nvPr/>
        </p:nvSpPr>
        <p:spPr>
          <a:xfrm>
            <a:off x="2636382"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79">
            <a:hlinkClick r:id="rId16" action="ppaction://hlinksldjump"/>
            <a:extLst>
              <a:ext uri="{FF2B5EF4-FFF2-40B4-BE49-F238E27FC236}">
                <a16:creationId xmlns:a16="http://schemas.microsoft.com/office/drawing/2014/main" id="{414294FA-76C9-4BC4-953C-BE47C1C30DCB}"/>
              </a:ext>
            </a:extLst>
          </p:cNvPr>
          <p:cNvSpPr/>
          <p:nvPr/>
        </p:nvSpPr>
        <p:spPr>
          <a:xfrm>
            <a:off x="3455348" y="6058877"/>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AD1BCCB-0C25-454F-BADC-D20F860CBF16}"/>
              </a:ext>
            </a:extLst>
          </p:cNvPr>
          <p:cNvSpPr txBox="1"/>
          <p:nvPr/>
        </p:nvSpPr>
        <p:spPr>
          <a:xfrm>
            <a:off x="9539525" y="6303386"/>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40" name="Picture 39">
            <a:extLst>
              <a:ext uri="{FF2B5EF4-FFF2-40B4-BE49-F238E27FC236}">
                <a16:creationId xmlns:a16="http://schemas.microsoft.com/office/drawing/2014/main" id="{A66C15A7-87F6-40F3-97E3-42D395A60E92}"/>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rot="10800000" flipH="1">
            <a:off x="10044792" y="6337199"/>
            <a:ext cx="286723" cy="286723"/>
          </a:xfrm>
          <a:prstGeom prst="rect">
            <a:avLst/>
          </a:prstGeom>
        </p:spPr>
      </p:pic>
      <p:sp>
        <p:nvSpPr>
          <p:cNvPr id="41" name="Rounded Rectangle 76">
            <a:hlinkClick r:id="" action="ppaction://hlinkshowjump?jump=nextslide"/>
            <a:extLst>
              <a:ext uri="{FF2B5EF4-FFF2-40B4-BE49-F238E27FC236}">
                <a16:creationId xmlns:a16="http://schemas.microsoft.com/office/drawing/2014/main" id="{A5DB986C-651E-4B96-A50C-C43B891E0276}"/>
              </a:ext>
            </a:extLst>
          </p:cNvPr>
          <p:cNvSpPr/>
          <p:nvPr/>
        </p:nvSpPr>
        <p:spPr>
          <a:xfrm>
            <a:off x="9334343" y="6082402"/>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43DF9D0-DC0A-49C9-8CDA-765BCEDA4A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3842" y="1321701"/>
            <a:ext cx="728321" cy="728321"/>
          </a:xfrm>
          <a:prstGeom prst="rect">
            <a:avLst/>
          </a:prstGeom>
        </p:spPr>
      </p:pic>
    </p:spTree>
    <p:extLst>
      <p:ext uri="{BB962C8B-B14F-4D97-AF65-F5344CB8AC3E}">
        <p14:creationId xmlns:p14="http://schemas.microsoft.com/office/powerpoint/2010/main" val="42490192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4870" y="2144231"/>
            <a:ext cx="7006273" cy="3554819"/>
          </a:xfrm>
          <a:prstGeom prst="rect">
            <a:avLst/>
          </a:prstGeom>
          <a:noFill/>
        </p:spPr>
        <p:txBody>
          <a:bodyPr wrap="square" rtlCol="0">
            <a:spAutoFit/>
          </a:bodyPr>
          <a:lstStyle/>
          <a:p>
            <a:pPr algn="just"/>
            <a:r>
              <a:rPr lang="en-US" sz="900" b="1" dirty="0"/>
              <a:t>1-Buyer shall issue (ICPO-BCL) upon verification, Seller will issue completed SIGNED • SEALED (FCO).Followed by draft contract for both parties countersigning. </a:t>
            </a:r>
          </a:p>
          <a:p>
            <a:pPr algn="just"/>
            <a:r>
              <a:rPr lang="en-US" sz="900" b="1" dirty="0"/>
              <a:t>2- Within (3) three working days Buyer shall review countersign / or make any necessary amendments. </a:t>
            </a:r>
          </a:p>
          <a:p>
            <a:pPr algn="just"/>
            <a:r>
              <a:rPr lang="en-US" sz="900" b="1" dirty="0"/>
              <a:t>3-Within (7) seven working days from lodging the agreement in both banks, buyer's bank shall issue financial instrument or confirmed and guaranteed by top world bank acceptable to seller. </a:t>
            </a:r>
          </a:p>
          <a:p>
            <a:pPr algn="just"/>
            <a:r>
              <a:rPr lang="en-US" sz="900" b="1" dirty="0"/>
              <a:t>4-Within (10) ten working days of receipt, verify and authenticate of buyer's financial instrument, the seller shall submit full (POP) and 2% performance bond.</a:t>
            </a:r>
          </a:p>
          <a:p>
            <a:pPr algn="just"/>
            <a:r>
              <a:rPr lang="en-US" sz="900" b="1" dirty="0"/>
              <a:t>5-The first shipment delivery is within 28-35 working days from the date of the seller's acceptance of the financial instrument.</a:t>
            </a:r>
          </a:p>
          <a:p>
            <a:pPr algn="just"/>
            <a:r>
              <a:rPr lang="en-US" sz="900" b="1" dirty="0"/>
              <a:t>6-(NCNDA/ IMFPA) will be endorsed with the seller's and buyer's bank. Upon vessel arrival at destination port, Buyer discharges the product and within 72 hours pays all parties their commissions. </a:t>
            </a:r>
          </a:p>
          <a:p>
            <a:pPr algn="just"/>
            <a:r>
              <a:rPr lang="en-US" sz="900" b="1" dirty="0"/>
              <a:t>Seller issue full(POP) Documents to buyer via bank to bank, namely: </a:t>
            </a:r>
          </a:p>
          <a:p>
            <a:pPr algn="just"/>
            <a:r>
              <a:rPr lang="en-US" sz="900" b="1" dirty="0"/>
              <a:t>A. Copy of commercial invoice. </a:t>
            </a:r>
            <a:r>
              <a:rPr lang="ar-EG" sz="900" b="1" dirty="0"/>
              <a:t>/</a:t>
            </a:r>
            <a:r>
              <a:rPr lang="en-US" sz="900" b="1" dirty="0"/>
              <a:t> </a:t>
            </a:r>
            <a:r>
              <a:rPr lang="en-US" sz="900" b="1" dirty="0" err="1"/>
              <a:t>B.Copy</a:t>
            </a:r>
            <a:r>
              <a:rPr lang="en-US" sz="900" b="1" dirty="0"/>
              <a:t> of approval of export certificate. </a:t>
            </a:r>
            <a:r>
              <a:rPr lang="ar-EG" sz="900" b="1" dirty="0"/>
              <a:t> /</a:t>
            </a:r>
            <a:r>
              <a:rPr lang="en-US" sz="900" b="1" dirty="0"/>
              <a:t>C. Copy of statement of availability of the product. </a:t>
            </a:r>
          </a:p>
          <a:p>
            <a:pPr algn="just"/>
            <a:r>
              <a:rPr lang="en-US" sz="900" b="1" dirty="0"/>
              <a:t>D. Copy of refinery commitment to produce the product. </a:t>
            </a:r>
            <a:r>
              <a:rPr lang="ar-EG" sz="900" b="1" dirty="0"/>
              <a:t> /</a:t>
            </a:r>
            <a:r>
              <a:rPr lang="en-US" sz="900" b="1" dirty="0" err="1"/>
              <a:t>E.Copy</a:t>
            </a:r>
            <a:r>
              <a:rPr lang="en-US" sz="900" b="1" dirty="0"/>
              <a:t> of Transnet contract to transport the product to the port. </a:t>
            </a:r>
          </a:p>
          <a:p>
            <a:pPr algn="just"/>
            <a:r>
              <a:rPr lang="en-US" sz="900" b="1" dirty="0" err="1"/>
              <a:t>F.Copy</a:t>
            </a:r>
            <a:r>
              <a:rPr lang="en-US" sz="900" b="1" dirty="0"/>
              <a:t> of the port storage agreement. </a:t>
            </a:r>
          </a:p>
          <a:p>
            <a:pPr algn="just"/>
            <a:r>
              <a:rPr lang="en-US" sz="900" b="1" dirty="0"/>
              <a:t>G. Copy of the charter party agreement to transport the product to discharge port. </a:t>
            </a:r>
          </a:p>
          <a:p>
            <a:pPr algn="just"/>
            <a:r>
              <a:rPr lang="en-US" sz="900" b="1" dirty="0"/>
              <a:t>H. The customer formalities , and test report to buyer's bank. </a:t>
            </a:r>
          </a:p>
          <a:p>
            <a:pPr algn="just"/>
            <a:r>
              <a:rPr lang="en-US" sz="900" b="1" dirty="0"/>
              <a:t>I. Certificate of origin. </a:t>
            </a:r>
            <a:r>
              <a:rPr lang="ar-EG" sz="900" b="1" dirty="0"/>
              <a:t> /</a:t>
            </a:r>
            <a:r>
              <a:rPr lang="en-US" sz="900" b="1" dirty="0"/>
              <a:t>J. Copy of vessel questionnaire 88. </a:t>
            </a:r>
          </a:p>
          <a:p>
            <a:pPr algn="just"/>
            <a:r>
              <a:rPr lang="en-US" sz="900" b="1" dirty="0"/>
              <a:t>K. Dip test authorization.(Upon Buyer's request and Buyer will pay full amount) </a:t>
            </a:r>
          </a:p>
          <a:p>
            <a:pPr algn="just"/>
            <a:r>
              <a:rPr lang="en-US" sz="900" b="1" dirty="0" err="1"/>
              <a:t>L.Copy</a:t>
            </a:r>
            <a:r>
              <a:rPr lang="en-US" sz="900" b="1" dirty="0"/>
              <a:t> of bill of loading. </a:t>
            </a:r>
            <a:r>
              <a:rPr lang="ar-EG" sz="900" b="1" dirty="0"/>
              <a:t> /</a:t>
            </a:r>
            <a:r>
              <a:rPr lang="en-US" sz="900" b="1" dirty="0"/>
              <a:t>M. SGS report. </a:t>
            </a:r>
            <a:r>
              <a:rPr lang="ar-EG" sz="900" b="1" dirty="0"/>
              <a:t> /</a:t>
            </a:r>
            <a:r>
              <a:rPr lang="en-US" sz="900" b="1" dirty="0"/>
              <a:t>N. Tank receipt. </a:t>
            </a:r>
          </a:p>
          <a:p>
            <a:pPr algn="just"/>
            <a:r>
              <a:rPr lang="en-US" sz="900" b="1" dirty="0">
                <a:solidFill>
                  <a:srgbClr val="FF0000"/>
                </a:solidFill>
              </a:rPr>
              <a:t>In FOB case, Seller's bank shall release financial instrument immediately after Buyer receives all POP documents. In CIF case, when ship arrives at destination port and buyer conducts inspection on the goods and upon</a:t>
            </a:r>
          </a:p>
          <a:p>
            <a:pPr algn="just"/>
            <a:r>
              <a:rPr lang="en-US" sz="900" b="1" dirty="0">
                <a:solidFill>
                  <a:srgbClr val="FF0000"/>
                </a:solidFill>
              </a:rPr>
              <a:t>satisfaction / the cargo passes (SGS), Seller's bank shall release financial instrument within (3) three working days and buyer pays full amount of inspection at destination port .</a:t>
            </a:r>
          </a:p>
        </p:txBody>
      </p:sp>
      <p:sp>
        <p:nvSpPr>
          <p:cNvPr id="27" name="TextBox 26"/>
          <p:cNvSpPr txBox="1"/>
          <p:nvPr/>
        </p:nvSpPr>
        <p:spPr>
          <a:xfrm>
            <a:off x="1353515" y="1328483"/>
            <a:ext cx="2230098" cy="369332"/>
          </a:xfrm>
          <a:prstGeom prst="rect">
            <a:avLst/>
          </a:prstGeom>
          <a:noFill/>
        </p:spPr>
        <p:txBody>
          <a:bodyPr wrap="none" rtlCol="0">
            <a:spAutoFit/>
          </a:bodyPr>
          <a:lstStyle/>
          <a:p>
            <a:r>
              <a:rPr lang="en-US" dirty="0">
                <a:solidFill>
                  <a:srgbClr val="DBA00A"/>
                </a:solidFill>
                <a:latin typeface="Nunito" panose="00000500000000000000" pitchFamily="2" charset="0"/>
              </a:rPr>
              <a:t>SECURITY SYSTEM</a:t>
            </a:r>
          </a:p>
        </p:txBody>
      </p:sp>
      <p:sp>
        <p:nvSpPr>
          <p:cNvPr id="29" name="TextBox 28"/>
          <p:cNvSpPr txBox="1"/>
          <p:nvPr/>
        </p:nvSpPr>
        <p:spPr>
          <a:xfrm>
            <a:off x="1322163" y="1645764"/>
            <a:ext cx="2786062" cy="369332"/>
          </a:xfrm>
          <a:prstGeom prst="rect">
            <a:avLst/>
          </a:prstGeom>
          <a:noFill/>
        </p:spPr>
        <p:txBody>
          <a:bodyPr wrap="square" rtlCol="0">
            <a:spAutoFit/>
          </a:bodyPr>
          <a:lstStyle/>
          <a:p>
            <a:r>
              <a:rPr lang="en-US" dirty="0">
                <a:latin typeface="Nunito" panose="00000500000000000000" pitchFamily="2" charset="0"/>
              </a:rPr>
              <a:t>PROCEDURES</a:t>
            </a:r>
            <a:endParaRPr lang="en-US" dirty="0"/>
          </a:p>
        </p:txBody>
      </p:sp>
      <p:graphicFrame>
        <p:nvGraphicFramePr>
          <p:cNvPr id="11" name="Diagram 10"/>
          <p:cNvGraphicFramePr/>
          <p:nvPr>
            <p:extLst>
              <p:ext uri="{D42A27DB-BD31-4B8C-83A1-F6EECF244321}">
                <p14:modId xmlns:p14="http://schemas.microsoft.com/office/powerpoint/2010/main" val="2918270949"/>
              </p:ext>
            </p:extLst>
          </p:nvPr>
        </p:nvGraphicFramePr>
        <p:xfrm>
          <a:off x="7271037" y="2157360"/>
          <a:ext cx="4604984" cy="345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a:extLst>
              <a:ext uri="{FF2B5EF4-FFF2-40B4-BE49-F238E27FC236}">
                <a16:creationId xmlns:a16="http://schemas.microsoft.com/office/drawing/2014/main" id="{8F9B0896-E0F0-4029-B462-AD4C10B252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012" y="43369"/>
            <a:ext cx="1735303" cy="1155979"/>
          </a:xfrm>
          <a:prstGeom prst="rect">
            <a:avLst/>
          </a:prstGeom>
        </p:spPr>
      </p:pic>
      <p:pic>
        <p:nvPicPr>
          <p:cNvPr id="19" name="Picture 18">
            <a:extLst>
              <a:ext uri="{FF2B5EF4-FFF2-40B4-BE49-F238E27FC236}">
                <a16:creationId xmlns:a16="http://schemas.microsoft.com/office/drawing/2014/main" id="{C70C020B-ACC8-47D9-BF2D-C3B5F6AD65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4578" y="240067"/>
            <a:ext cx="511621" cy="516841"/>
          </a:xfrm>
          <a:prstGeom prst="rect">
            <a:avLst/>
          </a:prstGeom>
        </p:spPr>
      </p:pic>
      <p:sp>
        <p:nvSpPr>
          <p:cNvPr id="20" name="TextBox 19">
            <a:extLst>
              <a:ext uri="{FF2B5EF4-FFF2-40B4-BE49-F238E27FC236}">
                <a16:creationId xmlns:a16="http://schemas.microsoft.com/office/drawing/2014/main" id="{3507D9E1-B99C-4B3D-8CF5-6FA9419A038C}"/>
              </a:ext>
            </a:extLst>
          </p:cNvPr>
          <p:cNvSpPr txBox="1"/>
          <p:nvPr/>
        </p:nvSpPr>
        <p:spPr>
          <a:xfrm>
            <a:off x="992629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21" name="Rounded Rectangle 79">
            <a:hlinkClick r:id="rId9" action="ppaction://hlinksldjump"/>
            <a:extLst>
              <a:ext uri="{FF2B5EF4-FFF2-40B4-BE49-F238E27FC236}">
                <a16:creationId xmlns:a16="http://schemas.microsoft.com/office/drawing/2014/main" id="{9C8CF96F-4B1A-4686-BDBA-B8BBFF501625}"/>
              </a:ext>
            </a:extLst>
          </p:cNvPr>
          <p:cNvSpPr/>
          <p:nvPr/>
        </p:nvSpPr>
        <p:spPr>
          <a:xfrm>
            <a:off x="982490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CCC5740-284B-47D3-BDC0-A09511DBC539}"/>
              </a:ext>
            </a:extLst>
          </p:cNvPr>
          <p:cNvSpPr txBox="1"/>
          <p:nvPr/>
        </p:nvSpPr>
        <p:spPr>
          <a:xfrm>
            <a:off x="1666793" y="6432221"/>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24" name="TextBox 23">
            <a:extLst>
              <a:ext uri="{FF2B5EF4-FFF2-40B4-BE49-F238E27FC236}">
                <a16:creationId xmlns:a16="http://schemas.microsoft.com/office/drawing/2014/main" id="{B74B1881-CBB6-4410-8642-824002EFF154}"/>
              </a:ext>
            </a:extLst>
          </p:cNvPr>
          <p:cNvSpPr txBox="1"/>
          <p:nvPr/>
        </p:nvSpPr>
        <p:spPr>
          <a:xfrm>
            <a:off x="2512587" y="6432221"/>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25" name="TextBox 24">
            <a:extLst>
              <a:ext uri="{FF2B5EF4-FFF2-40B4-BE49-F238E27FC236}">
                <a16:creationId xmlns:a16="http://schemas.microsoft.com/office/drawing/2014/main" id="{5BD3B340-9FBF-4FCF-9246-5D7BBA04B0FC}"/>
              </a:ext>
            </a:extLst>
          </p:cNvPr>
          <p:cNvSpPr txBox="1"/>
          <p:nvPr/>
        </p:nvSpPr>
        <p:spPr>
          <a:xfrm>
            <a:off x="3400059" y="6432220"/>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26" name="Picture 25">
            <a:extLst>
              <a:ext uri="{FF2B5EF4-FFF2-40B4-BE49-F238E27FC236}">
                <a16:creationId xmlns:a16="http://schemas.microsoft.com/office/drawing/2014/main" id="{5174E06D-EE02-4835-87D3-7C72277AB5D8}"/>
              </a:ext>
            </a:extLst>
          </p:cNvPr>
          <p:cNvPicPr>
            <a:picLocks noChangeAspect="1"/>
          </p:cNvPicPr>
          <p:nvPr/>
        </p:nvPicPr>
        <p:blipFill>
          <a:blip r:embed="rId1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1917352" y="6160498"/>
            <a:ext cx="220991" cy="220991"/>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6AC7158C-DF31-41AF-88A8-EFAD9E278FDA}"/>
              </a:ext>
            </a:extLst>
          </p:cNvPr>
          <p:cNvPicPr>
            <a:picLocks noChangeAspect="1"/>
          </p:cNvPicPr>
          <p:nvPr/>
        </p:nvPicPr>
        <p:blipFill>
          <a:blip r:embed="rId11"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21996" y="6152676"/>
            <a:ext cx="228812" cy="228812"/>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1A273E1-8175-4EAC-AC8D-98533499C344}"/>
              </a:ext>
            </a:extLst>
          </p:cNvPr>
          <p:cNvPicPr>
            <a:picLocks noChangeAspect="1"/>
          </p:cNvPicPr>
          <p:nvPr/>
        </p:nvPicPr>
        <p:blipFill>
          <a:blip r:embed="rId1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897152" y="6160497"/>
            <a:ext cx="220991" cy="220991"/>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0FB2ACAA-C016-4EB1-8D1E-9FACFA0750F4}"/>
              </a:ext>
            </a:extLst>
          </p:cNvPr>
          <p:cNvSpPr txBox="1"/>
          <p:nvPr/>
        </p:nvSpPr>
        <p:spPr>
          <a:xfrm>
            <a:off x="5969781" y="6346923"/>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34" name="Picture 33">
            <a:extLst>
              <a:ext uri="{FF2B5EF4-FFF2-40B4-BE49-F238E27FC236}">
                <a16:creationId xmlns:a16="http://schemas.microsoft.com/office/drawing/2014/main" id="{352E239D-B80C-4131-88CE-5A81FFBF0315}"/>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flipH="1">
            <a:off x="5683057" y="6304012"/>
            <a:ext cx="286723" cy="286723"/>
          </a:xfrm>
          <a:prstGeom prst="rect">
            <a:avLst/>
          </a:prstGeom>
        </p:spPr>
      </p:pic>
      <p:sp>
        <p:nvSpPr>
          <p:cNvPr id="35" name="Rounded Rectangle 76">
            <a:hlinkClick r:id="" action="ppaction://hlinkshowjump?jump=previousslide"/>
            <a:extLst>
              <a:ext uri="{FF2B5EF4-FFF2-40B4-BE49-F238E27FC236}">
                <a16:creationId xmlns:a16="http://schemas.microsoft.com/office/drawing/2014/main" id="{937496E2-21E0-46AF-A84F-6048F26D6CEC}"/>
              </a:ext>
            </a:extLst>
          </p:cNvPr>
          <p:cNvSpPr/>
          <p:nvPr/>
        </p:nvSpPr>
        <p:spPr>
          <a:xfrm>
            <a:off x="5446707" y="6092535"/>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79">
            <a:hlinkClick r:id="rId14" action="ppaction://hlinksldjump"/>
            <a:extLst>
              <a:ext uri="{FF2B5EF4-FFF2-40B4-BE49-F238E27FC236}">
                <a16:creationId xmlns:a16="http://schemas.microsoft.com/office/drawing/2014/main" id="{132B6367-FE39-46B1-806F-CBD919246E67}"/>
              </a:ext>
            </a:extLst>
          </p:cNvPr>
          <p:cNvSpPr/>
          <p:nvPr/>
        </p:nvSpPr>
        <p:spPr>
          <a:xfrm>
            <a:off x="1744104"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9">
            <a:hlinkClick r:id="rId15" action="ppaction://hlinksldjump"/>
            <a:extLst>
              <a:ext uri="{FF2B5EF4-FFF2-40B4-BE49-F238E27FC236}">
                <a16:creationId xmlns:a16="http://schemas.microsoft.com/office/drawing/2014/main" id="{27DE4E4A-D867-4F62-8468-F2F4346EBEC2}"/>
              </a:ext>
            </a:extLst>
          </p:cNvPr>
          <p:cNvSpPr/>
          <p:nvPr/>
        </p:nvSpPr>
        <p:spPr>
          <a:xfrm>
            <a:off x="2636382"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79">
            <a:hlinkClick r:id="rId16" action="ppaction://hlinksldjump"/>
            <a:extLst>
              <a:ext uri="{FF2B5EF4-FFF2-40B4-BE49-F238E27FC236}">
                <a16:creationId xmlns:a16="http://schemas.microsoft.com/office/drawing/2014/main" id="{414294FA-76C9-4BC4-953C-BE47C1C30DCB}"/>
              </a:ext>
            </a:extLst>
          </p:cNvPr>
          <p:cNvSpPr/>
          <p:nvPr/>
        </p:nvSpPr>
        <p:spPr>
          <a:xfrm>
            <a:off x="3455348" y="6058877"/>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AD1BCCB-0C25-454F-BADC-D20F860CBF16}"/>
              </a:ext>
            </a:extLst>
          </p:cNvPr>
          <p:cNvSpPr txBox="1"/>
          <p:nvPr/>
        </p:nvSpPr>
        <p:spPr>
          <a:xfrm>
            <a:off x="9539525" y="6303386"/>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40" name="Picture 39">
            <a:extLst>
              <a:ext uri="{FF2B5EF4-FFF2-40B4-BE49-F238E27FC236}">
                <a16:creationId xmlns:a16="http://schemas.microsoft.com/office/drawing/2014/main" id="{A66C15A7-87F6-40F3-97E3-42D395A60E92}"/>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rot="10800000" flipH="1">
            <a:off x="10044792" y="6337199"/>
            <a:ext cx="286723" cy="286723"/>
          </a:xfrm>
          <a:prstGeom prst="rect">
            <a:avLst/>
          </a:prstGeom>
        </p:spPr>
      </p:pic>
      <p:sp>
        <p:nvSpPr>
          <p:cNvPr id="41" name="Rounded Rectangle 76">
            <a:hlinkClick r:id="" action="ppaction://hlinkshowjump?jump=nextslide"/>
            <a:extLst>
              <a:ext uri="{FF2B5EF4-FFF2-40B4-BE49-F238E27FC236}">
                <a16:creationId xmlns:a16="http://schemas.microsoft.com/office/drawing/2014/main" id="{A5DB986C-651E-4B96-A50C-C43B891E0276}"/>
              </a:ext>
            </a:extLst>
          </p:cNvPr>
          <p:cNvSpPr/>
          <p:nvPr/>
        </p:nvSpPr>
        <p:spPr>
          <a:xfrm>
            <a:off x="9334343" y="6082402"/>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8B3DDA0-C657-40F7-B0AC-4C959D2F97F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6763" y="1397861"/>
            <a:ext cx="615400" cy="547856"/>
          </a:xfrm>
          <a:prstGeom prst="rect">
            <a:avLst/>
          </a:prstGeom>
        </p:spPr>
      </p:pic>
    </p:spTree>
    <p:extLst>
      <p:ext uri="{BB962C8B-B14F-4D97-AF65-F5344CB8AC3E}">
        <p14:creationId xmlns:p14="http://schemas.microsoft.com/office/powerpoint/2010/main" val="4159951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262354" y="2582821"/>
            <a:ext cx="938077" cy="369332"/>
          </a:xfrm>
          <a:prstGeom prst="rect">
            <a:avLst/>
          </a:prstGeom>
          <a:noFill/>
        </p:spPr>
        <p:txBody>
          <a:bodyPr wrap="none" rtlCol="0">
            <a:spAutoFit/>
          </a:bodyPr>
          <a:lstStyle/>
          <a:p>
            <a:r>
              <a:rPr lang="en-US" dirty="0">
                <a:solidFill>
                  <a:srgbClr val="DBA00A"/>
                </a:solidFill>
                <a:latin typeface="Nunito" panose="00000500000000000000" pitchFamily="2" charset="0"/>
              </a:rPr>
              <a:t>Gallery</a:t>
            </a:r>
          </a:p>
        </p:txBody>
      </p:sp>
      <p:sp>
        <p:nvSpPr>
          <p:cNvPr id="13" name="TextBox 12"/>
          <p:cNvSpPr txBox="1"/>
          <p:nvPr/>
        </p:nvSpPr>
        <p:spPr>
          <a:xfrm>
            <a:off x="289861" y="2138771"/>
            <a:ext cx="2984016" cy="461665"/>
          </a:xfrm>
          <a:prstGeom prst="rect">
            <a:avLst/>
          </a:prstGeom>
          <a:noFill/>
        </p:spPr>
        <p:txBody>
          <a:bodyPr wrap="square" rtlCol="0">
            <a:spAutoFit/>
          </a:bodyPr>
          <a:lstStyle/>
          <a:p>
            <a:r>
              <a:rPr lang="en-US" sz="2400" dirty="0">
                <a:latin typeface="Nunito" panose="00000500000000000000" pitchFamily="2" charset="0"/>
              </a:rPr>
              <a:t>AL AHRAM GROUP</a:t>
            </a:r>
            <a:endParaRPr lang="en-US" sz="2400" dirty="0"/>
          </a:p>
        </p:txBody>
      </p:sp>
      <p:sp>
        <p:nvSpPr>
          <p:cNvPr id="19" name="Rounded Rectangle 18"/>
          <p:cNvSpPr/>
          <p:nvPr/>
        </p:nvSpPr>
        <p:spPr>
          <a:xfrm>
            <a:off x="7752526" y="1536214"/>
            <a:ext cx="3715124" cy="2111184"/>
          </a:xfrm>
          <a:prstGeom prst="roundRect">
            <a:avLst>
              <a:gd name="adj" fmla="val 3262"/>
            </a:avLst>
          </a:prstGeom>
          <a:noFill/>
          <a:ln>
            <a:solidFill>
              <a:srgbClr val="D53DD0">
                <a:alpha val="3686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380CD23E-42BC-4318-A9AB-C1D35A3A64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063" y="-110187"/>
            <a:ext cx="3376034" cy="2248958"/>
          </a:xfrm>
          <a:prstGeom prst="rect">
            <a:avLst/>
          </a:prstGeom>
        </p:spPr>
      </p:pic>
      <p:pic>
        <p:nvPicPr>
          <p:cNvPr id="35" name="Picture 34">
            <a:extLst>
              <a:ext uri="{FF2B5EF4-FFF2-40B4-BE49-F238E27FC236}">
                <a16:creationId xmlns:a16="http://schemas.microsoft.com/office/drawing/2014/main" id="{52DF0155-9D7E-428E-B835-D3CFA3C7B2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02838" y="240067"/>
            <a:ext cx="511621" cy="516841"/>
          </a:xfrm>
          <a:prstGeom prst="rect">
            <a:avLst/>
          </a:prstGeom>
        </p:spPr>
      </p:pic>
      <p:sp>
        <p:nvSpPr>
          <p:cNvPr id="36" name="TextBox 35">
            <a:extLst>
              <a:ext uri="{FF2B5EF4-FFF2-40B4-BE49-F238E27FC236}">
                <a16:creationId xmlns:a16="http://schemas.microsoft.com/office/drawing/2014/main" id="{8C21A65F-C2F4-447C-91A6-FFA62E1C9A9B}"/>
              </a:ext>
            </a:extLst>
          </p:cNvPr>
          <p:cNvSpPr txBox="1"/>
          <p:nvPr/>
        </p:nvSpPr>
        <p:spPr>
          <a:xfrm>
            <a:off x="954455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37" name="Rounded Rectangle 79">
            <a:hlinkClick r:id="rId8" action="ppaction://hlinksldjump"/>
            <a:extLst>
              <a:ext uri="{FF2B5EF4-FFF2-40B4-BE49-F238E27FC236}">
                <a16:creationId xmlns:a16="http://schemas.microsoft.com/office/drawing/2014/main" id="{7C991A8D-B633-4505-B3C9-DC2597B4DC2C}"/>
              </a:ext>
            </a:extLst>
          </p:cNvPr>
          <p:cNvSpPr/>
          <p:nvPr/>
        </p:nvSpPr>
        <p:spPr>
          <a:xfrm>
            <a:off x="944316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nline Media 9" title="Chickens -  Alahram Group International">
            <a:hlinkClick r:id="" action="ppaction://media"/>
            <a:extLst>
              <a:ext uri="{FF2B5EF4-FFF2-40B4-BE49-F238E27FC236}">
                <a16:creationId xmlns:a16="http://schemas.microsoft.com/office/drawing/2014/main" id="{EB444A88-EB10-4651-878B-4B589FABFD92}"/>
              </a:ext>
            </a:extLst>
          </p:cNvPr>
          <p:cNvPicPr>
            <a:picLocks noRot="1" noChangeAspect="1"/>
          </p:cNvPicPr>
          <p:nvPr>
            <a:videoFile r:link="rId1"/>
          </p:nvPr>
        </p:nvPicPr>
        <p:blipFill>
          <a:blip r:embed="rId9"/>
          <a:stretch>
            <a:fillRect/>
          </a:stretch>
        </p:blipFill>
        <p:spPr>
          <a:xfrm>
            <a:off x="7795691" y="1548156"/>
            <a:ext cx="3631333" cy="2099241"/>
          </a:xfrm>
          <a:prstGeom prst="rect">
            <a:avLst/>
          </a:prstGeom>
        </p:spPr>
      </p:pic>
      <p:sp>
        <p:nvSpPr>
          <p:cNvPr id="38" name="TextBox 37">
            <a:extLst>
              <a:ext uri="{FF2B5EF4-FFF2-40B4-BE49-F238E27FC236}">
                <a16:creationId xmlns:a16="http://schemas.microsoft.com/office/drawing/2014/main" id="{580698F9-740F-4A41-BB52-24E7D35F9686}"/>
              </a:ext>
            </a:extLst>
          </p:cNvPr>
          <p:cNvSpPr txBox="1"/>
          <p:nvPr/>
        </p:nvSpPr>
        <p:spPr>
          <a:xfrm>
            <a:off x="4131889" y="416864"/>
            <a:ext cx="4310775" cy="830997"/>
          </a:xfrm>
          <a:prstGeom prst="rect">
            <a:avLst/>
          </a:prstGeom>
          <a:noFill/>
        </p:spPr>
        <p:txBody>
          <a:bodyPr wrap="square" rtlCol="0">
            <a:spAutoFit/>
          </a:bodyPr>
          <a:lstStyle/>
          <a:p>
            <a:pPr algn="ctr"/>
            <a:r>
              <a:rPr lang="en-US" sz="2400" dirty="0">
                <a:solidFill>
                  <a:srgbClr val="DBA00A"/>
                </a:solidFill>
                <a:latin typeface="Nunito" panose="00000500000000000000" pitchFamily="2" charset="0"/>
              </a:rPr>
              <a:t>Kindly connect to internet </a:t>
            </a:r>
          </a:p>
          <a:p>
            <a:pPr algn="ctr"/>
            <a:r>
              <a:rPr lang="en-US" sz="2400" dirty="0">
                <a:solidFill>
                  <a:srgbClr val="DBA00A"/>
                </a:solidFill>
                <a:latin typeface="Nunito" panose="00000500000000000000" pitchFamily="2" charset="0"/>
              </a:rPr>
              <a:t>to watch our gallery</a:t>
            </a:r>
            <a:endParaRPr lang="en-US" sz="2400" dirty="0">
              <a:solidFill>
                <a:srgbClr val="DBA00A"/>
              </a:solidFill>
            </a:endParaRPr>
          </a:p>
        </p:txBody>
      </p:sp>
      <p:sp>
        <p:nvSpPr>
          <p:cNvPr id="39" name="Rounded Rectangle 18">
            <a:extLst>
              <a:ext uri="{FF2B5EF4-FFF2-40B4-BE49-F238E27FC236}">
                <a16:creationId xmlns:a16="http://schemas.microsoft.com/office/drawing/2014/main" id="{D5A3B428-614F-4E58-A6B3-4C75B5D5B7B4}"/>
              </a:ext>
            </a:extLst>
          </p:cNvPr>
          <p:cNvSpPr/>
          <p:nvPr/>
        </p:nvSpPr>
        <p:spPr>
          <a:xfrm>
            <a:off x="3812320" y="1536214"/>
            <a:ext cx="3715124" cy="2111184"/>
          </a:xfrm>
          <a:prstGeom prst="roundRect">
            <a:avLst>
              <a:gd name="adj" fmla="val 3262"/>
            </a:avLst>
          </a:prstGeom>
          <a:noFill/>
          <a:ln>
            <a:solidFill>
              <a:srgbClr val="D53DD0">
                <a:alpha val="3686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9C8F58E-3C6E-453F-83D7-24A930CF3ADA}"/>
              </a:ext>
            </a:extLst>
          </p:cNvPr>
          <p:cNvSpPr txBox="1"/>
          <p:nvPr/>
        </p:nvSpPr>
        <p:spPr>
          <a:xfrm>
            <a:off x="1666793" y="6432221"/>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41" name="TextBox 40">
            <a:extLst>
              <a:ext uri="{FF2B5EF4-FFF2-40B4-BE49-F238E27FC236}">
                <a16:creationId xmlns:a16="http://schemas.microsoft.com/office/drawing/2014/main" id="{C3FDF530-5CD8-43C0-A104-F5C9916143A3}"/>
              </a:ext>
            </a:extLst>
          </p:cNvPr>
          <p:cNvSpPr txBox="1"/>
          <p:nvPr/>
        </p:nvSpPr>
        <p:spPr>
          <a:xfrm>
            <a:off x="2512587" y="6432221"/>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42" name="TextBox 41">
            <a:extLst>
              <a:ext uri="{FF2B5EF4-FFF2-40B4-BE49-F238E27FC236}">
                <a16:creationId xmlns:a16="http://schemas.microsoft.com/office/drawing/2014/main" id="{C43F3B63-4588-40C6-A398-B1D4B58BAFBF}"/>
              </a:ext>
            </a:extLst>
          </p:cNvPr>
          <p:cNvSpPr txBox="1"/>
          <p:nvPr/>
        </p:nvSpPr>
        <p:spPr>
          <a:xfrm>
            <a:off x="3400059" y="6432220"/>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43" name="Picture 42">
            <a:extLst>
              <a:ext uri="{FF2B5EF4-FFF2-40B4-BE49-F238E27FC236}">
                <a16:creationId xmlns:a16="http://schemas.microsoft.com/office/drawing/2014/main" id="{294E6DE6-6301-42E2-B1F4-6E432E9F3F43}"/>
              </a:ext>
            </a:extLst>
          </p:cNvPr>
          <p:cNvPicPr>
            <a:picLocks noChangeAspect="1"/>
          </p:cNvPicPr>
          <p:nvPr/>
        </p:nvPicPr>
        <p:blipFill>
          <a:blip r:embed="rId1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1917352" y="6160498"/>
            <a:ext cx="220991" cy="220991"/>
          </a:xfrm>
          <a:prstGeom prst="rect">
            <a:avLst/>
          </a:prstGeom>
          <a:ln>
            <a:noFill/>
          </a:ln>
          <a:effectLst>
            <a:outerShdw blurRad="292100" dist="139700" dir="2700000" algn="tl" rotWithShape="0">
              <a:srgbClr val="333333">
                <a:alpha val="65000"/>
              </a:srgbClr>
            </a:outerShdw>
          </a:effectLst>
        </p:spPr>
      </p:pic>
      <p:pic>
        <p:nvPicPr>
          <p:cNvPr id="44" name="Picture 43">
            <a:extLst>
              <a:ext uri="{FF2B5EF4-FFF2-40B4-BE49-F238E27FC236}">
                <a16:creationId xmlns:a16="http://schemas.microsoft.com/office/drawing/2014/main" id="{42E62C93-5C2F-41A2-8202-B41C2419D98D}"/>
              </a:ext>
            </a:extLst>
          </p:cNvPr>
          <p:cNvPicPr>
            <a:picLocks noChangeAspect="1"/>
          </p:cNvPicPr>
          <p:nvPr/>
        </p:nvPicPr>
        <p:blipFill>
          <a:blip r:embed="rId11"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21996" y="6152676"/>
            <a:ext cx="228812" cy="228812"/>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6DD97E20-ED4E-423D-9964-44323A82B2FC}"/>
              </a:ext>
            </a:extLst>
          </p:cNvPr>
          <p:cNvPicPr>
            <a:picLocks noChangeAspect="1"/>
          </p:cNvPicPr>
          <p:nvPr/>
        </p:nvPicPr>
        <p:blipFill>
          <a:blip r:embed="rId1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897152" y="6160497"/>
            <a:ext cx="220991" cy="220991"/>
          </a:xfrm>
          <a:prstGeom prst="rect">
            <a:avLst/>
          </a:prstGeom>
          <a:ln>
            <a:noFill/>
          </a:ln>
          <a:effectLst>
            <a:outerShdw blurRad="292100" dist="139700" dir="2700000" algn="tl" rotWithShape="0">
              <a:srgbClr val="333333">
                <a:alpha val="65000"/>
              </a:srgbClr>
            </a:outerShdw>
          </a:effectLst>
        </p:spPr>
      </p:pic>
      <p:sp>
        <p:nvSpPr>
          <p:cNvPr id="46" name="TextBox 45">
            <a:extLst>
              <a:ext uri="{FF2B5EF4-FFF2-40B4-BE49-F238E27FC236}">
                <a16:creationId xmlns:a16="http://schemas.microsoft.com/office/drawing/2014/main" id="{ADD55BA6-6E19-4E89-BF93-2A7C84B221AF}"/>
              </a:ext>
            </a:extLst>
          </p:cNvPr>
          <p:cNvSpPr txBox="1"/>
          <p:nvPr/>
        </p:nvSpPr>
        <p:spPr>
          <a:xfrm>
            <a:off x="5969781" y="6346923"/>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47" name="Picture 46">
            <a:extLst>
              <a:ext uri="{FF2B5EF4-FFF2-40B4-BE49-F238E27FC236}">
                <a16:creationId xmlns:a16="http://schemas.microsoft.com/office/drawing/2014/main" id="{AAE6B5FE-CC0F-48E9-90D5-AFBEEA0BE5E6}"/>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flipH="1">
            <a:off x="5683057" y="6304012"/>
            <a:ext cx="286723" cy="286723"/>
          </a:xfrm>
          <a:prstGeom prst="rect">
            <a:avLst/>
          </a:prstGeom>
        </p:spPr>
      </p:pic>
      <p:sp>
        <p:nvSpPr>
          <p:cNvPr id="48" name="Rounded Rectangle 76">
            <a:hlinkClick r:id="" action="ppaction://hlinkshowjump?jump=firstslide"/>
            <a:extLst>
              <a:ext uri="{FF2B5EF4-FFF2-40B4-BE49-F238E27FC236}">
                <a16:creationId xmlns:a16="http://schemas.microsoft.com/office/drawing/2014/main" id="{13BBDA3C-151E-4CF4-8661-29ECAD8514F0}"/>
              </a:ext>
            </a:extLst>
          </p:cNvPr>
          <p:cNvSpPr/>
          <p:nvPr/>
        </p:nvSpPr>
        <p:spPr>
          <a:xfrm>
            <a:off x="5446707" y="6092535"/>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79">
            <a:hlinkClick r:id="rId14" action="ppaction://hlinksldjump"/>
            <a:extLst>
              <a:ext uri="{FF2B5EF4-FFF2-40B4-BE49-F238E27FC236}">
                <a16:creationId xmlns:a16="http://schemas.microsoft.com/office/drawing/2014/main" id="{6986FC97-5FC6-4292-B40F-6EFF96B189F8}"/>
              </a:ext>
            </a:extLst>
          </p:cNvPr>
          <p:cNvSpPr/>
          <p:nvPr/>
        </p:nvSpPr>
        <p:spPr>
          <a:xfrm>
            <a:off x="1744104"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79">
            <a:hlinkClick r:id="rId15" action="ppaction://hlinksldjump"/>
            <a:extLst>
              <a:ext uri="{FF2B5EF4-FFF2-40B4-BE49-F238E27FC236}">
                <a16:creationId xmlns:a16="http://schemas.microsoft.com/office/drawing/2014/main" id="{78DC29CA-B83B-41A9-9E46-63DB66C991BA}"/>
              </a:ext>
            </a:extLst>
          </p:cNvPr>
          <p:cNvSpPr/>
          <p:nvPr/>
        </p:nvSpPr>
        <p:spPr>
          <a:xfrm>
            <a:off x="2636382"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79">
            <a:hlinkClick r:id="rId16" action="ppaction://hlinksldjump"/>
            <a:extLst>
              <a:ext uri="{FF2B5EF4-FFF2-40B4-BE49-F238E27FC236}">
                <a16:creationId xmlns:a16="http://schemas.microsoft.com/office/drawing/2014/main" id="{3EA3FC74-5A2D-441C-83D1-C64B97ED863A}"/>
              </a:ext>
            </a:extLst>
          </p:cNvPr>
          <p:cNvSpPr/>
          <p:nvPr/>
        </p:nvSpPr>
        <p:spPr>
          <a:xfrm>
            <a:off x="3455348" y="6058877"/>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590DB2B-BAF5-4F8E-B97F-ADC18C03867A}"/>
              </a:ext>
            </a:extLst>
          </p:cNvPr>
          <p:cNvSpPr txBox="1"/>
          <p:nvPr/>
        </p:nvSpPr>
        <p:spPr>
          <a:xfrm>
            <a:off x="9539525" y="6303386"/>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53" name="Picture 52">
            <a:extLst>
              <a:ext uri="{FF2B5EF4-FFF2-40B4-BE49-F238E27FC236}">
                <a16:creationId xmlns:a16="http://schemas.microsoft.com/office/drawing/2014/main" id="{0D49DF46-7A05-4EB0-BA2D-EB3E3605C624}"/>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rot="10800000" flipH="1">
            <a:off x="10044792" y="6337199"/>
            <a:ext cx="286723" cy="286723"/>
          </a:xfrm>
          <a:prstGeom prst="rect">
            <a:avLst/>
          </a:prstGeom>
        </p:spPr>
      </p:pic>
      <p:sp>
        <p:nvSpPr>
          <p:cNvPr id="54" name="Rounded Rectangle 76">
            <a:hlinkClick r:id="" action="ppaction://hlinkshowjump?jump=nextslide"/>
            <a:extLst>
              <a:ext uri="{FF2B5EF4-FFF2-40B4-BE49-F238E27FC236}">
                <a16:creationId xmlns:a16="http://schemas.microsoft.com/office/drawing/2014/main" id="{A4C1C065-17B6-4E98-A0B7-230A95E93BA9}"/>
              </a:ext>
            </a:extLst>
          </p:cNvPr>
          <p:cNvSpPr/>
          <p:nvPr/>
        </p:nvSpPr>
        <p:spPr>
          <a:xfrm>
            <a:off x="9334343" y="6082402"/>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Online Media 11" title="١٥ فبراير، ٢٠٢٢">
            <a:hlinkClick r:id="" action="ppaction://media"/>
            <a:extLst>
              <a:ext uri="{FF2B5EF4-FFF2-40B4-BE49-F238E27FC236}">
                <a16:creationId xmlns:a16="http://schemas.microsoft.com/office/drawing/2014/main" id="{7FE88921-5DC6-4AF3-BF61-DABEC4D277F8}"/>
              </a:ext>
            </a:extLst>
          </p:cNvPr>
          <p:cNvPicPr>
            <a:picLocks noRot="1" noChangeAspect="1"/>
          </p:cNvPicPr>
          <p:nvPr>
            <a:videoFile r:link="rId2"/>
          </p:nvPr>
        </p:nvPicPr>
        <p:blipFill>
          <a:blip r:embed="rId17"/>
          <a:stretch>
            <a:fillRect/>
          </a:stretch>
        </p:blipFill>
        <p:spPr>
          <a:xfrm>
            <a:off x="3820852" y="1548156"/>
            <a:ext cx="3694330" cy="2087297"/>
          </a:xfrm>
          <a:prstGeom prst="rect">
            <a:avLst/>
          </a:prstGeom>
        </p:spPr>
      </p:pic>
      <p:sp>
        <p:nvSpPr>
          <p:cNvPr id="59" name="Rounded Rectangle 18">
            <a:extLst>
              <a:ext uri="{FF2B5EF4-FFF2-40B4-BE49-F238E27FC236}">
                <a16:creationId xmlns:a16="http://schemas.microsoft.com/office/drawing/2014/main" id="{F488F8AC-C4DA-44E0-A813-D79B47939F14}"/>
              </a:ext>
            </a:extLst>
          </p:cNvPr>
          <p:cNvSpPr/>
          <p:nvPr/>
        </p:nvSpPr>
        <p:spPr>
          <a:xfrm>
            <a:off x="7752526" y="3813103"/>
            <a:ext cx="3715124" cy="2111184"/>
          </a:xfrm>
          <a:prstGeom prst="roundRect">
            <a:avLst>
              <a:gd name="adj" fmla="val 3262"/>
            </a:avLst>
          </a:prstGeom>
          <a:noFill/>
          <a:ln>
            <a:solidFill>
              <a:srgbClr val="D53DD0">
                <a:alpha val="3686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8">
            <a:extLst>
              <a:ext uri="{FF2B5EF4-FFF2-40B4-BE49-F238E27FC236}">
                <a16:creationId xmlns:a16="http://schemas.microsoft.com/office/drawing/2014/main" id="{E0B39D2C-EBC0-431A-9599-7210B90B5BFD}"/>
              </a:ext>
            </a:extLst>
          </p:cNvPr>
          <p:cNvSpPr/>
          <p:nvPr/>
        </p:nvSpPr>
        <p:spPr>
          <a:xfrm>
            <a:off x="3812320" y="3813103"/>
            <a:ext cx="3715124" cy="2111184"/>
          </a:xfrm>
          <a:prstGeom prst="roundRect">
            <a:avLst>
              <a:gd name="adj" fmla="val 3262"/>
            </a:avLst>
          </a:prstGeom>
          <a:noFill/>
          <a:ln>
            <a:solidFill>
              <a:srgbClr val="D53DD0">
                <a:alpha val="3686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Online Media 13" title="١٥ فبراير، ٢٠٢٢">
            <a:hlinkClick r:id="" action="ppaction://media"/>
            <a:extLst>
              <a:ext uri="{FF2B5EF4-FFF2-40B4-BE49-F238E27FC236}">
                <a16:creationId xmlns:a16="http://schemas.microsoft.com/office/drawing/2014/main" id="{F01E8596-C1B1-409D-9E23-A726D93484D7}"/>
              </a:ext>
            </a:extLst>
          </p:cNvPr>
          <p:cNvPicPr>
            <a:picLocks noRot="1" noChangeAspect="1"/>
          </p:cNvPicPr>
          <p:nvPr>
            <a:videoFile r:link="rId3"/>
          </p:nvPr>
        </p:nvPicPr>
        <p:blipFill>
          <a:blip r:embed="rId18"/>
          <a:stretch>
            <a:fillRect/>
          </a:stretch>
        </p:blipFill>
        <p:spPr>
          <a:xfrm>
            <a:off x="3865724" y="3846930"/>
            <a:ext cx="3634666" cy="2053586"/>
          </a:xfrm>
          <a:prstGeom prst="rect">
            <a:avLst/>
          </a:prstGeom>
        </p:spPr>
      </p:pic>
      <p:pic>
        <p:nvPicPr>
          <p:cNvPr id="23" name="Online Media 22" title="٢٧ ديسمبر، ٢٠١٩">
            <a:hlinkClick r:id="" action="ppaction://media"/>
            <a:extLst>
              <a:ext uri="{FF2B5EF4-FFF2-40B4-BE49-F238E27FC236}">
                <a16:creationId xmlns:a16="http://schemas.microsoft.com/office/drawing/2014/main" id="{42771BF4-EB3B-4C71-B603-096AF8BB1E56}"/>
              </a:ext>
            </a:extLst>
          </p:cNvPr>
          <p:cNvPicPr>
            <a:picLocks noRot="1" noChangeAspect="1"/>
          </p:cNvPicPr>
          <p:nvPr>
            <a:videoFile r:link="rId4"/>
          </p:nvPr>
        </p:nvPicPr>
        <p:blipFill>
          <a:blip r:embed="rId19"/>
          <a:stretch>
            <a:fillRect/>
          </a:stretch>
        </p:blipFill>
        <p:spPr>
          <a:xfrm>
            <a:off x="7791130" y="3847671"/>
            <a:ext cx="3598369" cy="2033078"/>
          </a:xfrm>
          <a:prstGeom prst="rect">
            <a:avLst/>
          </a:prstGeom>
        </p:spPr>
      </p:pic>
    </p:spTree>
    <p:extLst>
      <p:ext uri="{BB962C8B-B14F-4D97-AF65-F5344CB8AC3E}">
        <p14:creationId xmlns:p14="http://schemas.microsoft.com/office/powerpoint/2010/main" val="2283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0"/>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fill="hold" display="0">
                  <p:stCondLst>
                    <p:cond delay="indefinite"/>
                  </p:stCondLst>
                </p:cTn>
                <p:tgtEl>
                  <p:spTgt spid="12"/>
                </p:tgtEl>
              </p:cMediaNode>
            </p:vide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2"/>
                                        </p:tgtEl>
                                      </p:cBhvr>
                                    </p:cmd>
                                  </p:childTnLst>
                                </p:cTn>
                              </p:par>
                            </p:childTnLst>
                          </p:cTn>
                        </p:par>
                      </p:childTnLst>
                    </p:cTn>
                  </p:par>
                </p:childTnLst>
              </p:cTn>
              <p:nextCondLst>
                <p:cond evt="onClick" delay="0">
                  <p:tgtEl>
                    <p:spTgt spid="12"/>
                  </p:tgtEl>
                </p:cond>
              </p:nextCondLst>
            </p:seq>
            <p:video>
              <p:cMediaNode vol="80000">
                <p:cTn id="31" fill="hold" display="0">
                  <p:stCondLst>
                    <p:cond delay="indefinite"/>
                  </p:stCondLst>
                </p:cTn>
                <p:tgtEl>
                  <p:spTgt spid="14"/>
                </p:tgtEl>
              </p:cMediaNode>
            </p:video>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4"/>
                                        </p:tgtEl>
                                      </p:cBhvr>
                                    </p:cmd>
                                  </p:childTnLst>
                                </p:cTn>
                              </p:par>
                            </p:childTnLst>
                          </p:cTn>
                        </p:par>
                      </p:childTnLst>
                    </p:cTn>
                  </p:par>
                </p:childTnLst>
              </p:cTn>
              <p:nextCondLst>
                <p:cond evt="onClick" delay="0">
                  <p:tgtEl>
                    <p:spTgt spid="14"/>
                  </p:tgtEl>
                </p:cond>
              </p:nextCondLst>
            </p:seq>
            <p:video>
              <p:cMediaNode vol="80000">
                <p:cTn id="37" fill="hold" display="0">
                  <p:stCondLst>
                    <p:cond delay="indefinite"/>
                  </p:stCondLst>
                </p:cTn>
                <p:tgtEl>
                  <p:spTgt spid="23"/>
                </p:tgtEl>
              </p:cMediaNode>
            </p:video>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62354" y="2582821"/>
            <a:ext cx="938077" cy="369332"/>
          </a:xfrm>
          <a:prstGeom prst="rect">
            <a:avLst/>
          </a:prstGeom>
          <a:noFill/>
        </p:spPr>
        <p:txBody>
          <a:bodyPr wrap="none" rtlCol="0">
            <a:spAutoFit/>
          </a:bodyPr>
          <a:lstStyle/>
          <a:p>
            <a:r>
              <a:rPr lang="en-US" dirty="0">
                <a:solidFill>
                  <a:srgbClr val="DBA00A"/>
                </a:solidFill>
                <a:latin typeface="Nunito" panose="00000500000000000000" pitchFamily="2" charset="0"/>
              </a:rPr>
              <a:t>Gallery</a:t>
            </a:r>
          </a:p>
        </p:txBody>
      </p:sp>
      <p:sp>
        <p:nvSpPr>
          <p:cNvPr id="13" name="TextBox 12"/>
          <p:cNvSpPr txBox="1"/>
          <p:nvPr/>
        </p:nvSpPr>
        <p:spPr>
          <a:xfrm>
            <a:off x="289861" y="2138771"/>
            <a:ext cx="2984016" cy="461665"/>
          </a:xfrm>
          <a:prstGeom prst="rect">
            <a:avLst/>
          </a:prstGeom>
          <a:noFill/>
        </p:spPr>
        <p:txBody>
          <a:bodyPr wrap="square" rtlCol="0">
            <a:spAutoFit/>
          </a:bodyPr>
          <a:lstStyle/>
          <a:p>
            <a:r>
              <a:rPr lang="en-US" sz="2400" dirty="0">
                <a:latin typeface="Nunito" panose="00000500000000000000" pitchFamily="2" charset="0"/>
              </a:rPr>
              <a:t>AL AHRAM GROUP</a:t>
            </a:r>
            <a:endParaRPr lang="en-US" sz="2400" dirty="0"/>
          </a:p>
        </p:txBody>
      </p:sp>
      <p:sp>
        <p:nvSpPr>
          <p:cNvPr id="19" name="Rounded Rectangle 18"/>
          <p:cNvSpPr/>
          <p:nvPr/>
        </p:nvSpPr>
        <p:spPr>
          <a:xfrm>
            <a:off x="7752526" y="1536214"/>
            <a:ext cx="3715124" cy="2111184"/>
          </a:xfrm>
          <a:prstGeom prst="roundRect">
            <a:avLst>
              <a:gd name="adj" fmla="val 3262"/>
            </a:avLst>
          </a:prstGeom>
          <a:noFill/>
          <a:ln>
            <a:solidFill>
              <a:srgbClr val="D53DD0">
                <a:alpha val="3686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380CD23E-42BC-4318-A9AB-C1D35A3A64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063" y="-110187"/>
            <a:ext cx="3376034" cy="2248958"/>
          </a:xfrm>
          <a:prstGeom prst="rect">
            <a:avLst/>
          </a:prstGeom>
        </p:spPr>
      </p:pic>
      <p:pic>
        <p:nvPicPr>
          <p:cNvPr id="35" name="Picture 34">
            <a:extLst>
              <a:ext uri="{FF2B5EF4-FFF2-40B4-BE49-F238E27FC236}">
                <a16:creationId xmlns:a16="http://schemas.microsoft.com/office/drawing/2014/main" id="{52DF0155-9D7E-428E-B835-D3CFA3C7B2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02838" y="240067"/>
            <a:ext cx="511621" cy="516841"/>
          </a:xfrm>
          <a:prstGeom prst="rect">
            <a:avLst/>
          </a:prstGeom>
        </p:spPr>
      </p:pic>
      <p:sp>
        <p:nvSpPr>
          <p:cNvPr id="36" name="TextBox 35">
            <a:extLst>
              <a:ext uri="{FF2B5EF4-FFF2-40B4-BE49-F238E27FC236}">
                <a16:creationId xmlns:a16="http://schemas.microsoft.com/office/drawing/2014/main" id="{8C21A65F-C2F4-447C-91A6-FFA62E1C9A9B}"/>
              </a:ext>
            </a:extLst>
          </p:cNvPr>
          <p:cNvSpPr txBox="1"/>
          <p:nvPr/>
        </p:nvSpPr>
        <p:spPr>
          <a:xfrm>
            <a:off x="9544551" y="762976"/>
            <a:ext cx="646331" cy="276999"/>
          </a:xfrm>
          <a:prstGeom prst="rect">
            <a:avLst/>
          </a:prstGeom>
          <a:noFill/>
        </p:spPr>
        <p:txBody>
          <a:bodyPr wrap="none" rtlCol="0">
            <a:spAutoFit/>
          </a:bodyPr>
          <a:lstStyle/>
          <a:p>
            <a:r>
              <a:rPr lang="en-US" sz="1200" dirty="0">
                <a:solidFill>
                  <a:schemeClr val="tx1">
                    <a:lumMod val="85000"/>
                  </a:schemeClr>
                </a:solidFill>
              </a:rPr>
              <a:t>HOME</a:t>
            </a:r>
          </a:p>
        </p:txBody>
      </p:sp>
      <p:sp>
        <p:nvSpPr>
          <p:cNvPr id="37" name="Rounded Rectangle 79">
            <a:hlinkClick r:id="rId8" action="ppaction://hlinksldjump"/>
            <a:extLst>
              <a:ext uri="{FF2B5EF4-FFF2-40B4-BE49-F238E27FC236}">
                <a16:creationId xmlns:a16="http://schemas.microsoft.com/office/drawing/2014/main" id="{7C991A8D-B633-4505-B3C9-DC2597B4DC2C}"/>
              </a:ext>
            </a:extLst>
          </p:cNvPr>
          <p:cNvSpPr/>
          <p:nvPr/>
        </p:nvSpPr>
        <p:spPr>
          <a:xfrm>
            <a:off x="9443166" y="207179"/>
            <a:ext cx="830963" cy="83886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80698F9-740F-4A41-BB52-24E7D35F9686}"/>
              </a:ext>
            </a:extLst>
          </p:cNvPr>
          <p:cNvSpPr txBox="1"/>
          <p:nvPr/>
        </p:nvSpPr>
        <p:spPr>
          <a:xfrm>
            <a:off x="4131889" y="416864"/>
            <a:ext cx="4310775" cy="830997"/>
          </a:xfrm>
          <a:prstGeom prst="rect">
            <a:avLst/>
          </a:prstGeom>
          <a:noFill/>
        </p:spPr>
        <p:txBody>
          <a:bodyPr wrap="square" rtlCol="0">
            <a:spAutoFit/>
          </a:bodyPr>
          <a:lstStyle/>
          <a:p>
            <a:pPr algn="ctr"/>
            <a:r>
              <a:rPr lang="en-US" sz="2400" dirty="0">
                <a:solidFill>
                  <a:srgbClr val="DBA00A"/>
                </a:solidFill>
                <a:latin typeface="Nunito" panose="00000500000000000000" pitchFamily="2" charset="0"/>
              </a:rPr>
              <a:t>Kindly connect to internet </a:t>
            </a:r>
          </a:p>
          <a:p>
            <a:pPr algn="ctr"/>
            <a:r>
              <a:rPr lang="en-US" sz="2400" dirty="0">
                <a:solidFill>
                  <a:srgbClr val="DBA00A"/>
                </a:solidFill>
                <a:latin typeface="Nunito" panose="00000500000000000000" pitchFamily="2" charset="0"/>
              </a:rPr>
              <a:t>to watch our gallery</a:t>
            </a:r>
            <a:endParaRPr lang="en-US" sz="2400" dirty="0">
              <a:solidFill>
                <a:srgbClr val="DBA00A"/>
              </a:solidFill>
            </a:endParaRPr>
          </a:p>
        </p:txBody>
      </p:sp>
      <p:sp>
        <p:nvSpPr>
          <p:cNvPr id="39" name="Rounded Rectangle 18">
            <a:extLst>
              <a:ext uri="{FF2B5EF4-FFF2-40B4-BE49-F238E27FC236}">
                <a16:creationId xmlns:a16="http://schemas.microsoft.com/office/drawing/2014/main" id="{D5A3B428-614F-4E58-A6B3-4C75B5D5B7B4}"/>
              </a:ext>
            </a:extLst>
          </p:cNvPr>
          <p:cNvSpPr/>
          <p:nvPr/>
        </p:nvSpPr>
        <p:spPr>
          <a:xfrm>
            <a:off x="3812320" y="1536214"/>
            <a:ext cx="3715124" cy="2111184"/>
          </a:xfrm>
          <a:prstGeom prst="roundRect">
            <a:avLst>
              <a:gd name="adj" fmla="val 3262"/>
            </a:avLst>
          </a:prstGeom>
          <a:noFill/>
          <a:ln>
            <a:solidFill>
              <a:srgbClr val="D53DD0">
                <a:alpha val="3686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9C8F58E-3C6E-453F-83D7-24A930CF3ADA}"/>
              </a:ext>
            </a:extLst>
          </p:cNvPr>
          <p:cNvSpPr txBox="1"/>
          <p:nvPr/>
        </p:nvSpPr>
        <p:spPr>
          <a:xfrm>
            <a:off x="1666793" y="6432221"/>
            <a:ext cx="981359" cy="276999"/>
          </a:xfrm>
          <a:prstGeom prst="rect">
            <a:avLst/>
          </a:prstGeom>
          <a:noFill/>
        </p:spPr>
        <p:txBody>
          <a:bodyPr wrap="none" rtlCol="0">
            <a:spAutoFit/>
          </a:bodyPr>
          <a:lstStyle/>
          <a:p>
            <a:r>
              <a:rPr lang="en-US" sz="1200" dirty="0">
                <a:solidFill>
                  <a:schemeClr val="tx1">
                    <a:lumMod val="85000"/>
                  </a:schemeClr>
                </a:solidFill>
              </a:rPr>
              <a:t>Products |</a:t>
            </a:r>
          </a:p>
        </p:txBody>
      </p:sp>
      <p:sp>
        <p:nvSpPr>
          <p:cNvPr id="41" name="TextBox 40">
            <a:extLst>
              <a:ext uri="{FF2B5EF4-FFF2-40B4-BE49-F238E27FC236}">
                <a16:creationId xmlns:a16="http://schemas.microsoft.com/office/drawing/2014/main" id="{C3FDF530-5CD8-43C0-A104-F5C9916143A3}"/>
              </a:ext>
            </a:extLst>
          </p:cNvPr>
          <p:cNvSpPr txBox="1"/>
          <p:nvPr/>
        </p:nvSpPr>
        <p:spPr>
          <a:xfrm>
            <a:off x="2512587" y="6432221"/>
            <a:ext cx="1027845" cy="276999"/>
          </a:xfrm>
          <a:prstGeom prst="rect">
            <a:avLst/>
          </a:prstGeom>
          <a:noFill/>
        </p:spPr>
        <p:txBody>
          <a:bodyPr wrap="none" rtlCol="0">
            <a:spAutoFit/>
          </a:bodyPr>
          <a:lstStyle/>
          <a:p>
            <a:r>
              <a:rPr lang="en-US" sz="1200" dirty="0">
                <a:solidFill>
                  <a:schemeClr val="tx1">
                    <a:lumMod val="85000"/>
                  </a:schemeClr>
                </a:solidFill>
              </a:rPr>
              <a:t>about us | </a:t>
            </a:r>
          </a:p>
        </p:txBody>
      </p:sp>
      <p:sp>
        <p:nvSpPr>
          <p:cNvPr id="42" name="TextBox 41">
            <a:extLst>
              <a:ext uri="{FF2B5EF4-FFF2-40B4-BE49-F238E27FC236}">
                <a16:creationId xmlns:a16="http://schemas.microsoft.com/office/drawing/2014/main" id="{C43F3B63-4588-40C6-A398-B1D4B58BAFBF}"/>
              </a:ext>
            </a:extLst>
          </p:cNvPr>
          <p:cNvSpPr txBox="1"/>
          <p:nvPr/>
        </p:nvSpPr>
        <p:spPr>
          <a:xfrm>
            <a:off x="3400059" y="6432220"/>
            <a:ext cx="986167" cy="276999"/>
          </a:xfrm>
          <a:prstGeom prst="rect">
            <a:avLst/>
          </a:prstGeom>
          <a:noFill/>
        </p:spPr>
        <p:txBody>
          <a:bodyPr wrap="none" rtlCol="0">
            <a:spAutoFit/>
          </a:bodyPr>
          <a:lstStyle/>
          <a:p>
            <a:r>
              <a:rPr lang="en-US" sz="1200" dirty="0">
                <a:solidFill>
                  <a:schemeClr val="tx1">
                    <a:lumMod val="85000"/>
                  </a:schemeClr>
                </a:solidFill>
              </a:rPr>
              <a:t>contact us</a:t>
            </a:r>
          </a:p>
        </p:txBody>
      </p:sp>
      <p:pic>
        <p:nvPicPr>
          <p:cNvPr id="43" name="Picture 42">
            <a:extLst>
              <a:ext uri="{FF2B5EF4-FFF2-40B4-BE49-F238E27FC236}">
                <a16:creationId xmlns:a16="http://schemas.microsoft.com/office/drawing/2014/main" id="{294E6DE6-6301-42E2-B1F4-6E432E9F3F43}"/>
              </a:ext>
            </a:extLst>
          </p:cNvPr>
          <p:cNvPicPr>
            <a:picLocks noChangeAspect="1"/>
          </p:cNvPicPr>
          <p:nvPr/>
        </p:nvPicPr>
        <p:blipFill>
          <a:blip r:embed="rId9"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1917352" y="6160498"/>
            <a:ext cx="220991" cy="220991"/>
          </a:xfrm>
          <a:prstGeom prst="rect">
            <a:avLst/>
          </a:prstGeom>
          <a:ln>
            <a:noFill/>
          </a:ln>
          <a:effectLst>
            <a:outerShdw blurRad="292100" dist="139700" dir="2700000" algn="tl" rotWithShape="0">
              <a:srgbClr val="333333">
                <a:alpha val="65000"/>
              </a:srgbClr>
            </a:outerShdw>
          </a:effectLst>
        </p:spPr>
      </p:pic>
      <p:pic>
        <p:nvPicPr>
          <p:cNvPr id="44" name="Picture 43">
            <a:extLst>
              <a:ext uri="{FF2B5EF4-FFF2-40B4-BE49-F238E27FC236}">
                <a16:creationId xmlns:a16="http://schemas.microsoft.com/office/drawing/2014/main" id="{42E62C93-5C2F-41A2-8202-B41C2419D98D}"/>
              </a:ext>
            </a:extLst>
          </p:cNvPr>
          <p:cNvPicPr>
            <a:picLocks noChangeAspect="1"/>
          </p:cNvPicPr>
          <p:nvPr/>
        </p:nvPicPr>
        <p:blipFill>
          <a:blip r:embed="rId1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21996" y="6152676"/>
            <a:ext cx="228812" cy="228812"/>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6DD97E20-ED4E-423D-9964-44323A82B2FC}"/>
              </a:ext>
            </a:extLst>
          </p:cNvPr>
          <p:cNvPicPr>
            <a:picLocks noChangeAspect="1"/>
          </p:cNvPicPr>
          <p:nvPr/>
        </p:nvPicPr>
        <p:blipFill>
          <a:blip r:embed="rId11"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2897152" y="6160497"/>
            <a:ext cx="220991" cy="220991"/>
          </a:xfrm>
          <a:prstGeom prst="rect">
            <a:avLst/>
          </a:prstGeom>
          <a:ln>
            <a:noFill/>
          </a:ln>
          <a:effectLst>
            <a:outerShdw blurRad="292100" dist="139700" dir="2700000" algn="tl" rotWithShape="0">
              <a:srgbClr val="333333">
                <a:alpha val="65000"/>
              </a:srgbClr>
            </a:outerShdw>
          </a:effectLst>
        </p:spPr>
      </p:pic>
      <p:sp>
        <p:nvSpPr>
          <p:cNvPr id="46" name="TextBox 45">
            <a:extLst>
              <a:ext uri="{FF2B5EF4-FFF2-40B4-BE49-F238E27FC236}">
                <a16:creationId xmlns:a16="http://schemas.microsoft.com/office/drawing/2014/main" id="{ADD55BA6-6E19-4E89-BF93-2A7C84B221AF}"/>
              </a:ext>
            </a:extLst>
          </p:cNvPr>
          <p:cNvSpPr txBox="1"/>
          <p:nvPr/>
        </p:nvSpPr>
        <p:spPr>
          <a:xfrm>
            <a:off x="5969781" y="6346923"/>
            <a:ext cx="570990" cy="276999"/>
          </a:xfrm>
          <a:prstGeom prst="rect">
            <a:avLst/>
          </a:prstGeom>
          <a:noFill/>
        </p:spPr>
        <p:txBody>
          <a:bodyPr wrap="none" rtlCol="0">
            <a:spAutoFit/>
          </a:bodyPr>
          <a:lstStyle/>
          <a:p>
            <a:r>
              <a:rPr lang="en-US" sz="1200" dirty="0">
                <a:solidFill>
                  <a:schemeClr val="tx1">
                    <a:lumMod val="85000"/>
                  </a:schemeClr>
                </a:solidFill>
              </a:rPr>
              <a:t>back</a:t>
            </a:r>
          </a:p>
        </p:txBody>
      </p:sp>
      <p:pic>
        <p:nvPicPr>
          <p:cNvPr id="47" name="Picture 46">
            <a:extLst>
              <a:ext uri="{FF2B5EF4-FFF2-40B4-BE49-F238E27FC236}">
                <a16:creationId xmlns:a16="http://schemas.microsoft.com/office/drawing/2014/main" id="{AAE6B5FE-CC0F-48E9-90D5-AFBEEA0BE5E6}"/>
              </a:ext>
            </a:extLst>
          </p:cNvPr>
          <p:cNvPicPr>
            <a:picLocks noChangeAspect="1"/>
          </p:cNvPicPr>
          <p:nvPr/>
        </p:nvPicPr>
        <p:blipFill>
          <a:blip r:embed="rId12" cstate="screen">
            <a:lum bright="70000" contrast="-70000"/>
            <a:extLst>
              <a:ext uri="{28A0092B-C50C-407E-A947-70E740481C1C}">
                <a14:useLocalDpi xmlns:a14="http://schemas.microsoft.com/office/drawing/2010/main"/>
              </a:ext>
            </a:extLst>
          </a:blip>
          <a:stretch>
            <a:fillRect/>
          </a:stretch>
        </p:blipFill>
        <p:spPr>
          <a:xfrm flipH="1">
            <a:off x="5683057" y="6304012"/>
            <a:ext cx="286723" cy="286723"/>
          </a:xfrm>
          <a:prstGeom prst="rect">
            <a:avLst/>
          </a:prstGeom>
        </p:spPr>
      </p:pic>
      <p:sp>
        <p:nvSpPr>
          <p:cNvPr id="48" name="Rounded Rectangle 76">
            <a:hlinkClick r:id="" action="ppaction://hlinkshowjump?jump=previousslide"/>
            <a:extLst>
              <a:ext uri="{FF2B5EF4-FFF2-40B4-BE49-F238E27FC236}">
                <a16:creationId xmlns:a16="http://schemas.microsoft.com/office/drawing/2014/main" id="{13BBDA3C-151E-4CF4-8661-29ECAD8514F0}"/>
              </a:ext>
            </a:extLst>
          </p:cNvPr>
          <p:cNvSpPr/>
          <p:nvPr/>
        </p:nvSpPr>
        <p:spPr>
          <a:xfrm>
            <a:off x="5446707" y="6092535"/>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79">
            <a:hlinkClick r:id="rId13" action="ppaction://hlinksldjump"/>
            <a:extLst>
              <a:ext uri="{FF2B5EF4-FFF2-40B4-BE49-F238E27FC236}">
                <a16:creationId xmlns:a16="http://schemas.microsoft.com/office/drawing/2014/main" id="{6986FC97-5FC6-4292-B40F-6EFF96B189F8}"/>
              </a:ext>
            </a:extLst>
          </p:cNvPr>
          <p:cNvSpPr/>
          <p:nvPr/>
        </p:nvSpPr>
        <p:spPr>
          <a:xfrm>
            <a:off x="1744104"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79">
            <a:hlinkClick r:id="rId14" action="ppaction://hlinksldjump"/>
            <a:extLst>
              <a:ext uri="{FF2B5EF4-FFF2-40B4-BE49-F238E27FC236}">
                <a16:creationId xmlns:a16="http://schemas.microsoft.com/office/drawing/2014/main" id="{78DC29CA-B83B-41A9-9E46-63DB66C991BA}"/>
              </a:ext>
            </a:extLst>
          </p:cNvPr>
          <p:cNvSpPr/>
          <p:nvPr/>
        </p:nvSpPr>
        <p:spPr>
          <a:xfrm>
            <a:off x="2636382" y="6110731"/>
            <a:ext cx="667144"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79">
            <a:hlinkClick r:id="rId15" action="ppaction://hlinksldjump"/>
            <a:extLst>
              <a:ext uri="{FF2B5EF4-FFF2-40B4-BE49-F238E27FC236}">
                <a16:creationId xmlns:a16="http://schemas.microsoft.com/office/drawing/2014/main" id="{3EA3FC74-5A2D-441C-83D1-C64B97ED863A}"/>
              </a:ext>
            </a:extLst>
          </p:cNvPr>
          <p:cNvSpPr/>
          <p:nvPr/>
        </p:nvSpPr>
        <p:spPr>
          <a:xfrm>
            <a:off x="3455348" y="6058877"/>
            <a:ext cx="830963"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590DB2B-BAF5-4F8E-B97F-ADC18C03867A}"/>
              </a:ext>
            </a:extLst>
          </p:cNvPr>
          <p:cNvSpPr txBox="1"/>
          <p:nvPr/>
        </p:nvSpPr>
        <p:spPr>
          <a:xfrm>
            <a:off x="9539525" y="6303386"/>
            <a:ext cx="505267" cy="276999"/>
          </a:xfrm>
          <a:prstGeom prst="rect">
            <a:avLst/>
          </a:prstGeom>
          <a:noFill/>
        </p:spPr>
        <p:txBody>
          <a:bodyPr wrap="none" rtlCol="0">
            <a:spAutoFit/>
          </a:bodyPr>
          <a:lstStyle/>
          <a:p>
            <a:r>
              <a:rPr lang="en-US" sz="1200" dirty="0">
                <a:solidFill>
                  <a:schemeClr val="tx1">
                    <a:lumMod val="85000"/>
                  </a:schemeClr>
                </a:solidFill>
              </a:rPr>
              <a:t>next</a:t>
            </a:r>
          </a:p>
        </p:txBody>
      </p:sp>
      <p:pic>
        <p:nvPicPr>
          <p:cNvPr id="53" name="Picture 52">
            <a:extLst>
              <a:ext uri="{FF2B5EF4-FFF2-40B4-BE49-F238E27FC236}">
                <a16:creationId xmlns:a16="http://schemas.microsoft.com/office/drawing/2014/main" id="{0D49DF46-7A05-4EB0-BA2D-EB3E3605C624}"/>
              </a:ext>
            </a:extLst>
          </p:cNvPr>
          <p:cNvPicPr>
            <a:picLocks noChangeAspect="1"/>
          </p:cNvPicPr>
          <p:nvPr/>
        </p:nvPicPr>
        <p:blipFill>
          <a:blip r:embed="rId12" cstate="screen">
            <a:lum bright="70000" contrast="-70000"/>
            <a:extLst>
              <a:ext uri="{28A0092B-C50C-407E-A947-70E740481C1C}">
                <a14:useLocalDpi xmlns:a14="http://schemas.microsoft.com/office/drawing/2010/main"/>
              </a:ext>
            </a:extLst>
          </a:blip>
          <a:stretch>
            <a:fillRect/>
          </a:stretch>
        </p:blipFill>
        <p:spPr>
          <a:xfrm rot="10800000" flipH="1">
            <a:off x="10044792" y="6337199"/>
            <a:ext cx="286723" cy="286723"/>
          </a:xfrm>
          <a:prstGeom prst="rect">
            <a:avLst/>
          </a:prstGeom>
        </p:spPr>
      </p:pic>
      <p:sp>
        <p:nvSpPr>
          <p:cNvPr id="54" name="Rounded Rectangle 76">
            <a:hlinkClick r:id="" action="ppaction://hlinkshowjump?jump=nextslide"/>
            <a:extLst>
              <a:ext uri="{FF2B5EF4-FFF2-40B4-BE49-F238E27FC236}">
                <a16:creationId xmlns:a16="http://schemas.microsoft.com/office/drawing/2014/main" id="{A4C1C065-17B6-4E98-A0B7-230A95E93BA9}"/>
              </a:ext>
            </a:extLst>
          </p:cNvPr>
          <p:cNvSpPr/>
          <p:nvPr/>
        </p:nvSpPr>
        <p:spPr>
          <a:xfrm>
            <a:off x="9334343" y="6082402"/>
            <a:ext cx="1321526" cy="699636"/>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18">
            <a:extLst>
              <a:ext uri="{FF2B5EF4-FFF2-40B4-BE49-F238E27FC236}">
                <a16:creationId xmlns:a16="http://schemas.microsoft.com/office/drawing/2014/main" id="{F488F8AC-C4DA-44E0-A813-D79B47939F14}"/>
              </a:ext>
            </a:extLst>
          </p:cNvPr>
          <p:cNvSpPr/>
          <p:nvPr/>
        </p:nvSpPr>
        <p:spPr>
          <a:xfrm>
            <a:off x="7752526" y="3813103"/>
            <a:ext cx="3715124" cy="2111184"/>
          </a:xfrm>
          <a:prstGeom prst="roundRect">
            <a:avLst>
              <a:gd name="adj" fmla="val 3262"/>
            </a:avLst>
          </a:prstGeom>
          <a:noFill/>
          <a:ln>
            <a:solidFill>
              <a:srgbClr val="D53DD0">
                <a:alpha val="3686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8">
            <a:extLst>
              <a:ext uri="{FF2B5EF4-FFF2-40B4-BE49-F238E27FC236}">
                <a16:creationId xmlns:a16="http://schemas.microsoft.com/office/drawing/2014/main" id="{E0B39D2C-EBC0-431A-9599-7210B90B5BFD}"/>
              </a:ext>
            </a:extLst>
          </p:cNvPr>
          <p:cNvSpPr/>
          <p:nvPr/>
        </p:nvSpPr>
        <p:spPr>
          <a:xfrm>
            <a:off x="3812320" y="3813103"/>
            <a:ext cx="3715124" cy="2111184"/>
          </a:xfrm>
          <a:prstGeom prst="roundRect">
            <a:avLst>
              <a:gd name="adj" fmla="val 3262"/>
            </a:avLst>
          </a:prstGeom>
          <a:noFill/>
          <a:ln>
            <a:solidFill>
              <a:srgbClr val="D53DD0">
                <a:alpha val="3686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Mining  -  Alahram Group">
            <a:hlinkClick r:id="" action="ppaction://media"/>
            <a:extLst>
              <a:ext uri="{FF2B5EF4-FFF2-40B4-BE49-F238E27FC236}">
                <a16:creationId xmlns:a16="http://schemas.microsoft.com/office/drawing/2014/main" id="{EE94CE1A-9908-4A12-A44D-256FA6314BAD}"/>
              </a:ext>
            </a:extLst>
          </p:cNvPr>
          <p:cNvPicPr>
            <a:picLocks noRot="1" noChangeAspect="1"/>
          </p:cNvPicPr>
          <p:nvPr>
            <a:videoFile r:link="rId1"/>
          </p:nvPr>
        </p:nvPicPr>
        <p:blipFill>
          <a:blip r:embed="rId16"/>
          <a:stretch>
            <a:fillRect/>
          </a:stretch>
        </p:blipFill>
        <p:spPr>
          <a:xfrm>
            <a:off x="3845741" y="1567794"/>
            <a:ext cx="3620209" cy="2045418"/>
          </a:xfrm>
          <a:prstGeom prst="rect">
            <a:avLst/>
          </a:prstGeom>
        </p:spPr>
      </p:pic>
      <p:pic>
        <p:nvPicPr>
          <p:cNvPr id="3" name="Online Media 2" title="١٥ فبراير، ٢٠٢٢">
            <a:hlinkClick r:id="" action="ppaction://media"/>
            <a:extLst>
              <a:ext uri="{FF2B5EF4-FFF2-40B4-BE49-F238E27FC236}">
                <a16:creationId xmlns:a16="http://schemas.microsoft.com/office/drawing/2014/main" id="{0971246C-E366-45AC-B6C2-C1DD5ECF26C3}"/>
              </a:ext>
            </a:extLst>
          </p:cNvPr>
          <p:cNvPicPr>
            <a:picLocks noRot="1" noChangeAspect="1"/>
          </p:cNvPicPr>
          <p:nvPr>
            <a:videoFile r:link="rId2"/>
          </p:nvPr>
        </p:nvPicPr>
        <p:blipFill>
          <a:blip r:embed="rId17"/>
          <a:stretch>
            <a:fillRect/>
          </a:stretch>
        </p:blipFill>
        <p:spPr>
          <a:xfrm>
            <a:off x="7790346" y="1595772"/>
            <a:ext cx="3624983" cy="2018020"/>
          </a:xfrm>
          <a:prstGeom prst="rect">
            <a:avLst/>
          </a:prstGeom>
        </p:spPr>
      </p:pic>
      <p:pic>
        <p:nvPicPr>
          <p:cNvPr id="4" name="Online Media 3" title="٢٧ ديسمبر، ٢٠١٩">
            <a:hlinkClick r:id="" action="ppaction://media"/>
            <a:extLst>
              <a:ext uri="{FF2B5EF4-FFF2-40B4-BE49-F238E27FC236}">
                <a16:creationId xmlns:a16="http://schemas.microsoft.com/office/drawing/2014/main" id="{216EB0B6-F180-4236-AC0F-F56B45907F48}"/>
              </a:ext>
            </a:extLst>
          </p:cNvPr>
          <p:cNvPicPr>
            <a:picLocks noRot="1" noChangeAspect="1"/>
          </p:cNvPicPr>
          <p:nvPr>
            <a:videoFile r:link="rId3"/>
          </p:nvPr>
        </p:nvPicPr>
        <p:blipFill>
          <a:blip r:embed="rId18"/>
          <a:stretch>
            <a:fillRect/>
          </a:stretch>
        </p:blipFill>
        <p:spPr>
          <a:xfrm>
            <a:off x="3864863" y="3872355"/>
            <a:ext cx="3601087" cy="2034614"/>
          </a:xfrm>
          <a:prstGeom prst="rect">
            <a:avLst/>
          </a:prstGeom>
        </p:spPr>
      </p:pic>
      <p:pic>
        <p:nvPicPr>
          <p:cNvPr id="5" name="Online Media 4" title="٢٧ ديسمبر، ٢٠١٩">
            <a:hlinkClick r:id="" action="ppaction://media"/>
            <a:extLst>
              <a:ext uri="{FF2B5EF4-FFF2-40B4-BE49-F238E27FC236}">
                <a16:creationId xmlns:a16="http://schemas.microsoft.com/office/drawing/2014/main" id="{E1DE8141-BBA5-454F-8A87-BB8CEFD14EEE}"/>
              </a:ext>
            </a:extLst>
          </p:cNvPr>
          <p:cNvPicPr>
            <a:picLocks noRot="1" noChangeAspect="1"/>
          </p:cNvPicPr>
          <p:nvPr>
            <a:videoFile r:link="rId4"/>
          </p:nvPr>
        </p:nvPicPr>
        <p:blipFill>
          <a:blip r:embed="rId19"/>
          <a:stretch>
            <a:fillRect/>
          </a:stretch>
        </p:blipFill>
        <p:spPr>
          <a:xfrm>
            <a:off x="7790346" y="3844693"/>
            <a:ext cx="3624784" cy="2048003"/>
          </a:xfrm>
          <a:prstGeom prst="rect">
            <a:avLst/>
          </a:prstGeom>
        </p:spPr>
      </p:pic>
    </p:spTree>
    <p:extLst>
      <p:ext uri="{BB962C8B-B14F-4D97-AF65-F5344CB8AC3E}">
        <p14:creationId xmlns:p14="http://schemas.microsoft.com/office/powerpoint/2010/main" val="341881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video>
              <p:cMediaNode vol="80000">
                <p:cTn id="25"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video>
              <p:cMediaNode vol="80000">
                <p:cTn id="31" fill="hold" display="0">
                  <p:stCondLst>
                    <p:cond delay="indefinite"/>
                  </p:stCondLst>
                </p:cTn>
                <p:tgtEl>
                  <p:spTgt spid="4"/>
                </p:tgtEl>
              </p:cMediaNode>
            </p:vide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video>
              <p:cMediaNode vol="80000">
                <p:cTn id="37" fill="hold" display="0">
                  <p:stCondLst>
                    <p:cond delay="indefinite"/>
                  </p:stCondLst>
                </p:cTn>
                <p:tgtEl>
                  <p:spTgt spid="5"/>
                </p:tgtEl>
              </p:cMediaNode>
            </p:vide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4495225" y="6296642"/>
            <a:ext cx="2481770" cy="276999"/>
          </a:xfrm>
          <a:prstGeom prst="rect">
            <a:avLst/>
          </a:prstGeom>
          <a:noFill/>
        </p:spPr>
        <p:txBody>
          <a:bodyPr wrap="none" rtlCol="0">
            <a:spAutoFit/>
          </a:bodyPr>
          <a:lstStyle/>
          <a:p>
            <a:r>
              <a:rPr lang="en-US" sz="1200" dirty="0">
                <a:solidFill>
                  <a:schemeClr val="tx1">
                    <a:lumMod val="85000"/>
                  </a:schemeClr>
                </a:solidFill>
              </a:rPr>
              <a:t>Back   |   Products   l     Home</a:t>
            </a:r>
          </a:p>
        </p:txBody>
      </p:sp>
      <p:sp>
        <p:nvSpPr>
          <p:cNvPr id="8" name="Rounded Rectangle 7">
            <a:hlinkClick r:id="rId3" action="ppaction://hlinksldjump"/>
          </p:cNvPr>
          <p:cNvSpPr/>
          <p:nvPr/>
        </p:nvSpPr>
        <p:spPr>
          <a:xfrm>
            <a:off x="5156286" y="6111484"/>
            <a:ext cx="867052" cy="534975"/>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hlinkClick r:id="" action="ppaction://hlinkshowjump?jump=previousslide"/>
          </p:cNvPr>
          <p:cNvSpPr/>
          <p:nvPr/>
        </p:nvSpPr>
        <p:spPr>
          <a:xfrm>
            <a:off x="4414584" y="6187736"/>
            <a:ext cx="636810" cy="458724"/>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الاهرام للبترول">
            <a:hlinkClick r:id="" action="ppaction://media"/>
            <a:extLst>
              <a:ext uri="{FF2B5EF4-FFF2-40B4-BE49-F238E27FC236}">
                <a16:creationId xmlns:a16="http://schemas.microsoft.com/office/drawing/2014/main" id="{87E10223-04B1-43A3-92E4-2EB1677FF473}"/>
              </a:ext>
            </a:extLst>
          </p:cNvPr>
          <p:cNvPicPr>
            <a:picLocks noRot="1" noChangeAspect="1"/>
          </p:cNvPicPr>
          <p:nvPr>
            <a:videoFile r:link="rId1"/>
          </p:nvPr>
        </p:nvPicPr>
        <p:blipFill>
          <a:blip r:embed="rId4"/>
          <a:stretch>
            <a:fillRect/>
          </a:stretch>
        </p:blipFill>
        <p:spPr>
          <a:xfrm>
            <a:off x="0" y="0"/>
            <a:ext cx="12192000" cy="6111485"/>
          </a:xfrm>
          <a:prstGeom prst="rect">
            <a:avLst/>
          </a:prstGeom>
        </p:spPr>
      </p:pic>
      <p:sp>
        <p:nvSpPr>
          <p:cNvPr id="7" name="Rounded Rectangle 7">
            <a:hlinkClick r:id="rId5" action="ppaction://hlinksldjump"/>
            <a:extLst>
              <a:ext uri="{FF2B5EF4-FFF2-40B4-BE49-F238E27FC236}">
                <a16:creationId xmlns:a16="http://schemas.microsoft.com/office/drawing/2014/main" id="{43E5F966-C68B-4ABB-9419-C4CFBB82950C}"/>
              </a:ext>
            </a:extLst>
          </p:cNvPr>
          <p:cNvSpPr/>
          <p:nvPr/>
        </p:nvSpPr>
        <p:spPr>
          <a:xfrm>
            <a:off x="6190584" y="6167653"/>
            <a:ext cx="867052" cy="534975"/>
          </a:xfrm>
          <a:prstGeom prst="round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24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Props1.xml><?xml version="1.0" encoding="utf-8"?>
<ds:datastoreItem xmlns:ds="http://schemas.openxmlformats.org/officeDocument/2006/customXml" ds:itemID="{D333AA69-F09C-4769-984A-89F31444738D}">
  <ds:schemaRefs>
    <ds:schemaRef ds:uri="http://schemas.microsoft.com/sharepoint/v3/contenttype/forms"/>
  </ds:schemaRefs>
</ds:datastoreItem>
</file>

<file path=customXml/itemProps2.xml><?xml version="1.0" encoding="utf-8"?>
<ds:datastoreItem xmlns:ds="http://schemas.openxmlformats.org/officeDocument/2006/customXml" ds:itemID="{F4172B9F-030A-4864-9C8F-117B052D02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C54328-0E3E-40FC-9B9C-E60E585EE030}">
  <ds:schemaRefs>
    <ds:schemaRef ds:uri="http://schemas.microsoft.com/office/2006/documentManagement/types"/>
    <ds:schemaRef ds:uri="http://purl.org/dc/terms/"/>
    <ds:schemaRef ds:uri="71af3243-3dd4-4a8d-8c0d-dd76da1f02a5"/>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dcmitype/"/>
    <ds:schemaRef ds:uri="16c05727-aa75-4e4a-9b5f-8a80a116589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Ion</Template>
  <TotalTime>0</TotalTime>
  <Words>20009</Words>
  <Application>Microsoft Office PowerPoint</Application>
  <PresentationFormat>Widescreen</PresentationFormat>
  <Paragraphs>3600</Paragraphs>
  <Slides>94</Slides>
  <Notes>1</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94</vt:i4>
      </vt:variant>
    </vt:vector>
  </HeadingPairs>
  <TitlesOfParts>
    <vt:vector size="102" baseType="lpstr">
      <vt:lpstr>Arial</vt:lpstr>
      <vt:lpstr>Calibri</vt:lpstr>
      <vt:lpstr>Century Gothic</vt:lpstr>
      <vt:lpstr>Century Gothic (Body)</vt:lpstr>
      <vt:lpstr>montserrat</vt:lpstr>
      <vt:lpstr>Nunito</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2021-03-23T16:27:28Z</dcterms:created>
  <dcterms:modified xsi:type="dcterms:W3CDTF">2022-02-28T11:19:13Z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